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80" r:id="rId5"/>
    <p:sldId id="262" r:id="rId6"/>
    <p:sldId id="279" r:id="rId7"/>
    <p:sldId id="278" r:id="rId8"/>
    <p:sldId id="277" r:id="rId9"/>
    <p:sldId id="276" r:id="rId10"/>
    <p:sldId id="260" r:id="rId11"/>
    <p:sldId id="261" r:id="rId12"/>
    <p:sldId id="264" r:id="rId13"/>
    <p:sldId id="263" r:id="rId14"/>
    <p:sldId id="265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69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46A95B-390A-435E-85C6-6FBF5A827CE8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338213-1A77-4AFA-BE53-0238018E3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317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338213-1A77-4AFA-BE53-0238018E3FA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8191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338213-1A77-4AFA-BE53-0238018E3FA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8191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338213-1A77-4AFA-BE53-0238018E3FA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8191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338213-1A77-4AFA-BE53-0238018E3FA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8191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338213-1A77-4AFA-BE53-0238018E3FA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8191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338213-1A77-4AFA-BE53-0238018E3FA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8191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338213-1A77-4AFA-BE53-0238018E3FA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1843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338213-1A77-4AFA-BE53-0238018E3FA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4122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338213-1A77-4AFA-BE53-0238018E3FA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77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77" t="6738" r="5224" b="7434"/>
          <a:stretch/>
        </p:blipFill>
        <p:spPr>
          <a:xfrm>
            <a:off x="152401" y="152400"/>
            <a:ext cx="8875394" cy="655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48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8600" y="152400"/>
            <a:ext cx="8763000" cy="6553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26720" y="3657600"/>
            <a:ext cx="8534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b="1" dirty="0">
                <a:latin typeface="NikoshBAN" pitchFamily="2" charset="0"/>
                <a:cs typeface="NikoshBAN" pitchFamily="2" charset="0"/>
              </a:rPr>
              <a:t>একটি স্নেহের </a:t>
            </a:r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কথা</a:t>
            </a:r>
            <a:endParaRPr lang="en-US" sz="40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dirty="0">
                <a:latin typeface="NikoshBAN" pitchFamily="2" charset="0"/>
                <a:cs typeface="NikoshBAN" pitchFamily="2" charset="0"/>
              </a:rPr>
              <a:t>প্রশমিতে পারে </a:t>
            </a:r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ব্যথা</a:t>
            </a:r>
            <a:endParaRPr lang="en-US" sz="40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dirty="0">
                <a:latin typeface="NikoshBAN" pitchFamily="2" charset="0"/>
                <a:cs typeface="NikoshBAN" pitchFamily="2" charset="0"/>
              </a:rPr>
              <a:t>চলে যাই উপেক্ষার </a:t>
            </a:r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ছলে</a:t>
            </a:r>
            <a:endParaRPr lang="en-US" sz="40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dirty="0">
                <a:latin typeface="NikoshBAN" pitchFamily="2" charset="0"/>
                <a:cs typeface="NikoshBAN" pitchFamily="2" charset="0"/>
              </a:rPr>
              <a:t>পাছে ল</a:t>
            </a:r>
            <a:r>
              <a:rPr lang="bn-BD" sz="4000" b="1" dirty="0">
                <a:latin typeface="NikoshBAN" pitchFamily="2" charset="0"/>
                <a:cs typeface="NikoshBAN" pitchFamily="2" charset="0"/>
              </a:rPr>
              <a:t>ো</a:t>
            </a:r>
            <a:r>
              <a:rPr lang="bn-IN" sz="4000" b="1" dirty="0">
                <a:latin typeface="NikoshBAN" pitchFamily="2" charset="0"/>
                <a:cs typeface="NikoshBAN" pitchFamily="2" charset="0"/>
              </a:rPr>
              <a:t>কে কিছু বলে।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0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52400"/>
            <a:ext cx="4267200" cy="3371088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1248" y="152400"/>
            <a:ext cx="4340352" cy="3371088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15842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8600" y="152400"/>
            <a:ext cx="8763000" cy="6553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81000" y="3352800"/>
            <a:ext cx="8458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b="1" dirty="0">
                <a:latin typeface="NikoshBAN" pitchFamily="2" charset="0"/>
                <a:cs typeface="NikoshBAN" pitchFamily="2" charset="0"/>
              </a:rPr>
              <a:t>মহৎ উদ্দেশ্যে যবে </a:t>
            </a:r>
            <a:endParaRPr lang="en-US" sz="40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এক </a:t>
            </a:r>
            <a:r>
              <a:rPr lang="bn-IN" sz="4000" b="1" dirty="0">
                <a:latin typeface="NikoshBAN" pitchFamily="2" charset="0"/>
                <a:cs typeface="NikoshBAN" pitchFamily="2" charset="0"/>
              </a:rPr>
              <a:t>সাথে মিলে সবে </a:t>
            </a:r>
            <a:endParaRPr lang="en-US" sz="40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পারি </a:t>
            </a:r>
            <a:r>
              <a:rPr lang="bn-IN" sz="4000" b="1" dirty="0">
                <a:latin typeface="NikoshBAN" pitchFamily="2" charset="0"/>
                <a:cs typeface="NikoshBAN" pitchFamily="2" charset="0"/>
              </a:rPr>
              <a:t>না মিলিতে সেই </a:t>
            </a:r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দলে</a:t>
            </a:r>
            <a:endParaRPr lang="en-US" sz="40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dirty="0">
                <a:latin typeface="NikoshBAN" pitchFamily="2" charset="0"/>
                <a:cs typeface="NikoshBAN" pitchFamily="2" charset="0"/>
              </a:rPr>
              <a:t>পাছে ল</a:t>
            </a:r>
            <a:r>
              <a:rPr lang="bn-BD" sz="4000" b="1" dirty="0">
                <a:latin typeface="NikoshBAN" pitchFamily="2" charset="0"/>
                <a:cs typeface="NikoshBAN" pitchFamily="2" charset="0"/>
              </a:rPr>
              <a:t>ো</a:t>
            </a:r>
            <a:r>
              <a:rPr lang="bn-IN" sz="4000" b="1" dirty="0">
                <a:latin typeface="NikoshBAN" pitchFamily="2" charset="0"/>
                <a:cs typeface="NikoshBAN" pitchFamily="2" charset="0"/>
              </a:rPr>
              <a:t>কে কিছু বলে।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0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0100" y="152400"/>
            <a:ext cx="4369308" cy="3005328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5105400" y="3810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026" name="Picture 2" descr="C:\Users\Asus\Desktop\pic\images (12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165" y="152400"/>
            <a:ext cx="4257315" cy="3005328"/>
          </a:xfrm>
          <a:prstGeom prst="rect">
            <a:avLst/>
          </a:prstGeom>
          <a:noFill/>
          <a:ln w="571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91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8600" y="152400"/>
            <a:ext cx="8763000" cy="6553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04800" y="973265"/>
            <a:ext cx="861060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sz="4000" b="1" dirty="0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ো</a:t>
            </a:r>
            <a:r>
              <a:rPr lang="as-IN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4000" b="1" dirty="0">
                <a:latin typeface="NikoshBAN" pitchFamily="2" charset="0"/>
                <a:cs typeface="NikoshBAN" pitchFamily="2" charset="0"/>
              </a:rPr>
              <a:t>কাজ করতে গেলে কেউ কেউ অনেক </a:t>
            </a:r>
            <a:r>
              <a:rPr lang="as-IN" sz="4000" b="1" dirty="0" smtClean="0">
                <a:latin typeface="NikoshBAN" pitchFamily="2" charset="0"/>
                <a:cs typeface="NikoshBAN" pitchFamily="2" charset="0"/>
              </a:rPr>
              <a:t>সম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য়</a:t>
            </a:r>
            <a:r>
              <a:rPr lang="as-IN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4000" b="1" dirty="0">
                <a:latin typeface="NikoshBAN" pitchFamily="2" charset="0"/>
                <a:cs typeface="NikoshBAN" pitchFamily="2" charset="0"/>
              </a:rPr>
              <a:t>দ্বিধাগ্রস্ত </a:t>
            </a:r>
            <a:r>
              <a:rPr lang="as-IN" sz="4000" b="1" dirty="0" smtClean="0">
                <a:latin typeface="NikoshBAN" pitchFamily="2" charset="0"/>
                <a:cs typeface="NikoshBAN" pitchFamily="2" charset="0"/>
              </a:rPr>
              <a:t>হ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য়</a:t>
            </a:r>
            <a:r>
              <a:rPr lang="as-IN" sz="4000" b="1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as-IN" sz="4000" b="1" dirty="0">
                <a:latin typeface="NikoshBAN" pitchFamily="2" charset="0"/>
                <a:cs typeface="NikoshBAN" pitchFamily="2" charset="0"/>
              </a:rPr>
              <a:t>কে কী মনে করবে, কে কী </a:t>
            </a:r>
            <a:r>
              <a:rPr lang="as-IN" sz="4000" b="1" dirty="0" smtClean="0">
                <a:latin typeface="NikoshBAN" pitchFamily="2" charset="0"/>
                <a:cs typeface="NikoshBAN" pitchFamily="2" charset="0"/>
              </a:rPr>
              <a:t>সমাল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ো</a:t>
            </a:r>
            <a:r>
              <a:rPr lang="as-IN" sz="4000" b="1" dirty="0" smtClean="0">
                <a:latin typeface="NikoshBAN" pitchFamily="2" charset="0"/>
                <a:cs typeface="NikoshBAN" pitchFamily="2" charset="0"/>
              </a:rPr>
              <a:t>চনা </a:t>
            </a:r>
            <a:r>
              <a:rPr lang="as-IN" sz="4000" b="1" dirty="0">
                <a:latin typeface="NikoshBAN" pitchFamily="2" charset="0"/>
                <a:cs typeface="NikoshBAN" pitchFamily="2" charset="0"/>
              </a:rPr>
              <a:t>করবে এই ভেবে তারা বসে থাকে। এর ফলে কাজ </a:t>
            </a:r>
            <a:r>
              <a:rPr lang="as-IN" sz="4000" b="1" dirty="0" smtClean="0">
                <a:latin typeface="NikoshBAN" pitchFamily="2" charset="0"/>
                <a:cs typeface="NikoshBAN" pitchFamily="2" charset="0"/>
              </a:rPr>
              <a:t>এগ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ো</a:t>
            </a:r>
            <a:r>
              <a:rPr lang="bn-BD" sz="4000" b="1" dirty="0">
                <a:latin typeface="NikoshBAN" pitchFamily="2" charset="0"/>
                <a:cs typeface="NikoshBAN" pitchFamily="2" charset="0"/>
              </a:rPr>
              <a:t>য়</a:t>
            </a:r>
            <a:r>
              <a:rPr lang="as-IN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4000" b="1" dirty="0">
                <a:latin typeface="NikoshBAN" pitchFamily="2" charset="0"/>
                <a:cs typeface="NikoshBAN" pitchFamily="2" charset="0"/>
              </a:rPr>
              <a:t>না। যারা সমাজে অবদান রাখতে চান তাদের দ্বিধা করলে চলবে না। </a:t>
            </a:r>
            <a:r>
              <a:rPr lang="as-IN" sz="4000" b="1" dirty="0" smtClean="0">
                <a:latin typeface="NikoshBAN" pitchFamily="2" charset="0"/>
                <a:cs typeface="NikoshBAN" pitchFamily="2" charset="0"/>
              </a:rPr>
              <a:t>দৃ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ঢ় </a:t>
            </a:r>
            <a:r>
              <a:rPr lang="as-IN" sz="4000" b="1" dirty="0" smtClean="0">
                <a:latin typeface="NikoshBAN" pitchFamily="2" charset="0"/>
                <a:cs typeface="NikoshBAN" pitchFamily="2" charset="0"/>
              </a:rPr>
              <a:t>মন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ো</a:t>
            </a:r>
            <a:r>
              <a:rPr lang="as-IN" sz="4000" b="1" dirty="0" smtClean="0">
                <a:latin typeface="NikoshBAN" pitchFamily="2" charset="0"/>
                <a:cs typeface="NikoshBAN" pitchFamily="2" charset="0"/>
              </a:rPr>
              <a:t>বল নি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য়ে</a:t>
            </a:r>
            <a:r>
              <a:rPr lang="as-IN" sz="4000" b="1" dirty="0" smtClean="0">
                <a:latin typeface="NikoshBAN" pitchFamily="2" charset="0"/>
                <a:cs typeface="NikoshBAN" pitchFamily="2" charset="0"/>
              </a:rPr>
              <a:t> ল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ো</a:t>
            </a:r>
            <a:r>
              <a:rPr lang="as-IN" sz="4000" b="1" dirty="0" smtClean="0">
                <a:latin typeface="NikoshBAN" pitchFamily="2" charset="0"/>
                <a:cs typeface="NikoshBAN" pitchFamily="2" charset="0"/>
              </a:rPr>
              <a:t>কলজ্জা </a:t>
            </a:r>
            <a:r>
              <a:rPr lang="as-IN" sz="4000" b="1" dirty="0">
                <a:latin typeface="NikoshBAN" pitchFamily="2" charset="0"/>
                <a:cs typeface="NikoshBAN" pitchFamily="2" charset="0"/>
              </a:rPr>
              <a:t>ও </a:t>
            </a:r>
            <a:r>
              <a:rPr lang="as-IN" sz="4000" b="1" dirty="0" smtClean="0">
                <a:latin typeface="NikoshBAN" pitchFamily="2" charset="0"/>
                <a:cs typeface="NikoshBAN" pitchFamily="2" charset="0"/>
              </a:rPr>
              <a:t>সমাল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ো</a:t>
            </a:r>
            <a:r>
              <a:rPr lang="as-IN" sz="4000" b="1" dirty="0" smtClean="0">
                <a:latin typeface="NikoshBAN" pitchFamily="2" charset="0"/>
                <a:cs typeface="NikoshBAN" pitchFamily="2" charset="0"/>
              </a:rPr>
              <a:t>চনাকে </a:t>
            </a:r>
            <a:r>
              <a:rPr lang="as-IN" sz="4000" b="1" dirty="0">
                <a:latin typeface="NikoshBAN" pitchFamily="2" charset="0"/>
                <a:cs typeface="NikoshBAN" pitchFamily="2" charset="0"/>
              </a:rPr>
              <a:t>উপেক্ষা করতে হবে। মানুষের কল্যাণে মহৎ কাজ করতে হলে </a:t>
            </a:r>
            <a:r>
              <a:rPr lang="as-IN" sz="4000" b="1" dirty="0" smtClean="0">
                <a:latin typeface="NikoshBAN" pitchFamily="2" charset="0"/>
                <a:cs typeface="NikoshBAN" pitchFamily="2" charset="0"/>
              </a:rPr>
              <a:t>ভ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য়</a:t>
            </a:r>
            <a:r>
              <a:rPr lang="as-IN" sz="4000" b="1" dirty="0" smtClean="0">
                <a:latin typeface="NikoshBAN" pitchFamily="2" charset="0"/>
                <a:cs typeface="NikoshBAN" pitchFamily="2" charset="0"/>
              </a:rPr>
              <a:t>-ভীতি </a:t>
            </a:r>
            <a:r>
              <a:rPr lang="as-IN" sz="4000" b="1" dirty="0">
                <a:latin typeface="NikoshBAN" pitchFamily="2" charset="0"/>
                <a:cs typeface="NikoshBAN" pitchFamily="2" charset="0"/>
              </a:rPr>
              <a:t>সংকোচ উপেক্ষা করে </a:t>
            </a:r>
            <a:r>
              <a:rPr lang="as-IN" sz="4000" b="1" dirty="0" smtClean="0">
                <a:latin typeface="NikoshBAN" pitchFamily="2" charset="0"/>
                <a:cs typeface="NikoshBAN" pitchFamily="2" charset="0"/>
              </a:rPr>
              <a:t>এগি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য়ে</a:t>
            </a:r>
            <a:r>
              <a:rPr lang="as-IN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4000" b="1" dirty="0">
                <a:latin typeface="NikoshBAN" pitchFamily="2" charset="0"/>
                <a:cs typeface="NikoshBAN" pitchFamily="2" charset="0"/>
              </a:rPr>
              <a:t>যেতে হবে।</a:t>
            </a:r>
          </a:p>
          <a:p>
            <a:r>
              <a:rPr lang="as-IN" dirty="0"/>
              <a:t/>
            </a:r>
            <a:br>
              <a:rPr lang="as-IN" dirty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581400" y="161544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মূলভাব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6428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206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0500" y="143256"/>
            <a:ext cx="8763000" cy="6553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819400" y="304800"/>
            <a:ext cx="289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জোড়ায় কাজ 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19800" y="332232"/>
            <a:ext cx="281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সময় -৩ মিনিট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1305957"/>
            <a:ext cx="3604260" cy="300355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10" name="TextBox 9"/>
          <p:cNvSpPr txBox="1"/>
          <p:nvPr/>
        </p:nvSpPr>
        <p:spPr>
          <a:xfrm>
            <a:off x="1905000" y="4876800"/>
            <a:ext cx="510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কবিতাটির মূল ভাব  লিখ।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1366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04216" y="76200"/>
            <a:ext cx="8839200" cy="6553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হ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505200" y="76200"/>
            <a:ext cx="152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652193"/>
            <a:ext cx="845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১।কবি কামিনি রায় কত সালে জন্ম গ্রহণ করেন?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80872" y="1103297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উত্তর- ১৮৬৪ খ্রিষ্টাব্দে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9184" y="1566517"/>
            <a:ext cx="5846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‘গুঞ্জন’ কবিতাটির রচয়িতার নাম কী?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93292" y="2057400"/>
            <a:ext cx="32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উত্তর- কামিনী রায়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95656" y="2424928"/>
            <a:ext cx="7406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৩। ম্রিয়মাণ শব্দের অর্থ কী?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59536" y="2844225"/>
            <a:ext cx="32933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উত্তর- বিষাদগ্রস্ত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9664" y="3352800"/>
            <a:ext cx="866851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৪।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আর্তের পাশে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দাঁড়াতে গিয়েও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কেউ কেউ কেন উপেক্ষা করে চলে যান 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2930" y="4474432"/>
            <a:ext cx="42534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সমালোচনার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ভয়ে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5928" y="4984016"/>
            <a:ext cx="86197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৫। 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'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পাছে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লোকে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কিছু বলে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’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কবিতাটি পাঠকের মধ্যে কোন ধরনের অনুপ্রেরণা সৃষ্টিতে গুরুত্বপূর্ণ 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?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96468" y="5996226"/>
            <a:ext cx="384200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উত্তর- </a:t>
            </a:r>
            <a:r>
              <a:rPr lang="bn-BD" sz="3200" b="1" dirty="0">
                <a:latin typeface="NikoshBAN" pitchFamily="2" charset="0"/>
                <a:cs typeface="NikoshBAN" pitchFamily="2" charset="0"/>
              </a:rPr>
              <a:t>সংকোচহীনতা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303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8600" y="152400"/>
            <a:ext cx="8763000" cy="6553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52400"/>
            <a:ext cx="8763000" cy="6553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581400" y="2967497"/>
            <a:ext cx="2133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6000" b="1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4593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665" y="322393"/>
            <a:ext cx="2908551" cy="2921752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</p:pic>
      <p:sp>
        <p:nvSpPr>
          <p:cNvPr id="7" name="Rectangle 6"/>
          <p:cNvSpPr/>
          <p:nvPr/>
        </p:nvSpPr>
        <p:spPr>
          <a:xfrm>
            <a:off x="173566" y="3733800"/>
            <a:ext cx="455083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সৈয়দা</a:t>
            </a:r>
            <a:r>
              <a:rPr lang="en-US" sz="2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শাহিনুর</a:t>
            </a:r>
            <a:r>
              <a:rPr lang="en-US" sz="2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পারভীন</a:t>
            </a:r>
            <a:r>
              <a:rPr lang="en-US" sz="2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 </a:t>
            </a:r>
          </a:p>
          <a:p>
            <a:r>
              <a:rPr lang="en-US" sz="24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সিনিয়র</a:t>
            </a:r>
            <a:r>
              <a:rPr lang="en-US" sz="2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2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endParaRPr lang="bn-IN" sz="24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4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Shahinur</a:t>
            </a:r>
            <a:r>
              <a:rPr lang="en-US" sz="2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2005</a:t>
            </a:r>
            <a:r>
              <a:rPr lang="en-US" sz="2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ctg</a:t>
            </a:r>
          </a:p>
          <a:p>
            <a:r>
              <a:rPr lang="en-US" sz="24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হাসনে</a:t>
            </a:r>
            <a:r>
              <a:rPr lang="en-US" sz="2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হেনা</a:t>
            </a:r>
            <a:r>
              <a:rPr lang="en-US" sz="2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বালিকা</a:t>
            </a:r>
            <a:r>
              <a:rPr lang="en-US" sz="2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2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24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4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বাকলিয়া</a:t>
            </a:r>
            <a:r>
              <a:rPr lang="en-US" sz="2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চট্টগ্রাম</a:t>
            </a:r>
            <a:r>
              <a:rPr lang="en-US" sz="2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614035" y="322393"/>
            <a:ext cx="198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পাঠপরিচিতি</a:t>
            </a:r>
            <a:endParaRPr lang="en-US" sz="32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05400" y="3886200"/>
            <a:ext cx="3200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বিষয়- বাংলা ১ম</a:t>
            </a:r>
          </a:p>
          <a:p>
            <a:r>
              <a:rPr lang="bn-BD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কবিতা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36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শ্রেণি- 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৮ম</a:t>
            </a:r>
            <a:endParaRPr lang="bn-BD" sz="36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সময়- 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৪</a:t>
            </a:r>
            <a:r>
              <a:rPr lang="bn-BD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০ মিনিট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4035" y="1035698"/>
            <a:ext cx="1878330" cy="2549857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97183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8600" y="152400"/>
            <a:ext cx="8763000" cy="6553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505200" y="152400"/>
            <a:ext cx="25146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219200"/>
            <a:ext cx="800100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শিক্ষার্থীরা.........</a:t>
            </a:r>
          </a:p>
          <a:p>
            <a:r>
              <a:rPr lang="bn-BD" sz="4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লেখক পরিচিতি বলতে পারবে</a:t>
            </a:r>
            <a:r>
              <a:rPr lang="bn-BD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4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কবিতাটি শুদ্ধ উচ্চারণে আবৃত্তি করতে পারবে।</a:t>
            </a:r>
          </a:p>
          <a:p>
            <a:r>
              <a:rPr lang="bn-BD" sz="4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কবিতাটির মূলভাব ব্যক্ত করতে পারবে।</a:t>
            </a:r>
          </a:p>
          <a:p>
            <a:endParaRPr lang="en-US" sz="4000" b="1" dirty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94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5" r="16178"/>
          <a:stretch/>
        </p:blipFill>
        <p:spPr>
          <a:xfrm>
            <a:off x="3581400" y="1600200"/>
            <a:ext cx="1815084" cy="199618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726942" y="3596381"/>
            <a:ext cx="1524000" cy="52322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কামিনী রায়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38800" y="2286000"/>
            <a:ext cx="2209800" cy="95410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b="1" dirty="0">
                <a:latin typeface="NikoshBAN" pitchFamily="2" charset="0"/>
                <a:cs typeface="NikoshBAN" pitchFamily="2" charset="0"/>
              </a:rPr>
              <a:t>১৮৬৪ খ্রিষ্টাব্দে জন্মগ্রহণ করেন। 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55011" y="4596777"/>
            <a:ext cx="3664458" cy="95410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উল্লেখযোগ্য 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গ্রন্থ- আলো ও 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ছায়া,</a:t>
            </a:r>
            <a:endParaRPr lang="bn-BD" sz="2800" b="1" dirty="0">
              <a:latin typeface="NikoshBAN" pitchFamily="2" charset="0"/>
              <a:cs typeface="NikoshBAN" pitchFamily="2" charset="0"/>
            </a:endParaRPr>
          </a:p>
          <a:p>
            <a:r>
              <a:rPr lang="bn-BD" sz="2800" b="1" dirty="0">
                <a:latin typeface="NikoshBAN" pitchFamily="2" charset="0"/>
                <a:cs typeface="NikoshBAN" pitchFamily="2" charset="0"/>
              </a:rPr>
              <a:t>মাল্য ও নির্মাল্য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2286000"/>
            <a:ext cx="2895600" cy="58477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মৃত্যু- ১৯৩৩ </a:t>
            </a:r>
            <a:r>
              <a:rPr lang="bn-BD" sz="3200" b="1" dirty="0">
                <a:latin typeface="NikoshBAN" pitchFamily="2" charset="0"/>
                <a:cs typeface="NikoshBAN" pitchFamily="2" charset="0"/>
              </a:rPr>
              <a:t>খ্রিষ্টাব্দে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29000" y="6096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288030" y="655766"/>
            <a:ext cx="2196084" cy="64633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কবি পরিচিতি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9698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429000" y="304800"/>
            <a:ext cx="228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72200" y="3810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- ৩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410" b="12534"/>
          <a:stretch/>
        </p:blipFill>
        <p:spPr>
          <a:xfrm>
            <a:off x="2286000" y="1054762"/>
            <a:ext cx="4914900" cy="3364837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10" name="TextBox 9"/>
          <p:cNvSpPr txBox="1"/>
          <p:nvPr/>
        </p:nvSpPr>
        <p:spPr>
          <a:xfrm>
            <a:off x="2895600" y="5105400"/>
            <a:ext cx="350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কবি পরিচিতি  লিখ।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992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2400" y="115478"/>
            <a:ext cx="8839200" cy="6553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581400" y="304800"/>
            <a:ext cx="38862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itchFamily="2" charset="0"/>
                <a:cs typeface="NikoshBAN" pitchFamily="2" charset="0"/>
              </a:rPr>
              <a:t>পাছে ল</a:t>
            </a:r>
            <a:r>
              <a:rPr lang="bn-BD" sz="4000" b="1" dirty="0">
                <a:latin typeface="NikoshBAN" pitchFamily="2" charset="0"/>
                <a:cs typeface="NikoshBAN" pitchFamily="2" charset="0"/>
              </a:rPr>
              <a:t>ো</a:t>
            </a:r>
            <a:r>
              <a:rPr lang="bn-IN" sz="4000" b="1" dirty="0">
                <a:latin typeface="NikoshBAN" pitchFamily="2" charset="0"/>
                <a:cs typeface="NikoshBAN" pitchFamily="2" charset="0"/>
              </a:rPr>
              <a:t>কে কিছু বলে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  <a:p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                     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কামিনী </a:t>
            </a:r>
            <a:r>
              <a:rPr lang="bn-IN" sz="2800" b="1" dirty="0">
                <a:latin typeface="NikoshBAN" pitchFamily="2" charset="0"/>
                <a:cs typeface="NikoshBAN" pitchFamily="2" charset="0"/>
              </a:rPr>
              <a:t>রা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য়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4114800"/>
            <a:ext cx="8839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                  </a:t>
            </a:r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করিতে </a:t>
            </a:r>
            <a:r>
              <a:rPr lang="bn-IN" sz="4000" b="1" dirty="0">
                <a:latin typeface="NikoshBAN" pitchFamily="2" charset="0"/>
                <a:cs typeface="NikoshBAN" pitchFamily="2" charset="0"/>
              </a:rPr>
              <a:t>পারি না কাজ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,</a:t>
            </a:r>
            <a:endParaRPr lang="bn-BD" sz="40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                  </a:t>
            </a:r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সদা ভ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য়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bn-IN" sz="4000" b="1" dirty="0">
                <a:latin typeface="NikoshBAN" pitchFamily="2" charset="0"/>
                <a:cs typeface="NikoshBAN" pitchFamily="2" charset="0"/>
              </a:rPr>
              <a:t>সদা লাজ </a:t>
            </a:r>
            <a:endParaRPr lang="bn-BD" sz="40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                   </a:t>
            </a:r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সংশ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য়ে</a:t>
            </a:r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dirty="0">
                <a:latin typeface="NikoshBAN" pitchFamily="2" charset="0"/>
                <a:cs typeface="NikoshBAN" pitchFamily="2" charset="0"/>
              </a:rPr>
              <a:t>সংকল্প সদা টলে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, </a:t>
            </a:r>
            <a:endParaRPr lang="bn-BD" sz="40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                   </a:t>
            </a:r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পাছে ল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ো</a:t>
            </a:r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কে </a:t>
            </a:r>
            <a:r>
              <a:rPr lang="bn-IN" sz="4000" b="1" dirty="0">
                <a:latin typeface="NikoshBAN" pitchFamily="2" charset="0"/>
                <a:cs typeface="NikoshBAN" pitchFamily="2" charset="0"/>
              </a:rPr>
              <a:t>কিছু বলে।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  <a:p>
            <a:endParaRPr lang="en-US" sz="40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7600" y="1490471"/>
            <a:ext cx="3581400" cy="2209799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1878" y="1700933"/>
            <a:ext cx="4123944" cy="2176271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029698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75 0.03262 L 0.45417 0.0326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72103E-6 L -0.55052 0.0048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535" y="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82880" y="80772"/>
            <a:ext cx="8839200" cy="6553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28600" y="4038600"/>
            <a:ext cx="8763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আ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ড়া</a:t>
            </a:r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লে আ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ড়</a:t>
            </a:r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লে </a:t>
            </a:r>
            <a:r>
              <a:rPr lang="bn-IN" sz="4000" b="1" dirty="0">
                <a:latin typeface="NikoshBAN" pitchFamily="2" charset="0"/>
                <a:cs typeface="NikoshBAN" pitchFamily="2" charset="0"/>
              </a:rPr>
              <a:t>থাকি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,</a:t>
            </a:r>
            <a:endParaRPr lang="bn-BD" sz="40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dirty="0">
                <a:latin typeface="NikoshBAN" pitchFamily="2" charset="0"/>
                <a:cs typeface="NikoshBAN" pitchFamily="2" charset="0"/>
              </a:rPr>
              <a:t>নীরবে আপনা ঢাকি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,</a:t>
            </a:r>
            <a:endParaRPr lang="bn-BD" sz="40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dirty="0">
                <a:latin typeface="NikoshBAN" pitchFamily="2" charset="0"/>
                <a:cs typeface="NikoshBAN" pitchFamily="2" charset="0"/>
              </a:rPr>
              <a:t>সম্মুখে চরণ নাহি চলে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,</a:t>
            </a:r>
            <a:endParaRPr lang="bn-BD" sz="40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dirty="0">
                <a:latin typeface="NikoshBAN" pitchFamily="2" charset="0"/>
                <a:cs typeface="NikoshBAN" pitchFamily="2" charset="0"/>
              </a:rPr>
              <a:t>পাছে </a:t>
            </a:r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ল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ো</a:t>
            </a:r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কে </a:t>
            </a:r>
            <a:r>
              <a:rPr lang="bn-IN" sz="4000" b="1" dirty="0">
                <a:latin typeface="NikoshBAN" pitchFamily="2" charset="0"/>
                <a:cs typeface="NikoshBAN" pitchFamily="2" charset="0"/>
              </a:rPr>
              <a:t>কিছু বলে।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0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1" y="304800"/>
            <a:ext cx="4099560" cy="3052572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342900"/>
            <a:ext cx="4191000" cy="30480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02969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44151" y="152401"/>
            <a:ext cx="8671249" cy="64956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1237" y="3429000"/>
            <a:ext cx="8686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b="1" dirty="0">
                <a:latin typeface="NikoshBAN" pitchFamily="2" charset="0"/>
                <a:cs typeface="NikoshBAN" pitchFamily="2" charset="0"/>
              </a:rPr>
              <a:t>হৃদ</a:t>
            </a:r>
            <a:r>
              <a:rPr lang="bn-BD" sz="4000" b="1" dirty="0">
                <a:latin typeface="NikoshBAN" pitchFamily="2" charset="0"/>
                <a:cs typeface="NikoshBAN" pitchFamily="2" charset="0"/>
              </a:rPr>
              <a:t>য়ে</a:t>
            </a:r>
            <a:r>
              <a:rPr lang="bn-IN" sz="4000" b="1" dirty="0">
                <a:latin typeface="NikoshBAN" pitchFamily="2" charset="0"/>
                <a:cs typeface="NikoshBAN" pitchFamily="2" charset="0"/>
              </a:rPr>
              <a:t> বুদবুদ মত</a:t>
            </a:r>
            <a:r>
              <a:rPr lang="bn-BD" sz="4000" b="1" dirty="0">
                <a:latin typeface="NikoshBAN" pitchFamily="2" charset="0"/>
                <a:cs typeface="NikoshBAN" pitchFamily="2" charset="0"/>
              </a:rPr>
              <a:t>ো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,</a:t>
            </a:r>
            <a:endParaRPr lang="bn-BD" sz="40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dirty="0">
                <a:latin typeface="NikoshBAN" pitchFamily="2" charset="0"/>
                <a:cs typeface="NikoshBAN" pitchFamily="2" charset="0"/>
              </a:rPr>
              <a:t>উঠে শুভ্র চিন্তা কত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,</a:t>
            </a:r>
            <a:endParaRPr lang="bn-BD" sz="40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dirty="0">
                <a:latin typeface="NikoshBAN" pitchFamily="2" charset="0"/>
                <a:cs typeface="NikoshBAN" pitchFamily="2" charset="0"/>
              </a:rPr>
              <a:t>মিশে যা</a:t>
            </a:r>
            <a:r>
              <a:rPr lang="bn-BD" sz="4000" b="1" dirty="0">
                <a:latin typeface="NikoshBAN" pitchFamily="2" charset="0"/>
                <a:cs typeface="NikoshBAN" pitchFamily="2" charset="0"/>
              </a:rPr>
              <a:t>য়</a:t>
            </a:r>
            <a:r>
              <a:rPr lang="bn-IN" sz="4000" b="1" dirty="0">
                <a:latin typeface="NikoshBAN" pitchFamily="2" charset="0"/>
                <a:cs typeface="NikoshBAN" pitchFamily="2" charset="0"/>
              </a:rPr>
              <a:t> হৃদ</a:t>
            </a:r>
            <a:r>
              <a:rPr lang="bn-BD" sz="4000" b="1" dirty="0">
                <a:latin typeface="NikoshBAN" pitchFamily="2" charset="0"/>
                <a:cs typeface="NikoshBAN" pitchFamily="2" charset="0"/>
              </a:rPr>
              <a:t>য়ে</a:t>
            </a:r>
            <a:r>
              <a:rPr lang="bn-IN" sz="4000" b="1" dirty="0">
                <a:latin typeface="NikoshBAN" pitchFamily="2" charset="0"/>
                <a:cs typeface="NikoshBAN" pitchFamily="2" charset="0"/>
              </a:rPr>
              <a:t>র তলে </a:t>
            </a:r>
            <a:endParaRPr lang="bn-BD" sz="40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পাছে </a:t>
            </a:r>
            <a:r>
              <a:rPr lang="bn-IN" sz="4000" b="1" dirty="0">
                <a:latin typeface="NikoshBAN" pitchFamily="2" charset="0"/>
                <a:cs typeface="NikoshBAN" pitchFamily="2" charset="0"/>
              </a:rPr>
              <a:t>ল</a:t>
            </a:r>
            <a:r>
              <a:rPr lang="bn-BD" sz="4000" b="1" dirty="0">
                <a:latin typeface="NikoshBAN" pitchFamily="2" charset="0"/>
                <a:cs typeface="NikoshBAN" pitchFamily="2" charset="0"/>
              </a:rPr>
              <a:t>ো</a:t>
            </a:r>
            <a:r>
              <a:rPr lang="bn-IN" sz="4000" b="1" dirty="0">
                <a:latin typeface="NikoshBAN" pitchFamily="2" charset="0"/>
                <a:cs typeface="NikoshBAN" pitchFamily="2" charset="0"/>
              </a:rPr>
              <a:t>কে কিছু বলে।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000" b="1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63588"/>
            <a:ext cx="3124200" cy="2913981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096"/>
          <a:stretch/>
        </p:blipFill>
        <p:spPr>
          <a:xfrm>
            <a:off x="4290526" y="263589"/>
            <a:ext cx="4432268" cy="28956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02969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76200"/>
            <a:ext cx="9144000" cy="6934200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2400" y="63631"/>
            <a:ext cx="8839200" cy="6629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8600" y="3200400"/>
            <a:ext cx="8610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b="1" dirty="0">
                <a:latin typeface="NikoshBAN" pitchFamily="2" charset="0"/>
                <a:cs typeface="NikoshBAN" pitchFamily="2" charset="0"/>
              </a:rPr>
              <a:t>কাঁদে প্রাণ যবে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, </a:t>
            </a:r>
            <a:r>
              <a:rPr lang="bn-IN" sz="4000" b="1" dirty="0">
                <a:latin typeface="NikoshBAN" pitchFamily="2" charset="0"/>
                <a:cs typeface="NikoshBAN" pitchFamily="2" charset="0"/>
              </a:rPr>
              <a:t>আঁখি </a:t>
            </a:r>
            <a:endParaRPr lang="en-US" sz="40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সযতনে </a:t>
            </a:r>
            <a:r>
              <a:rPr lang="bn-IN" sz="4000" b="1" dirty="0">
                <a:latin typeface="NikoshBAN" pitchFamily="2" charset="0"/>
                <a:cs typeface="NikoshBAN" pitchFamily="2" charset="0"/>
              </a:rPr>
              <a:t>শুষ্ক </a:t>
            </a:r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রাখি</a:t>
            </a:r>
            <a:endParaRPr lang="en-US" sz="40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dirty="0">
                <a:latin typeface="NikoshBAN" pitchFamily="2" charset="0"/>
                <a:cs typeface="NikoshBAN" pitchFamily="2" charset="0"/>
              </a:rPr>
              <a:t>নিরমল ন</a:t>
            </a:r>
            <a:r>
              <a:rPr lang="bn-BD" sz="4000" b="1" dirty="0">
                <a:latin typeface="NikoshBAN" pitchFamily="2" charset="0"/>
                <a:cs typeface="NikoshBAN" pitchFamily="2" charset="0"/>
              </a:rPr>
              <a:t>য়</a:t>
            </a:r>
            <a:r>
              <a:rPr lang="bn-IN" sz="4000" b="1" dirty="0">
                <a:latin typeface="NikoshBAN" pitchFamily="2" charset="0"/>
                <a:cs typeface="NikoshBAN" pitchFamily="2" charset="0"/>
              </a:rPr>
              <a:t>নের </a:t>
            </a:r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জলে</a:t>
            </a:r>
            <a:endParaRPr lang="en-US" sz="40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dirty="0">
                <a:latin typeface="NikoshBAN" pitchFamily="2" charset="0"/>
                <a:cs typeface="NikoshBAN" pitchFamily="2" charset="0"/>
              </a:rPr>
              <a:t>পাছে ল</a:t>
            </a:r>
            <a:r>
              <a:rPr lang="bn-BD" sz="4000" b="1" dirty="0">
                <a:latin typeface="NikoshBAN" pitchFamily="2" charset="0"/>
                <a:cs typeface="NikoshBAN" pitchFamily="2" charset="0"/>
              </a:rPr>
              <a:t>ো</a:t>
            </a:r>
            <a:r>
              <a:rPr lang="bn-IN" sz="4000" b="1" dirty="0">
                <a:latin typeface="NikoshBAN" pitchFamily="2" charset="0"/>
                <a:cs typeface="NikoshBAN" pitchFamily="2" charset="0"/>
              </a:rPr>
              <a:t>কে কিছু বলে।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000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29" y="108408"/>
            <a:ext cx="4060372" cy="2644378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95"/>
          <a:stretch/>
        </p:blipFill>
        <p:spPr>
          <a:xfrm>
            <a:off x="9165210" y="166107"/>
            <a:ext cx="4245429" cy="2674776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029698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1545 -0.01596 L -0.49879 -0.0159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8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418</Words>
  <Application>Microsoft Office PowerPoint</Application>
  <PresentationFormat>On-screen Show (4:3)</PresentationFormat>
  <Paragraphs>79</Paragraphs>
  <Slides>15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30</cp:revision>
  <dcterms:created xsi:type="dcterms:W3CDTF">2006-08-16T00:00:00Z</dcterms:created>
  <dcterms:modified xsi:type="dcterms:W3CDTF">2020-09-07T09:48:27Z</dcterms:modified>
</cp:coreProperties>
</file>