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0" r:id="rId3"/>
    <p:sldId id="281" r:id="rId4"/>
    <p:sldId id="259" r:id="rId5"/>
    <p:sldId id="268" r:id="rId6"/>
    <p:sldId id="282" r:id="rId7"/>
    <p:sldId id="258" r:id="rId8"/>
    <p:sldId id="275" r:id="rId9"/>
    <p:sldId id="283" r:id="rId10"/>
    <p:sldId id="260" r:id="rId11"/>
    <p:sldId id="270" r:id="rId12"/>
    <p:sldId id="273" r:id="rId13"/>
    <p:sldId id="271" r:id="rId14"/>
    <p:sldId id="262" r:id="rId15"/>
    <p:sldId id="261" r:id="rId16"/>
    <p:sldId id="276" r:id="rId17"/>
    <p:sldId id="278" r:id="rId18"/>
    <p:sldId id="279" r:id="rId19"/>
    <p:sldId id="263" r:id="rId20"/>
    <p:sldId id="285" r:id="rId21"/>
    <p:sldId id="286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A0EC5-162A-4647-BAA4-0DCA4A4C483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FCFD9-472F-4A96-99D9-D7A458ACF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73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টিগ্রারের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17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টিগ্রারের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17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FCFD9-472F-4A96-99D9-D7A458ACFD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434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49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824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176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007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25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446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651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824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4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06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6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09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255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30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235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177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CD292A-169D-4A65-9393-EA3A5BB31267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FFE7F3-B358-445F-A870-89A4228D4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8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199" y="1052946"/>
            <a:ext cx="5153891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0" y="1981200"/>
            <a:ext cx="52578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4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30" y="886691"/>
            <a:ext cx="3050157" cy="2026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5127" y="5209309"/>
            <a:ext cx="2826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 -পরাগয়ন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491" y="5209309"/>
            <a:ext cx="272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7" y="875001"/>
            <a:ext cx="6681354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0" y="1770735"/>
            <a:ext cx="670859" cy="642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6048" y="1709412"/>
            <a:ext cx="798881" cy="765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9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4.16667E-7 -1.11111E-6 L 0.33672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9" presetClass="exit" presetSubtype="0" repeatCount="indefinite" fill="hold" nodeType="after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600"/>
                            </p:stCondLst>
                            <p:childTnLst>
                              <p:par>
                                <p:cTn id="12" presetID="5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7825 -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600"/>
                            </p:stCondLst>
                            <p:childTnLst>
                              <p:par>
                                <p:cTn id="15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6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208 L 0.50963 -0.332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56055 -0.3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807" y="2039815"/>
            <a:ext cx="5795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স্ব-পরাগায়নঃ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 দুইটি ফুলের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 বলে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</a:rPr>
              <a:t>যেমনঃ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</a:rPr>
              <a:t>সরিষা,কুমড়া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</a:rPr>
              <a:t>ধুতরা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</a:rPr>
              <a:t>ইত্যাদি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" y="304800"/>
            <a:ext cx="5325348" cy="601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564" r="60543"/>
          <a:stretch/>
        </p:blipFill>
        <p:spPr>
          <a:xfrm>
            <a:off x="2276386" y="1999958"/>
            <a:ext cx="2992004" cy="39623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564" r="60543"/>
          <a:stretch/>
        </p:blipFill>
        <p:spPr>
          <a:xfrm>
            <a:off x="7535595" y="1831147"/>
            <a:ext cx="2992004" cy="396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1" y="228600"/>
            <a:ext cx="3416300" cy="1219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3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239 0.37341 C 0.27013 0.32879 0.27152 0.3237 0.26597 0.29272 C 0.26354 0.2615 0.2625 0.22705 0.25607 0.19676 C 0.25277 0.1815 0.24791 0.1674 0.24305 0.15306 C 0.23941 0.14266 0.23958 0.13202 0.23472 0.12254 C 0.23073 0.10543 0.22395 0.09156 0.21666 0.07653 C 0.21458 0.07237 0.20503 0.06474 0.20191 0.06127 C 0.18593 0.0437 0.16475 0.03515 0.14461 0.02867 C 0.12291 0.01434 0.08906 0.02335 0.06927 0.02428 C 0.04618 0.03168 0.02204 0.02682 -0.00122 0.03515 C -0.0099 0.04278 -0.0033 0.03838 -0.01771 0.04162 C -0.03559 0.04555 -0.05365 0.04948 -0.07171 0.05249 C -0.07223 0.05272 -0.08212 0.05595 -0.08334 0.05688 C -0.08681 0.05942 -0.09306 0.06567 -0.09306 0.06567 C -0.09862 0.07676 -0.10747 0.08254 -0.11441 0.09179 C -0.11962 0.09873 -0.12362 0.10937 -0.12917 0.11584 C -0.13212 0.11931 -0.13594 0.12139 -0.13907 0.12463 C -0.14115 0.12671 -0.14341 0.12879 -0.14549 0.1311 C -0.15035 0.13688 -0.16007 0.15052 -0.16355 0.15746 C -0.16875 0.16763 -0.17153 0.17965 -0.17674 0.19006 C -0.17865 0.19861 -0.18039 0.20601 -0.18334 0.2141 C -0.18282 0.2615 -0.18247 0.30867 -0.1816 0.35607 C -0.18108 0.38497 -0.18594 0.38474 -0.175 0.38012 C -0.1757 0.35121 -0.18125 0.28786 -0.17344 0.25572 C -0.17118 0.20786 -0.16962 0.1741 -0.14393 0.13989 C -0.14254 0.13804 -0.14219 0.13503 -0.14063 0.13341 C -0.13594 0.12832 -0.12448 0.12347 -0.11771 0.12023 C -0.11476 0.1163 -0.11059 0.11353 -0.10782 0.10937 C -0.09566 0.09087 -0.09028 0.06937 -0.07014 0.06358 C -0.05747 0.05989 -0.04514 0.05457 -0.03247 0.05041 C -0.03021 0.04971 -0.02587 0.04832 -0.02587 0.04832 C 0.01944 0.04948 0.04236 0.04601 0.07899 0.0548 C 0.09687 0.05272 0.10052 0.05064 0.1184 0.0548 C 0.13229 0.05804 0.14513 0.06543 0.15937 0.06798 C 0.17361 0.07399 0.1868 0.08301 0.20034 0.09179 C 0.21319 0.10012 0.20208 0.09549 0.21024 0.10497 C 0.21319 0.10844 0.21718 0.11006 0.21996 0.11376 C 0.22378 0.11884 0.2276 0.12393 0.23142 0.12902 C 0.23645 0.13572 0.23923 0.1452 0.24305 0.15306 C 0.24496 0.16856 0.25121 0.19468 0.25781 0.20763 C 0.26302 0.2296 0.26441 0.25249 0.26597 0.27538 C 0.2651 0.30983 0.26267 0.34543 0.26267 0.38012 " pathEditMode="relative" ptsTypes="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649" y="1477108"/>
            <a:ext cx="91721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পর-পরাগায়নঃ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ফুলের পরাগধানী হতে  পরাগরেণু এই জাতের ভিন্ন দুইটি উদ্ভিদের ফুলের গর্ভমুন্ডে স্থানান্তরিত হওয়াকে পর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 বলে  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যেমনঃশিমুল,পেঁপে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010" y="2244436"/>
            <a:ext cx="7827338" cy="663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স্ব-পরাগী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তালিকা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997" y="3325091"/>
            <a:ext cx="799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পর পরাগী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তালিকা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335" y="4388439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পরাগায়নের প্রয়োজন কেন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5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3" y="2901925"/>
            <a:ext cx="296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 পরাগীফুল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2871" y="2489112"/>
            <a:ext cx="2706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পরাগীফুল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4318" y="2352802"/>
            <a:ext cx="2604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 পরাগীফুল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1745" y="2363500"/>
            <a:ext cx="3131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প্রানি পরাগীফুল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42" y="681685"/>
            <a:ext cx="2441559" cy="1579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95" y="713877"/>
            <a:ext cx="2242426" cy="1547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713877"/>
            <a:ext cx="2614354" cy="15215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26" y="654195"/>
            <a:ext cx="2639923" cy="16071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353" y="4206240"/>
            <a:ext cx="414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১)বায়ুপরাগী ফুলঃ 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353" y="5485359"/>
            <a:ext cx="606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২)পতঙ্গপরাগী ফুলঃ জবা,কুমড়া, সরিষা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5712" y="5471056"/>
            <a:ext cx="590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৪)প্রাণিপরাগী ফুলঃ কদম, শিমুল, কচু।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1656" y="4234375"/>
            <a:ext cx="580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৩)পানিপরাগী ফুলঃ পাতাশ্যাওলা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6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48868 -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49297 -0.079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6185 -0.10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68359 -0.11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8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3" y="1041010"/>
            <a:ext cx="8088923" cy="49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07696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181600"/>
            <a:ext cx="10566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বায়ুপরাগী ফুল হালকা ও মধুগ্রন্থিহীন। এই সকলের ফুলের পরাগরেণু  সহজেই বাতাসে বাসতে পারে। যেমন- ধান।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8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8689"/>
            <a:ext cx="10464800" cy="488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5334001"/>
            <a:ext cx="10566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" pitchFamily="2" charset="0"/>
                <a:cs typeface="Nikosh" pitchFamily="2" charset="0"/>
              </a:rPr>
              <a:t>প্রাণী পরাগী ফুল মোটামুটি বড় ধরণের হয় এবং ফুল পুষ্পমঞ্জরিতে সজ্জিত থাকে।  যেমন- শিমুল, কদম, কচু।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3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983" y="801858"/>
            <a:ext cx="486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u="sng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u="sng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u="sng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4" y="1237406"/>
            <a:ext cx="6731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 কীভাবে ঘটে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9692" y="2027842"/>
            <a:ext cx="41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220" y="4187906"/>
            <a:ext cx="823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২।ধানে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19" y="5401146"/>
            <a:ext cx="762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 বলতে কী বোঝায়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9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0" y="304800"/>
            <a:ext cx="11480800" cy="632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25600" y="2133600"/>
            <a:ext cx="10363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বংশবৃদ্ধি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পাঠঃ৫,৬ </a:t>
            </a:r>
          </a:p>
        </p:txBody>
      </p:sp>
    </p:spTree>
    <p:extLst>
      <p:ext uri="{BB962C8B-B14F-4D97-AF65-F5344CB8AC3E}">
        <p14:creationId xmlns="" xmlns:p14="http://schemas.microsoft.com/office/powerpoint/2010/main" val="2780624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239" y="1578062"/>
            <a:ext cx="6782072" cy="722037"/>
            <a:chOff x="381347" y="1285859"/>
            <a:chExt cx="7169915" cy="81495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Right Arrow 2"/>
            <p:cNvSpPr/>
            <p:nvPr/>
          </p:nvSpPr>
          <p:spPr>
            <a:xfrm>
              <a:off x="381347" y="1285859"/>
              <a:ext cx="833066" cy="814957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413" y="1285860"/>
              <a:ext cx="6336849" cy="7143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পরাগায়ন কত প্রকার</a:t>
              </a:r>
              <a:r>
                <a:rPr lang="bn-IN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51334" y="2456563"/>
            <a:ext cx="2203808" cy="422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7498" y="3138735"/>
            <a:ext cx="2323339" cy="468761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51335" y="3135208"/>
            <a:ext cx="2214367" cy="46303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77499" y="2452311"/>
            <a:ext cx="2323338" cy="422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176058" y="384347"/>
            <a:ext cx="4931276" cy="1754326"/>
            <a:chOff x="7210986" y="439604"/>
            <a:chExt cx="5714772" cy="1754326"/>
          </a:xfrm>
        </p:grpSpPr>
        <p:sp>
          <p:nvSpPr>
            <p:cNvPr id="12" name="TextBox 11"/>
            <p:cNvSpPr txBox="1"/>
            <p:nvPr/>
          </p:nvSpPr>
          <p:spPr>
            <a:xfrm>
              <a:off x="8644224" y="439604"/>
              <a:ext cx="42815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</a:t>
              </a:r>
              <a:r>
                <a:rPr lang="bn-BD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10986" y="465740"/>
              <a:ext cx="1675446" cy="1137858"/>
            </a:xfrm>
            <a:prstGeom prst="rect">
              <a:avLst/>
            </a:prstGeom>
          </p:spPr>
        </p:pic>
      </p:grpSp>
      <p:grpSp>
        <p:nvGrpSpPr>
          <p:cNvPr id="10" name="Group 12"/>
          <p:cNvGrpSpPr/>
          <p:nvPr/>
        </p:nvGrpSpPr>
        <p:grpSpPr>
          <a:xfrm>
            <a:off x="7299754" y="369107"/>
            <a:ext cx="4553581" cy="2308324"/>
            <a:chOff x="4888234" y="448038"/>
            <a:chExt cx="8185554" cy="23268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8234" y="541357"/>
              <a:ext cx="1793465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0201" y="448038"/>
              <a:ext cx="6243587" cy="2326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</a:t>
              </a:r>
              <a:r>
                <a:rPr lang="bn-BD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কর।</a:t>
              </a:r>
              <a:endPara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40776" y="4799841"/>
            <a:ext cx="2214367" cy="422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গর্ভমুন্ডে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44633" y="5471672"/>
            <a:ext cx="2456203" cy="3957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পুংদন্ডে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40776" y="5471671"/>
            <a:ext cx="2214367" cy="4630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গর্ভাশয়ে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76895" y="4759350"/>
            <a:ext cx="2423942" cy="422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গর্ভদন্ডে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grpSp>
        <p:nvGrpSpPr>
          <p:cNvPr id="13" name="Group 15"/>
          <p:cNvGrpSpPr/>
          <p:nvPr/>
        </p:nvGrpSpPr>
        <p:grpSpPr>
          <a:xfrm>
            <a:off x="653557" y="3935150"/>
            <a:ext cx="9195838" cy="658147"/>
            <a:chOff x="599614" y="948124"/>
            <a:chExt cx="8426241" cy="1152693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7" name="Right Arrow 16"/>
            <p:cNvSpPr/>
            <p:nvPr/>
          </p:nvSpPr>
          <p:spPr>
            <a:xfrm>
              <a:off x="599614" y="948124"/>
              <a:ext cx="703436" cy="1152693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1988" y="948124"/>
              <a:ext cx="7643867" cy="100628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পরাগায়নের ফলে পরাগরেণু কোথায় স্থানান্তরিত হয়</a:t>
              </a:r>
              <a:r>
                <a:rPr lang="bn-IN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75235" y="254000"/>
            <a:ext cx="3372232" cy="8034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lIns="79370" tIns="39685" rIns="79370" bIns="39685" rtlCol="0">
            <a:spAutoFit/>
          </a:bodyPr>
          <a:lstStyle/>
          <a:p>
            <a:pPr algn="ctr"/>
            <a:r>
              <a:rPr lang="bn-BD" sz="47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7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3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239" y="1699982"/>
            <a:ext cx="6924312" cy="722037"/>
            <a:chOff x="381347" y="1285859"/>
            <a:chExt cx="7320289" cy="81495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Right Arrow 2"/>
            <p:cNvSpPr/>
            <p:nvPr/>
          </p:nvSpPr>
          <p:spPr>
            <a:xfrm>
              <a:off x="381347" y="1285859"/>
              <a:ext cx="833066" cy="814957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64787" y="1285860"/>
              <a:ext cx="6336849" cy="714380"/>
            </a:xfrm>
            <a:prstGeom prst="rect">
              <a:avLst/>
            </a:prstGeom>
            <a:noFill/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কোনটি বায়ুপরাগী ফুলের বৈশিষ্ট্য</a:t>
              </a:r>
              <a:r>
                <a:rPr lang="bn-IN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51334" y="2437695"/>
            <a:ext cx="2812760" cy="4731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বড়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7177" y="2407215"/>
            <a:ext cx="2840289" cy="47314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সুগন্ধ আছে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1095" y="3074839"/>
            <a:ext cx="2802999" cy="409913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পরাগরেণু আঁঠালো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77499" y="3046671"/>
            <a:ext cx="2819967" cy="422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গর্ভমুন্ড শাখান্বিত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260725" y="384347"/>
            <a:ext cx="4931276" cy="1754326"/>
            <a:chOff x="7210986" y="439604"/>
            <a:chExt cx="5714772" cy="1754326"/>
          </a:xfrm>
        </p:grpSpPr>
        <p:sp>
          <p:nvSpPr>
            <p:cNvPr id="12" name="TextBox 11"/>
            <p:cNvSpPr txBox="1"/>
            <p:nvPr/>
          </p:nvSpPr>
          <p:spPr>
            <a:xfrm>
              <a:off x="8644224" y="439604"/>
              <a:ext cx="42815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</a:t>
              </a:r>
              <a:r>
                <a:rPr lang="bn-BD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36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10986" y="465740"/>
              <a:ext cx="1675446" cy="1137858"/>
            </a:xfrm>
            <a:prstGeom prst="rect">
              <a:avLst/>
            </a:prstGeom>
          </p:spPr>
        </p:pic>
      </p:grpSp>
      <p:grpSp>
        <p:nvGrpSpPr>
          <p:cNvPr id="10" name="Group 12"/>
          <p:cNvGrpSpPr/>
          <p:nvPr/>
        </p:nvGrpSpPr>
        <p:grpSpPr>
          <a:xfrm>
            <a:off x="7450667" y="369107"/>
            <a:ext cx="5080000" cy="1754326"/>
            <a:chOff x="4888234" y="448038"/>
            <a:chExt cx="8185554" cy="17684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8234" y="541357"/>
              <a:ext cx="1793465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0200" y="448038"/>
              <a:ext cx="6243588" cy="17684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</a:t>
              </a:r>
              <a:r>
                <a:rPr lang="bn-BD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36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কর।</a:t>
              </a:r>
              <a:endPara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44636" y="5237842"/>
            <a:ext cx="2456214" cy="4422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ও iii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44636" y="5855840"/>
            <a:ext cx="2456214" cy="4687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ও iii 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61094" y="5861562"/>
            <a:ext cx="2390612" cy="4630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ও iii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61094" y="5257801"/>
            <a:ext cx="2390612" cy="422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680" tIns="48841" rIns="97680" bIns="48841" rtlCol="0" anchor="ctr"/>
          <a:lstStyle/>
          <a:p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ও ii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grpSp>
        <p:nvGrpSpPr>
          <p:cNvPr id="13" name="Group 15"/>
          <p:cNvGrpSpPr/>
          <p:nvPr/>
        </p:nvGrpSpPr>
        <p:grpSpPr>
          <a:xfrm>
            <a:off x="653557" y="3630350"/>
            <a:ext cx="9256798" cy="658147"/>
            <a:chOff x="599614" y="948124"/>
            <a:chExt cx="8482099" cy="1152693"/>
          </a:xfrm>
          <a:noFill/>
        </p:grpSpPr>
        <p:sp>
          <p:nvSpPr>
            <p:cNvPr id="17" name="Right Arrow 16"/>
            <p:cNvSpPr/>
            <p:nvPr/>
          </p:nvSpPr>
          <p:spPr>
            <a:xfrm>
              <a:off x="599614" y="948124"/>
              <a:ext cx="703436" cy="1152693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7846" y="948124"/>
              <a:ext cx="7643867" cy="1006286"/>
            </a:xfrm>
            <a:prstGeom prst="rect">
              <a:avLst/>
            </a:prstGeom>
            <a:grpFill/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পতঙ্গপরাগী</a:t>
              </a:r>
              <a:r>
                <a:rPr lang="en-US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উদাহরণ</a:t>
              </a:r>
              <a:r>
                <a:rPr lang="en-US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bn-BD" sz="3000" dirty="0">
                  <a:solidFill>
                    <a:schemeClr val="tx1"/>
                  </a:solidFill>
                  <a:latin typeface="Calibri"/>
                  <a:cs typeface="NikoshBAN" pitchFamily="2" charset="0"/>
                </a:rPr>
                <a:t>₋</a:t>
              </a:r>
              <a:r>
                <a:rPr lang="bn-IN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73900" y="4236722"/>
            <a:ext cx="2025941" cy="498745"/>
          </a:xfrm>
          <a:prstGeom prst="rect">
            <a:avLst/>
          </a:prstGeom>
          <a:noFill/>
        </p:spPr>
        <p:txBody>
          <a:bodyPr wrap="square" lIns="97680" tIns="48841" rIns="97680" bIns="48841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00" dirty="0">
                <a:latin typeface="NikoshBAN"/>
                <a:cs typeface="NikoshBAN"/>
              </a:rPr>
              <a:t>.</a:t>
            </a:r>
            <a:r>
              <a:rPr lang="bn-BD" sz="2600" dirty="0">
                <a:latin typeface="NikoshBAN"/>
                <a:cs typeface="NikoshBAN"/>
              </a:rPr>
              <a:t>  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কুমড়া    </a:t>
            </a:r>
            <a:endParaRPr lang="en-GB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4093" y="4273257"/>
            <a:ext cx="1211972" cy="498745"/>
          </a:xfrm>
          <a:prstGeom prst="rect">
            <a:avLst/>
          </a:prstGeom>
          <a:noFill/>
        </p:spPr>
        <p:txBody>
          <a:bodyPr wrap="square" lIns="97680" tIns="48841" rIns="97680" bIns="48841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 ধান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7054" y="4776177"/>
            <a:ext cx="1641893" cy="498745"/>
          </a:xfrm>
          <a:prstGeom prst="rect">
            <a:avLst/>
          </a:prstGeom>
          <a:noFill/>
        </p:spPr>
        <p:txBody>
          <a:bodyPr wrap="square" lIns="97680" tIns="48841" rIns="97680" bIns="48841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 জবা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5235" y="254000"/>
            <a:ext cx="3372232" cy="8034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lIns="79370" tIns="39685" rIns="79370" bIns="39685" rtlCol="0">
            <a:spAutoFit/>
          </a:bodyPr>
          <a:lstStyle/>
          <a:p>
            <a:pPr algn="ctr"/>
            <a:r>
              <a:rPr lang="bn-BD" sz="47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7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3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1008726"/>
            <a:ext cx="378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  <a:endParaRPr lang="en-US" sz="54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69" y="5278582"/>
            <a:ext cx="1108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পরাগয়নের উপর প্রাণিকূল নির্ভরশীল ব্যাখ্যা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899239"/>
            <a:ext cx="6042307" cy="3839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4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03564"/>
            <a:ext cx="428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</a:rPr>
              <a:t>ধন্যবাদ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82014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1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73756"/>
            <a:ext cx="5994400" cy="447944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" y="1921356"/>
            <a:ext cx="5512003" cy="447944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3" y="1304330"/>
            <a:ext cx="11176000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0400" y="381000"/>
            <a:ext cx="9004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" y="1143000"/>
            <a:ext cx="10795203" cy="5571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2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07119"/>
            <a:ext cx="5583381" cy="2403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0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1246044"/>
            <a:ext cx="4343400" cy="2038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96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0" y="609600"/>
            <a:ext cx="10668000" cy="6019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5600" y="1828800"/>
            <a:ext cx="8737600" cy="156966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1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1509" y="990086"/>
            <a:ext cx="435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255" y="1898073"/>
            <a:ext cx="7841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শিক্ষর্থীরা</a:t>
            </a:r>
            <a:r>
              <a:rPr lang="bn-IN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১)পরাগায়ন কী তা বলতে পারবে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২)পরাগায়নের প্রকারভেদ ব্যাখ্যা করতে পারবে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৩)পরাগায়নের মাধ্যম বিশ্লেষণ করতে পারবে 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5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26" y="1717675"/>
            <a:ext cx="8159262" cy="39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81001"/>
            <a:ext cx="10566400" cy="594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পর-পরাগায়ন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1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466</TotalTime>
  <Words>414</Words>
  <Application>Microsoft Office PowerPoint</Application>
  <PresentationFormat>Custom</PresentationFormat>
  <Paragraphs>95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Neuron Plus</cp:lastModifiedBy>
  <cp:revision>149</cp:revision>
  <dcterms:created xsi:type="dcterms:W3CDTF">2020-03-10T08:36:42Z</dcterms:created>
  <dcterms:modified xsi:type="dcterms:W3CDTF">2020-07-29T17:25:58Z</dcterms:modified>
</cp:coreProperties>
</file>