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58" r:id="rId3"/>
    <p:sldId id="260" r:id="rId4"/>
    <p:sldId id="261" r:id="rId5"/>
    <p:sldId id="259" r:id="rId6"/>
    <p:sldId id="262" r:id="rId7"/>
    <p:sldId id="268" r:id="rId8"/>
    <p:sldId id="274" r:id="rId9"/>
    <p:sldId id="278" r:id="rId10"/>
    <p:sldId id="281" r:id="rId11"/>
    <p:sldId id="280" r:id="rId12"/>
    <p:sldId id="279" r:id="rId13"/>
    <p:sldId id="277" r:id="rId14"/>
    <p:sldId id="269" r:id="rId15"/>
    <p:sldId id="267"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DA9DC-9721-42D7-B48F-F32688DDC38C}" type="datetimeFigureOut">
              <a:rPr lang="en-US" smtClean="0"/>
              <a:t>9/7/2020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E49E9A-50CF-41F2-A92A-AC6F2EFC4D7F}" type="slidenum">
              <a:rPr lang="en-US" smtClean="0"/>
              <a:t>‹#›</a:t>
            </a:fld>
            <a:endParaRPr lang="en-US"/>
          </a:p>
        </p:txBody>
      </p:sp>
    </p:spTree>
    <p:extLst>
      <p:ext uri="{BB962C8B-B14F-4D97-AF65-F5344CB8AC3E}">
        <p14:creationId xmlns:p14="http://schemas.microsoft.com/office/powerpoint/2010/main" val="2276234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84B33E0-1846-4FFC-A616-7C4C4C616AC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29079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77A95-D546-4FDF-BEED-292AE16BC97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897407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D8E05D-0469-4115-A297-118CEDDE252E}"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4036528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52FA265-0D31-4777-B861-29379E64FB1C}" type="slidenum">
              <a:rPr lang="en-US" smtClean="0"/>
              <a:t>17</a:t>
            </a:fld>
            <a:endParaRPr lang="en-US"/>
          </a:p>
        </p:txBody>
      </p:sp>
    </p:spTree>
    <p:extLst>
      <p:ext uri="{BB962C8B-B14F-4D97-AF65-F5344CB8AC3E}">
        <p14:creationId xmlns:p14="http://schemas.microsoft.com/office/powerpoint/2010/main" val="567876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4473A0-464E-40D5-9293-C5AF1AB8A4D6}"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7669760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473A0-464E-40D5-9293-C5AF1AB8A4D6}"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5894010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473A0-464E-40D5-9293-C5AF1AB8A4D6}"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31357222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4473A0-464E-40D5-9293-C5AF1AB8A4D6}"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39767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D4473A0-464E-40D5-9293-C5AF1AB8A4D6}" type="datetimeFigureOut">
              <a:rPr lang="en-US" smtClean="0"/>
              <a:t>9/7/2020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1925854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4473A0-464E-40D5-9293-C5AF1AB8A4D6}"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1133827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4473A0-464E-40D5-9293-C5AF1AB8A4D6}" type="datetimeFigureOut">
              <a:rPr lang="en-US" smtClean="0"/>
              <a:t>9/7/2020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998135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4473A0-464E-40D5-9293-C5AF1AB8A4D6}" type="datetimeFigureOut">
              <a:rPr lang="en-US" smtClean="0"/>
              <a:t>9/7/2020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11130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4473A0-464E-40D5-9293-C5AF1AB8A4D6}" type="datetimeFigureOut">
              <a:rPr lang="en-US" smtClean="0"/>
              <a:t>9/7/2020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2272417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473A0-464E-40D5-9293-C5AF1AB8A4D6}"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8500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D4473A0-464E-40D5-9293-C5AF1AB8A4D6}" type="datetimeFigureOut">
              <a:rPr lang="en-US" smtClean="0"/>
              <a:t>9/7/2020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0CDFCB-5B9A-40CB-A75F-0C181DCC4B88}" type="slidenum">
              <a:rPr lang="en-US" smtClean="0"/>
              <a:t>‹#›</a:t>
            </a:fld>
            <a:endParaRPr lang="en-US"/>
          </a:p>
        </p:txBody>
      </p:sp>
    </p:spTree>
    <p:extLst>
      <p:ext uri="{BB962C8B-B14F-4D97-AF65-F5344CB8AC3E}">
        <p14:creationId xmlns:p14="http://schemas.microsoft.com/office/powerpoint/2010/main" val="6033003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473A0-464E-40D5-9293-C5AF1AB8A4D6}" type="datetimeFigureOut">
              <a:rPr lang="en-US" smtClean="0"/>
              <a:t>9/7/2020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0CDFCB-5B9A-40CB-A75F-0C181DCC4B88}" type="slidenum">
              <a:rPr lang="en-US" smtClean="0"/>
              <a:t>‹#›</a:t>
            </a:fld>
            <a:endParaRPr lang="en-US"/>
          </a:p>
        </p:txBody>
      </p:sp>
    </p:spTree>
    <p:extLst>
      <p:ext uri="{BB962C8B-B14F-4D97-AF65-F5344CB8AC3E}">
        <p14:creationId xmlns:p14="http://schemas.microsoft.com/office/powerpoint/2010/main" val="25202527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22218" y="526472"/>
            <a:ext cx="9919854" cy="923330"/>
          </a:xfrm>
          <a:prstGeom prst="rect">
            <a:avLst/>
          </a:prstGeom>
          <a:noFill/>
        </p:spPr>
        <p:txBody>
          <a:bodyPr wrap="square" rtlCol="0">
            <a:prstTxWarp prst="textWave1">
              <a:avLst/>
            </a:prstTxWarp>
            <a:spAutoFit/>
          </a:bodyPr>
          <a:lstStyle/>
          <a:p>
            <a:pPr algn="ctr"/>
            <a:r>
              <a:rPr lang="bn-IN" sz="5400" dirty="0" smtClean="0">
                <a:latin typeface="NikoshBAN" panose="02000000000000000000" pitchFamily="2" charset="0"/>
                <a:cs typeface="NikoshBAN" panose="02000000000000000000" pitchFamily="2" charset="0"/>
              </a:rPr>
              <a:t>আজকের ক্লাসে তোমাদেরকে স্বাগত </a:t>
            </a:r>
            <a:endParaRPr lang="en-US" sz="5400" dirty="0">
              <a:latin typeface="NikoshBAN" panose="02000000000000000000" pitchFamily="2" charset="0"/>
              <a:cs typeface="NikoshBAN" panose="02000000000000000000" pitchFamily="2" charset="0"/>
            </a:endParaRPr>
          </a:p>
        </p:txBody>
      </p:sp>
      <p:sp>
        <p:nvSpPr>
          <p:cNvPr id="3" name="Frame 2"/>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777961" y="1666874"/>
            <a:ext cx="4354657" cy="4603495"/>
          </a:xfrm>
          <a:prstGeom prst="rect">
            <a:avLst/>
          </a:prstGeom>
        </p:spPr>
      </p:pic>
    </p:spTree>
    <p:extLst>
      <p:ext uri="{BB962C8B-B14F-4D97-AF65-F5344CB8AC3E}">
        <p14:creationId xmlns:p14="http://schemas.microsoft.com/office/powerpoint/2010/main" val="37472550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b="14257"/>
          <a:stretch/>
        </p:blipFill>
        <p:spPr>
          <a:xfrm>
            <a:off x="6355446" y="680190"/>
            <a:ext cx="5455012" cy="2932582"/>
          </a:xfrm>
          <a:prstGeom prst="rect">
            <a:avLst/>
          </a:prstGeom>
          <a:ln w="88900" cap="sq" cmpd="thickThin">
            <a:solidFill>
              <a:srgbClr val="000000"/>
            </a:solidFill>
            <a:prstDash val="solid"/>
            <a:miter lim="800000"/>
          </a:ln>
          <a:effectLst>
            <a:innerShdw blurRad="76200">
              <a:srgbClr val="000000"/>
            </a:innerShdw>
          </a:effectLst>
        </p:spPr>
      </p:pic>
      <p:sp>
        <p:nvSpPr>
          <p:cNvPr id="4" name="TextBox 3"/>
          <p:cNvSpPr txBox="1"/>
          <p:nvPr/>
        </p:nvSpPr>
        <p:spPr>
          <a:xfrm>
            <a:off x="505152" y="4081224"/>
            <a:ext cx="11326631" cy="2308324"/>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১৯০৮ সালের একই দিনে নিউইয়র্কে গার্মেন্টস শ্রমিক ইউনিয়নের নারীরা আরেকটি প্রতিবাদ করেন। ১৪ দিন ধরে এই প্রতিবাদ চলে এবং এতে প্রায় বিশ হাজার নারী শ্রমিক অংশগ্রহন করেন। কর্মক্ষেত্রে অতিরিক্ত শ্রম এবং শিশুশ্রম বন্ধের দাবিতে তাঁরা এ আন্দোলন করেন।</a:t>
            </a:r>
            <a:endParaRPr lang="en-US" sz="3600" dirty="0">
              <a:latin typeface="NikoshBAN" panose="02000000000000000000" pitchFamily="2" charset="0"/>
              <a:cs typeface="NikoshBAN" panose="02000000000000000000" pitchFamily="2" charset="0"/>
            </a:endParaRPr>
          </a:p>
        </p:txBody>
      </p:sp>
      <p:sp>
        <p:nvSpPr>
          <p:cNvPr id="5" name="Frame 4"/>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5152" y="680190"/>
            <a:ext cx="5468752" cy="2932582"/>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79728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7755" y="602674"/>
            <a:ext cx="5445590" cy="3193754"/>
          </a:xfrm>
          <a:prstGeom prst="rect">
            <a:avLst/>
          </a:prstGeom>
          <a:ln w="57150">
            <a:solidFill>
              <a:schemeClr val="tx1"/>
            </a:solidFill>
          </a:ln>
        </p:spPr>
      </p:pic>
      <p:sp>
        <p:nvSpPr>
          <p:cNvPr id="5" name="TextBox 4"/>
          <p:cNvSpPr txBox="1"/>
          <p:nvPr/>
        </p:nvSpPr>
        <p:spPr>
          <a:xfrm>
            <a:off x="1260764" y="4450051"/>
            <a:ext cx="9462655" cy="1754326"/>
          </a:xfrm>
          <a:prstGeom prst="rect">
            <a:avLst/>
          </a:prstGeom>
          <a:solidFill>
            <a:schemeClr val="accent4">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১৯১০সালে দ্বিতীয় আন্তর্জাতিক সমাজতান্ত্রিক সম্মেলনে জার্মান সমাজতাত্ত্বিক ক্লারা জেটকিন নারীর ভোটাধিকার এবং একটি নারী দিবসের ঘোষণার দাবি জানান।</a:t>
            </a:r>
            <a:endParaRPr lang="en-US" sz="36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71057" y="602674"/>
            <a:ext cx="5624944" cy="3145263"/>
          </a:xfrm>
          <a:prstGeom prst="rect">
            <a:avLst/>
          </a:prstGeom>
          <a:ln w="88900" cap="sq" cmpd="thickThin">
            <a:solidFill>
              <a:srgbClr val="000000"/>
            </a:solidFill>
            <a:prstDash val="solid"/>
            <a:miter lim="800000"/>
          </a:ln>
          <a:effectLst>
            <a:innerShdw blurRad="76200">
              <a:srgbClr val="000000"/>
            </a:innerShdw>
          </a:effectLst>
        </p:spPr>
      </p:pic>
      <p:sp>
        <p:nvSpPr>
          <p:cNvPr id="7" name="Frame 6"/>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02248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604893" y="356076"/>
            <a:ext cx="3966297" cy="3107289"/>
          </a:xfrm>
          <a:custGeom>
            <a:avLst/>
            <a:gdLst>
              <a:gd name="connsiteX0" fmla="*/ 0 w 2660142"/>
              <a:gd name="connsiteY0" fmla="*/ 996810 h 1993620"/>
              <a:gd name="connsiteX1" fmla="*/ 569577 w 2660142"/>
              <a:gd name="connsiteY1" fmla="*/ 0 h 1993620"/>
              <a:gd name="connsiteX2" fmla="*/ 2090565 w 2660142"/>
              <a:gd name="connsiteY2" fmla="*/ 0 h 1993620"/>
              <a:gd name="connsiteX3" fmla="*/ 2660142 w 2660142"/>
              <a:gd name="connsiteY3" fmla="*/ 996810 h 1993620"/>
              <a:gd name="connsiteX4" fmla="*/ 2090565 w 2660142"/>
              <a:gd name="connsiteY4" fmla="*/ 1993620 h 1993620"/>
              <a:gd name="connsiteX5" fmla="*/ 569577 w 2660142"/>
              <a:gd name="connsiteY5" fmla="*/ 1993620 h 1993620"/>
              <a:gd name="connsiteX6" fmla="*/ 0 w 2660142"/>
              <a:gd name="connsiteY6" fmla="*/ 996810 h 199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142" h="1993620">
                <a:moveTo>
                  <a:pt x="0" y="996810"/>
                </a:moveTo>
                <a:lnTo>
                  <a:pt x="569577" y="0"/>
                </a:lnTo>
                <a:lnTo>
                  <a:pt x="2090565" y="0"/>
                </a:lnTo>
                <a:lnTo>
                  <a:pt x="2660142" y="996810"/>
                </a:lnTo>
                <a:lnTo>
                  <a:pt x="2090565" y="1993620"/>
                </a:lnTo>
                <a:lnTo>
                  <a:pt x="569577" y="1993620"/>
                </a:lnTo>
                <a:lnTo>
                  <a:pt x="0" y="996810"/>
                </a:lnTo>
                <a:close/>
              </a:path>
            </a:pathLst>
          </a:custGeom>
          <a:blipFill dpi="0" rotWithShape="0">
            <a:blip r:embed="rId2" cstate="email">
              <a:extLst>
                <a:ext uri="{28A0092B-C50C-407E-A947-70E740481C1C}">
                  <a14:useLocalDpi xmlns:a14="http://schemas.microsoft.com/office/drawing/2010/main"/>
                </a:ext>
              </a:extLst>
            </a:blip>
            <a:srcRect/>
            <a:stretch>
              <a:fillRect/>
            </a:stretch>
          </a:blipFill>
          <a:ln w="76200"/>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52178" tIns="349063" rIns="452178" bIns="349063" numCol="1" spcCol="1270" anchor="ctr" anchorCtr="0">
            <a:noAutofit/>
          </a:bodyPr>
          <a:lstStyle/>
          <a:p>
            <a:pPr lvl="0" algn="ctr" defTabSz="1422400">
              <a:lnSpc>
                <a:spcPct val="90000"/>
              </a:lnSpc>
              <a:spcBef>
                <a:spcPct val="0"/>
              </a:spcBef>
              <a:spcAft>
                <a:spcPct val="35000"/>
              </a:spcAft>
            </a:pPr>
            <a:endParaRPr lang="en-US" sz="2400" b="1" kern="1200" dirty="0">
              <a:solidFill>
                <a:srgbClr val="FF0000"/>
              </a:solidFill>
              <a:latin typeface="NikoshBAN" panose="02000000000000000000" pitchFamily="2" charset="0"/>
              <a:cs typeface="NikoshBAN" panose="02000000000000000000" pitchFamily="2" charset="0"/>
            </a:endParaRPr>
          </a:p>
        </p:txBody>
      </p:sp>
      <p:sp>
        <p:nvSpPr>
          <p:cNvPr id="12" name="TextBox 11"/>
          <p:cNvSpPr txBox="1"/>
          <p:nvPr/>
        </p:nvSpPr>
        <p:spPr>
          <a:xfrm>
            <a:off x="6096000" y="4239491"/>
            <a:ext cx="5153891" cy="1815882"/>
          </a:xfrm>
          <a:prstGeom prst="rect">
            <a:avLst/>
          </a:prstGeom>
          <a:solidFill>
            <a:schemeClr val="bg1">
              <a:lumMod val="85000"/>
            </a:schemeClr>
          </a:solidFill>
          <a:ln w="12700">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১৯৭৭ সালে জাতিসংঘ ৮ই মার্চকে </a:t>
            </a:r>
            <a:r>
              <a:rPr lang="bn-IN" sz="4000" dirty="0" smtClean="0">
                <a:solidFill>
                  <a:srgbClr val="FF0000"/>
                </a:solidFill>
                <a:latin typeface="NikoshBAN" panose="02000000000000000000" pitchFamily="2" charset="0"/>
                <a:cs typeface="NikoshBAN" panose="02000000000000000000" pitchFamily="2" charset="0"/>
              </a:rPr>
              <a:t>“ আন্তর্জাতিক নারী দিবস” </a:t>
            </a:r>
            <a:r>
              <a:rPr lang="bn-IN" sz="3600" dirty="0" smtClean="0">
                <a:latin typeface="NikoshBAN" panose="02000000000000000000" pitchFamily="2" charset="0"/>
                <a:cs typeface="NikoshBAN" panose="02000000000000000000" pitchFamily="2" charset="0"/>
              </a:rPr>
              <a:t>হিসেবে ঘোষণা দেয়।</a:t>
            </a:r>
            <a:endParaRPr lang="en-US" sz="3600" dirty="0">
              <a:latin typeface="NikoshBAN" panose="02000000000000000000" pitchFamily="2" charset="0"/>
              <a:cs typeface="NikoshBAN" panose="02000000000000000000" pitchFamily="2" charset="0"/>
            </a:endParaRPr>
          </a:p>
        </p:txBody>
      </p:sp>
      <p:grpSp>
        <p:nvGrpSpPr>
          <p:cNvPr id="24" name="Group 23"/>
          <p:cNvGrpSpPr/>
          <p:nvPr/>
        </p:nvGrpSpPr>
        <p:grpSpPr>
          <a:xfrm>
            <a:off x="679762" y="356076"/>
            <a:ext cx="3891428" cy="3107289"/>
            <a:chOff x="679762" y="356074"/>
            <a:chExt cx="3906093" cy="3107291"/>
          </a:xfrm>
        </p:grpSpPr>
        <p:cxnSp>
          <p:nvCxnSpPr>
            <p:cNvPr id="14" name="Straight Connector 13"/>
            <p:cNvCxnSpPr/>
            <p:nvPr/>
          </p:nvCxnSpPr>
          <p:spPr>
            <a:xfrm>
              <a:off x="679762" y="3463364"/>
              <a:ext cx="3906093" cy="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79762" y="356074"/>
              <a:ext cx="3906093"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68760" y="356074"/>
              <a:ext cx="14665" cy="310729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79762" y="356074"/>
              <a:ext cx="14665" cy="3107290"/>
            </a:xfrm>
            <a:prstGeom prst="line">
              <a:avLst/>
            </a:prstGeom>
            <a:ln w="38100"/>
          </p:spPr>
          <p:style>
            <a:lnRef idx="1">
              <a:schemeClr val="accent1"/>
            </a:lnRef>
            <a:fillRef idx="0">
              <a:schemeClr val="accent1"/>
            </a:fillRef>
            <a:effectRef idx="0">
              <a:schemeClr val="accent1"/>
            </a:effectRef>
            <a:fontRef idx="minor">
              <a:schemeClr val="tx1"/>
            </a:fontRef>
          </p:style>
        </p:cxnSp>
      </p:grpSp>
      <p:sp>
        <p:nvSpPr>
          <p:cNvPr id="25" name="Frame 24"/>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26" name="Picture 2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04893" y="3751688"/>
            <a:ext cx="4105652" cy="2530641"/>
          </a:xfrm>
          <a:prstGeom prst="rect">
            <a:avLst/>
          </a:prstGeom>
          <a:ln w="88900" cap="sq" cmpd="thickThin">
            <a:solidFill>
              <a:srgbClr val="000000"/>
            </a:solidFill>
            <a:prstDash val="solid"/>
            <a:miter lim="800000"/>
          </a:ln>
          <a:effectLst>
            <a:innerShdw blurRad="76200">
              <a:srgbClr val="000000"/>
            </a:innerShdw>
          </a:effectLst>
        </p:spPr>
      </p:pic>
      <p:sp>
        <p:nvSpPr>
          <p:cNvPr id="27" name="TextBox 26"/>
          <p:cNvSpPr txBox="1"/>
          <p:nvPr/>
        </p:nvSpPr>
        <p:spPr>
          <a:xfrm>
            <a:off x="5127574" y="1052946"/>
            <a:ext cx="6810841" cy="1200329"/>
          </a:xfrm>
          <a:prstGeom prst="rect">
            <a:avLst/>
          </a:prstGeom>
          <a:noFill/>
          <a:ln w="19050">
            <a:solidFill>
              <a:schemeClr val="tx1"/>
            </a:solidFill>
          </a:ln>
        </p:spPr>
        <p:txBody>
          <a:bodyPr wrap="square" rtlCol="0">
            <a:spAutoFit/>
          </a:bodyPr>
          <a:lstStyle/>
          <a:p>
            <a:r>
              <a:rPr lang="bn-IN" sz="3600" dirty="0" smtClean="0">
                <a:latin typeface="NikoshBAN" panose="02000000000000000000" pitchFamily="2" charset="0"/>
                <a:cs typeface="NikoshBAN" panose="02000000000000000000" pitchFamily="2" charset="0"/>
              </a:rPr>
              <a:t>১৯১৩ সালে রাশিয়ায় নারীরা ফেব্রুয়ারী মাসের শেষ রবিবার নারী দিবস হিসাবে পালন করেন।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7317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1+#ppt_w/2"/>
                                          </p:val>
                                        </p:tav>
                                        <p:tav tm="100000">
                                          <p:val>
                                            <p:strVal val="#ppt_x"/>
                                          </p:val>
                                        </p:tav>
                                      </p:tavLst>
                                    </p:anim>
                                    <p:anim calcmode="lin" valueType="num">
                                      <p:cBhvr additive="base">
                                        <p:cTn id="8"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49731" y="642649"/>
            <a:ext cx="8162423" cy="4134965"/>
          </a:xfrm>
          <a:prstGeom prst="rect">
            <a:avLst/>
          </a:prstGeom>
          <a:ln w="88900" cap="sq" cmpd="thickThin">
            <a:solidFill>
              <a:srgbClr val="000000"/>
            </a:solidFill>
            <a:prstDash val="solid"/>
            <a:miter lim="800000"/>
          </a:ln>
          <a:effectLst>
            <a:innerShdw blurRad="76200">
              <a:srgbClr val="000000"/>
            </a:innerShdw>
          </a:effectLst>
        </p:spPr>
      </p:pic>
      <p:sp>
        <p:nvSpPr>
          <p:cNvPr id="11" name="Rectangle 10"/>
          <p:cNvSpPr/>
          <p:nvPr/>
        </p:nvSpPr>
        <p:spPr>
          <a:xfrm>
            <a:off x="1149927" y="5278161"/>
            <a:ext cx="10210799" cy="604781"/>
          </a:xfrm>
          <a:prstGeom prst="rect">
            <a:avLst/>
          </a:prstGeom>
          <a:ln w="3175">
            <a:solidFill>
              <a:schemeClr val="tx1"/>
            </a:solidFill>
          </a:ln>
        </p:spPr>
        <p:txBody>
          <a:bodyPr wrap="square">
            <a:spAutoFit/>
          </a:bodyPr>
          <a:lstStyle/>
          <a:p>
            <a:pPr lvl="0" algn="ctr" defTabSz="1111250">
              <a:lnSpc>
                <a:spcPct val="90000"/>
              </a:lnSpc>
              <a:spcBef>
                <a:spcPct val="0"/>
              </a:spcBef>
              <a:spcAft>
                <a:spcPct val="35000"/>
              </a:spcAft>
            </a:pPr>
            <a:r>
              <a:rPr lang="bn-IN" sz="3600" dirty="0">
                <a:latin typeface="NikoshBAN" panose="02000000000000000000" pitchFamily="2" charset="0"/>
                <a:cs typeface="NikoshBAN" panose="02000000000000000000" pitchFamily="2" charset="0"/>
              </a:rPr>
              <a:t>বাংলাদেশ ১৯৭১ সালের আগে থেকেই নারী দিবস পালন করে আসছে। </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983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ame 7"/>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1657926" y="368903"/>
            <a:ext cx="8719127" cy="707886"/>
          </a:xfrm>
          <a:prstGeom prst="rect">
            <a:avLst/>
          </a:prstGeom>
          <a:solidFill>
            <a:schemeClr val="accent4">
              <a:lumMod val="60000"/>
              <a:lumOff val="40000"/>
            </a:schemeClr>
          </a:solidFill>
        </p:spPr>
        <p:txBody>
          <a:bodyPr wrap="square" rtlCol="0">
            <a:spAutoFit/>
          </a:bodyPr>
          <a:lstStyle/>
          <a:p>
            <a:pPr algn="ctr"/>
            <a:r>
              <a:rPr lang="bn-IN" sz="4000" dirty="0" smtClean="0">
                <a:latin typeface="NikoshBAN" panose="02000000000000000000" pitchFamily="2" charset="0"/>
                <a:cs typeface="NikoshBAN" panose="02000000000000000000" pitchFamily="2" charset="0"/>
              </a:rPr>
              <a:t>দলীয় কাজ</a:t>
            </a:r>
            <a:endParaRPr lang="en-US" sz="4000" dirty="0">
              <a:latin typeface="NikoshBAN" panose="02000000000000000000" pitchFamily="2" charset="0"/>
              <a:cs typeface="NikoshBAN" panose="02000000000000000000" pitchFamily="2"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49824354"/>
              </p:ext>
            </p:extLst>
          </p:nvPr>
        </p:nvGraphicFramePr>
        <p:xfrm>
          <a:off x="1657927" y="1384137"/>
          <a:ext cx="8719127" cy="4907308"/>
        </p:xfrm>
        <a:graphic>
          <a:graphicData uri="http://schemas.openxmlformats.org/drawingml/2006/table">
            <a:tbl>
              <a:tblPr firstRow="1" bandRow="1">
                <a:tableStyleId>{5C22544A-7EE6-4342-B048-85BDC9FD1C3A}</a:tableStyleId>
              </a:tblPr>
              <a:tblGrid>
                <a:gridCol w="4392004">
                  <a:extLst>
                    <a:ext uri="{9D8B030D-6E8A-4147-A177-3AD203B41FA5}">
                      <a16:colId xmlns:a16="http://schemas.microsoft.com/office/drawing/2014/main" val="2299193968"/>
                    </a:ext>
                  </a:extLst>
                </a:gridCol>
                <a:gridCol w="4327123">
                  <a:extLst>
                    <a:ext uri="{9D8B030D-6E8A-4147-A177-3AD203B41FA5}">
                      <a16:colId xmlns:a16="http://schemas.microsoft.com/office/drawing/2014/main" val="560893716"/>
                    </a:ext>
                  </a:extLst>
                </a:gridCol>
              </a:tblGrid>
              <a:tr h="1224042">
                <a:tc>
                  <a:txBody>
                    <a:bodyPr/>
                    <a:lstStyle/>
                    <a:p>
                      <a:r>
                        <a:rPr lang="bn-IN" dirty="0" smtClean="0"/>
                        <a:t>                       </a:t>
                      </a:r>
                    </a:p>
                    <a:p>
                      <a:r>
                        <a:rPr lang="bn-IN" sz="3600" dirty="0" smtClean="0">
                          <a:solidFill>
                            <a:srgbClr val="7030A0"/>
                          </a:solidFill>
                          <a:latin typeface="NikoshBAN" panose="02000000000000000000" pitchFamily="2" charset="0"/>
                          <a:cs typeface="NikoshBAN" panose="02000000000000000000" pitchFamily="2" charset="0"/>
                        </a:rPr>
                        <a:t>            শাপলা</a:t>
                      </a:r>
                      <a:r>
                        <a:rPr lang="bn-IN" sz="3600" baseline="0" dirty="0" smtClean="0">
                          <a:solidFill>
                            <a:srgbClr val="7030A0"/>
                          </a:solidFill>
                          <a:latin typeface="NikoshBAN" panose="02000000000000000000" pitchFamily="2" charset="0"/>
                          <a:cs typeface="NikoshBAN" panose="02000000000000000000" pitchFamily="2" charset="0"/>
                        </a:rPr>
                        <a:t> দল</a:t>
                      </a:r>
                      <a:endParaRPr lang="en-US" sz="3600" dirty="0">
                        <a:solidFill>
                          <a:srgbClr val="7030A0"/>
                        </a:solidFill>
                        <a:latin typeface="NikoshBAN" panose="02000000000000000000" pitchFamily="2" charset="0"/>
                        <a:cs typeface="NikoshBAN" panose="02000000000000000000" pitchFamily="2" charset="0"/>
                      </a:endParaRPr>
                    </a:p>
                  </a:txBody>
                  <a:tcPr/>
                </a:tc>
                <a:tc>
                  <a:txBody>
                    <a:bodyPr/>
                    <a:lstStyle/>
                    <a:p>
                      <a:endParaRPr lang="bn-IN" dirty="0" smtClean="0"/>
                    </a:p>
                    <a:p>
                      <a:r>
                        <a:rPr lang="bn-IN" dirty="0" smtClean="0"/>
                        <a:t>                </a:t>
                      </a:r>
                      <a:r>
                        <a:rPr lang="bn-IN" sz="3600" dirty="0" smtClean="0">
                          <a:solidFill>
                            <a:srgbClr val="7030A0"/>
                          </a:solidFill>
                          <a:latin typeface="NikoshBAN" panose="02000000000000000000" pitchFamily="2" charset="0"/>
                          <a:cs typeface="NikoshBAN" panose="02000000000000000000" pitchFamily="2" charset="0"/>
                        </a:rPr>
                        <a:t>গোলাপ দল</a:t>
                      </a:r>
                      <a:endParaRPr lang="en-US" sz="3600" dirty="0">
                        <a:solidFill>
                          <a:srgbClr val="7030A0"/>
                        </a:solidFill>
                        <a:latin typeface="NikoshBAN" panose="02000000000000000000" pitchFamily="2" charset="0"/>
                        <a:cs typeface="NikoshBAN" panose="02000000000000000000" pitchFamily="2" charset="0"/>
                      </a:endParaRPr>
                    </a:p>
                  </a:txBody>
                  <a:tcPr/>
                </a:tc>
                <a:extLst>
                  <a:ext uri="{0D108BD9-81ED-4DB2-BD59-A6C34878D82A}">
                    <a16:rowId xmlns:a16="http://schemas.microsoft.com/office/drawing/2014/main" val="212425593"/>
                  </a:ext>
                </a:extLst>
              </a:tr>
              <a:tr h="3683266">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87716584"/>
                  </a:ext>
                </a:extLst>
              </a:tr>
            </a:tbl>
          </a:graphicData>
        </a:graphic>
      </p:graphicFrame>
      <p:sp>
        <p:nvSpPr>
          <p:cNvPr id="4" name="TextBox 3"/>
          <p:cNvSpPr txBox="1"/>
          <p:nvPr/>
        </p:nvSpPr>
        <p:spPr>
          <a:xfrm>
            <a:off x="1967345" y="3137759"/>
            <a:ext cx="3742820" cy="1754326"/>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১৮৫৭ সালের ৮ই মার্চ নিউইয়র্ক শহরে কী ঘটেছিল?</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6334990" y="3091455"/>
            <a:ext cx="3709555" cy="1754326"/>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ক্লারা জেটকিন কে ছিলেন? তিনি ১৯১০ সালে কী দাবী জানান?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436615620"/>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ame 2"/>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697737" y="180024"/>
            <a:ext cx="9029785" cy="646331"/>
          </a:xfrm>
          <a:prstGeom prst="rect">
            <a:avLst/>
          </a:prstGeom>
          <a:solidFill>
            <a:schemeClr val="accent6">
              <a:lumMod val="60000"/>
              <a:lumOff val="4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পাঠ্যবই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সংযোগ</a:t>
            </a:r>
            <a:endParaRPr lang="en-US" sz="36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97737" y="916367"/>
            <a:ext cx="9029785" cy="4805767"/>
          </a:xfrm>
          <a:prstGeom prst="rect">
            <a:avLst/>
          </a:prstGeom>
        </p:spPr>
      </p:pic>
      <p:sp>
        <p:nvSpPr>
          <p:cNvPr id="6" name="TextBox 5"/>
          <p:cNvSpPr txBox="1"/>
          <p:nvPr/>
        </p:nvSpPr>
        <p:spPr>
          <a:xfrm>
            <a:off x="1697738" y="5978406"/>
            <a:ext cx="9029784" cy="646331"/>
          </a:xfrm>
          <a:prstGeom prst="rect">
            <a:avLst/>
          </a:prstGeom>
          <a:solidFill>
            <a:schemeClr val="accent2">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তোমার পাঠ্য বইয়ের ৬৬ পৃষ্টা খোলে নিড়বে পড়। </a:t>
            </a:r>
            <a:endParaRPr lang="en-US" sz="3600" dirty="0">
              <a:latin typeface="NikoshBAN" panose="02000000000000000000" pitchFamily="2" charset="0"/>
              <a:cs typeface="NikoshBAN" panose="02000000000000000000" pitchFamily="2" charset="0"/>
            </a:endParaRPr>
          </a:p>
        </p:txBody>
      </p:sp>
      <p:pic>
        <p:nvPicPr>
          <p:cNvPr id="2" name="Picture 1"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40953" y="1908650"/>
            <a:ext cx="2077538" cy="2704914"/>
          </a:xfrm>
          <a:prstGeom prst="rect">
            <a:avLst/>
          </a:prstGeom>
        </p:spPr>
      </p:pic>
      <p:pic>
        <p:nvPicPr>
          <p:cNvPr id="7" name="Picture 6"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8491" y="1883663"/>
            <a:ext cx="2077538" cy="2704914"/>
          </a:xfrm>
          <a:prstGeom prst="rect">
            <a:avLst/>
          </a:prstGeom>
        </p:spPr>
      </p:pic>
    </p:spTree>
    <p:extLst>
      <p:ext uri="{BB962C8B-B14F-4D97-AF65-F5344CB8AC3E}">
        <p14:creationId xmlns:p14="http://schemas.microsoft.com/office/powerpoint/2010/main" val="1702268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445505" y="1554676"/>
            <a:ext cx="5117095" cy="43639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731151" y="1570560"/>
            <a:ext cx="4793804" cy="4363999"/>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06442" y="787635"/>
            <a:ext cx="10579116" cy="646331"/>
          </a:xfrm>
          <a:prstGeom prst="rect">
            <a:avLst/>
          </a:prstGeom>
          <a:noFill/>
          <a:ln w="3175">
            <a:solidFill>
              <a:srgbClr val="7030A0"/>
            </a:solidFill>
            <a:prstDash val="sysDash"/>
          </a:ln>
        </p:spPr>
        <p:txBody>
          <a:bodyPr wrap="square" rtlCol="0">
            <a:spAutoFit/>
          </a:bodyPr>
          <a:lstStyle/>
          <a:p>
            <a:pPr algn="ctr"/>
            <a:r>
              <a:rPr lang="bn-BD" sz="3600" dirty="0">
                <a:latin typeface="NikoshBAN" pitchFamily="2" charset="0"/>
                <a:cs typeface="NikoshBAN" pitchFamily="2" charset="0"/>
              </a:rPr>
              <a:t>নিচের বাম পাশের নাম গুলোর সাথে ডান পাশের নাম গুলো মিলাওঃ </a:t>
            </a:r>
            <a:endParaRPr lang="en-US" sz="3600" dirty="0">
              <a:latin typeface="NikoshBAN" pitchFamily="2" charset="0"/>
              <a:cs typeface="NikoshBAN" pitchFamily="2" charset="0"/>
            </a:endParaRPr>
          </a:p>
        </p:txBody>
      </p:sp>
      <p:sp>
        <p:nvSpPr>
          <p:cNvPr id="5" name="Notched Right Arrow 4"/>
          <p:cNvSpPr/>
          <p:nvPr/>
        </p:nvSpPr>
        <p:spPr>
          <a:xfrm>
            <a:off x="5257800" y="2011834"/>
            <a:ext cx="2027275" cy="262675"/>
          </a:xfrm>
          <a:prstGeom prst="notchedRightArrow">
            <a:avLst/>
          </a:prstGeom>
          <a:solidFill>
            <a:srgbClr val="7030A0"/>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Notched Right Arrow 5"/>
          <p:cNvSpPr/>
          <p:nvPr/>
        </p:nvSpPr>
        <p:spPr>
          <a:xfrm>
            <a:off x="5129937" y="2892389"/>
            <a:ext cx="2034363" cy="251224"/>
          </a:xfrm>
          <a:prstGeom prst="notchedRightArrow">
            <a:avLst/>
          </a:prstGeom>
          <a:solidFill>
            <a:srgbClr val="7030A0"/>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Notched Right Arrow 6"/>
          <p:cNvSpPr/>
          <p:nvPr/>
        </p:nvSpPr>
        <p:spPr>
          <a:xfrm>
            <a:off x="5257800" y="3638260"/>
            <a:ext cx="2053855" cy="228601"/>
          </a:xfrm>
          <a:prstGeom prst="notchedRightArrow">
            <a:avLst/>
          </a:prstGeom>
          <a:solidFill>
            <a:srgbClr val="7030A0"/>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otched Right Arrow 7"/>
          <p:cNvSpPr/>
          <p:nvPr/>
        </p:nvSpPr>
        <p:spPr>
          <a:xfrm>
            <a:off x="5181601" y="4471450"/>
            <a:ext cx="2092842" cy="236805"/>
          </a:xfrm>
          <a:prstGeom prst="notchedRightArrow">
            <a:avLst/>
          </a:prstGeom>
          <a:solidFill>
            <a:srgbClr val="7030A0"/>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043626" y="1901118"/>
            <a:ext cx="4086311" cy="591550"/>
          </a:xfrm>
          <a:prstGeom prst="rect">
            <a:avLst/>
          </a:prstGeom>
          <a:noFill/>
        </p:spPr>
        <p:txBody>
          <a:bodyPr wrap="square" rtlCol="0">
            <a:spAutoFit/>
          </a:bodyPr>
          <a:lstStyle/>
          <a:p>
            <a:pPr algn="ctr"/>
            <a:r>
              <a:rPr lang="bn-IN" sz="3200" dirty="0" smtClean="0">
                <a:latin typeface="NikoshBAN" pitchFamily="2" charset="0"/>
                <a:cs typeface="NikoshBAN" pitchFamily="2" charset="0"/>
              </a:rPr>
              <a:t>আন্তর্জাতিক নারী দিবস </a:t>
            </a:r>
            <a:endParaRPr lang="en-US" sz="3200" dirty="0">
              <a:latin typeface="NikoshBAN" pitchFamily="2" charset="0"/>
              <a:cs typeface="NikoshBAN" pitchFamily="2" charset="0"/>
            </a:endParaRPr>
          </a:p>
        </p:txBody>
      </p:sp>
      <p:sp>
        <p:nvSpPr>
          <p:cNvPr id="10" name="TextBox 9"/>
          <p:cNvSpPr txBox="1"/>
          <p:nvPr/>
        </p:nvSpPr>
        <p:spPr>
          <a:xfrm>
            <a:off x="602335" y="2736468"/>
            <a:ext cx="4561367"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১৮৫৭ সালে আন্দোলন হয় </a:t>
            </a:r>
            <a:endParaRPr lang="en-US" sz="3200" dirty="0">
              <a:latin typeface="NikoshBAN" pitchFamily="2" charset="0"/>
              <a:cs typeface="NikoshBAN" pitchFamily="2" charset="0"/>
            </a:endParaRPr>
          </a:p>
        </p:txBody>
      </p:sp>
      <p:sp>
        <p:nvSpPr>
          <p:cNvPr id="12" name="TextBox 11"/>
          <p:cNvSpPr txBox="1"/>
          <p:nvPr/>
        </p:nvSpPr>
        <p:spPr>
          <a:xfrm>
            <a:off x="620233" y="3515381"/>
            <a:ext cx="4637567"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ক্লারা জেটকিন </a:t>
            </a:r>
            <a:endParaRPr lang="en-US" sz="3200" dirty="0">
              <a:latin typeface="NikoshBAN" pitchFamily="2" charset="0"/>
              <a:cs typeface="NikoshBAN" pitchFamily="2" charset="0"/>
            </a:endParaRPr>
          </a:p>
        </p:txBody>
      </p:sp>
      <p:sp>
        <p:nvSpPr>
          <p:cNvPr id="13" name="TextBox 12"/>
          <p:cNvSpPr txBox="1"/>
          <p:nvPr/>
        </p:nvSpPr>
        <p:spPr>
          <a:xfrm>
            <a:off x="445505" y="4343401"/>
            <a:ext cx="4736095" cy="507831"/>
          </a:xfrm>
          <a:prstGeom prst="rect">
            <a:avLst/>
          </a:prstGeom>
          <a:noFill/>
        </p:spPr>
        <p:txBody>
          <a:bodyPr wrap="square" rtlCol="0">
            <a:spAutoFit/>
          </a:bodyPr>
          <a:lstStyle/>
          <a:p>
            <a:pPr algn="ctr"/>
            <a:r>
              <a:rPr lang="bn-IN" sz="2700" dirty="0" smtClean="0">
                <a:latin typeface="NikoshBAN" pitchFamily="2" charset="0"/>
                <a:cs typeface="NikoshBAN" pitchFamily="2" charset="0"/>
              </a:rPr>
              <a:t>১৯১৩ সালে রাশিয়ায় নারী দিবস পালিত হয় </a:t>
            </a:r>
            <a:endParaRPr lang="en-US" sz="2700" dirty="0">
              <a:latin typeface="NikoshBAN" pitchFamily="2" charset="0"/>
              <a:cs typeface="NikoshBAN" pitchFamily="2" charset="0"/>
            </a:endParaRPr>
          </a:p>
        </p:txBody>
      </p:sp>
      <p:sp>
        <p:nvSpPr>
          <p:cNvPr id="14" name="TextBox 13"/>
          <p:cNvSpPr txBox="1"/>
          <p:nvPr/>
        </p:nvSpPr>
        <p:spPr>
          <a:xfrm>
            <a:off x="445505" y="5115581"/>
            <a:ext cx="5117095" cy="507831"/>
          </a:xfrm>
          <a:prstGeom prst="rect">
            <a:avLst/>
          </a:prstGeom>
          <a:noFill/>
        </p:spPr>
        <p:txBody>
          <a:bodyPr wrap="square" rtlCol="0">
            <a:spAutoFit/>
          </a:bodyPr>
          <a:lstStyle/>
          <a:p>
            <a:r>
              <a:rPr lang="bn-IN" sz="2700" dirty="0" smtClean="0">
                <a:latin typeface="NikoshBAN" pitchFamily="2" charset="0"/>
                <a:cs typeface="NikoshBAN" pitchFamily="2" charset="0"/>
              </a:rPr>
              <a:t>জাতিসংঘ আন্তর্জাতিক  নারী দিবস ঘোষণা দেয় </a:t>
            </a:r>
            <a:endParaRPr lang="en-US" sz="2700" dirty="0">
              <a:latin typeface="NikoshBAN" pitchFamily="2" charset="0"/>
              <a:cs typeface="NikoshBAN" pitchFamily="2" charset="0"/>
            </a:endParaRPr>
          </a:p>
        </p:txBody>
      </p:sp>
      <p:sp>
        <p:nvSpPr>
          <p:cNvPr id="15" name="Notched Right Arrow 14"/>
          <p:cNvSpPr/>
          <p:nvPr/>
        </p:nvSpPr>
        <p:spPr>
          <a:xfrm>
            <a:off x="5408596" y="5285844"/>
            <a:ext cx="1974822" cy="238850"/>
          </a:xfrm>
          <a:prstGeom prst="notchedRightArrow">
            <a:avLst/>
          </a:prstGeom>
          <a:solidFill>
            <a:srgbClr val="7030A0"/>
          </a:solidFill>
          <a:ln>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7279757" y="3504708"/>
            <a:ext cx="3739117"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৮ই মার্চ ।  </a:t>
            </a:r>
            <a:endParaRPr lang="en-US" sz="3200" dirty="0">
              <a:latin typeface="NikoshBAN" pitchFamily="2" charset="0"/>
              <a:cs typeface="NikoshBAN" pitchFamily="2" charset="0"/>
            </a:endParaRPr>
          </a:p>
        </p:txBody>
      </p:sp>
      <p:sp>
        <p:nvSpPr>
          <p:cNvPr id="18" name="TextBox 17"/>
          <p:cNvSpPr txBox="1"/>
          <p:nvPr/>
        </p:nvSpPr>
        <p:spPr>
          <a:xfrm>
            <a:off x="7010400" y="2677499"/>
            <a:ext cx="491933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ফেব্রুয়ারি মাসের শেষ রবিবার ।  </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sp>
        <p:nvSpPr>
          <p:cNvPr id="19" name="TextBox 18"/>
          <p:cNvSpPr txBox="1"/>
          <p:nvPr/>
        </p:nvSpPr>
        <p:spPr>
          <a:xfrm>
            <a:off x="7274442" y="1878229"/>
            <a:ext cx="3815316"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জার্মানি নাগরিক । </a:t>
            </a:r>
            <a:endParaRPr lang="en-US" sz="3200" dirty="0">
              <a:latin typeface="NikoshBAN" pitchFamily="2" charset="0"/>
              <a:cs typeface="NikoshBAN" pitchFamily="2" charset="0"/>
            </a:endParaRPr>
          </a:p>
        </p:txBody>
      </p:sp>
      <p:sp>
        <p:nvSpPr>
          <p:cNvPr id="20" name="TextBox 19"/>
          <p:cNvSpPr txBox="1"/>
          <p:nvPr/>
        </p:nvSpPr>
        <p:spPr>
          <a:xfrm>
            <a:off x="7153361" y="5158139"/>
            <a:ext cx="33528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নিউইয়র্ক শহরে । </a:t>
            </a:r>
            <a:endParaRPr lang="en-US" sz="3200" dirty="0">
              <a:latin typeface="NikoshBAN" pitchFamily="2" charset="0"/>
              <a:cs typeface="NikoshBAN" pitchFamily="2" charset="0"/>
            </a:endParaRPr>
          </a:p>
        </p:txBody>
      </p:sp>
      <p:sp>
        <p:nvSpPr>
          <p:cNvPr id="21" name="TextBox 20"/>
          <p:cNvSpPr txBox="1"/>
          <p:nvPr/>
        </p:nvSpPr>
        <p:spPr>
          <a:xfrm>
            <a:off x="7696200" y="4369213"/>
            <a:ext cx="2362200" cy="584775"/>
          </a:xfrm>
          <a:prstGeom prst="rect">
            <a:avLst/>
          </a:prstGeom>
          <a:noFill/>
        </p:spPr>
        <p:txBody>
          <a:bodyPr wrap="square" rtlCol="0">
            <a:spAutoFit/>
          </a:bodyPr>
          <a:lstStyle/>
          <a:p>
            <a:pPr algn="ctr"/>
            <a:r>
              <a:rPr lang="bn-IN" sz="3200" dirty="0" smtClean="0">
                <a:latin typeface="NikoshBAN" pitchFamily="2" charset="0"/>
                <a:cs typeface="NikoshBAN" pitchFamily="2" charset="0"/>
              </a:rPr>
              <a:t>১৯৭৭ সালে । </a:t>
            </a:r>
            <a:endParaRPr lang="en-US" sz="3200" dirty="0">
              <a:latin typeface="NikoshBAN" pitchFamily="2" charset="0"/>
              <a:cs typeface="NikoshBAN" pitchFamily="2" charset="0"/>
            </a:endParaRPr>
          </a:p>
        </p:txBody>
      </p:sp>
      <p:sp>
        <p:nvSpPr>
          <p:cNvPr id="24" name="Frame 2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a:off x="4060736" y="138949"/>
            <a:ext cx="3597364" cy="646331"/>
          </a:xfrm>
          <a:prstGeom prst="rect">
            <a:avLst/>
          </a:prstGeom>
          <a:solidFill>
            <a:schemeClr val="accent2">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মূল্যায়ন</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51734300"/>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E-6 4.81481E-6 L -0.00273 0.23727 " pathEditMode="relative" rAng="0" ptsTypes="AA">
                                      <p:cBhvr>
                                        <p:cTn id="6" dur="2000" fill="hold"/>
                                        <p:tgtEl>
                                          <p:spTgt spid="19"/>
                                        </p:tgtEl>
                                        <p:attrNameLst>
                                          <p:attrName>ppt_x</p:attrName>
                                          <p:attrName>ppt_y</p:attrName>
                                        </p:attrNameLst>
                                      </p:cBhvr>
                                      <p:rCtr x="690" y="12361"/>
                                    </p:animMotion>
                                  </p:childTnLst>
                                </p:cTn>
                              </p:par>
                              <p:par>
                                <p:cTn id="7" presetID="42" presetClass="path" presetSubtype="0" accel="50000" decel="50000" fill="hold" grpId="0" nodeType="withEffect">
                                  <p:stCondLst>
                                    <p:cond delay="0"/>
                                  </p:stCondLst>
                                  <p:childTnLst>
                                    <p:animMotion origin="layout" path="M -2.70833E-6 -1.85185E-6 L -0.00625 0.23357 " pathEditMode="relative" rAng="0" ptsTypes="AA">
                                      <p:cBhvr>
                                        <p:cTn id="8" dur="2000" fill="hold"/>
                                        <p:tgtEl>
                                          <p:spTgt spid="18"/>
                                        </p:tgtEl>
                                        <p:attrNameLst>
                                          <p:attrName>ppt_x</p:attrName>
                                          <p:attrName>ppt_y</p:attrName>
                                        </p:attrNameLst>
                                      </p:cBhvr>
                                      <p:rCtr x="-313" y="11667"/>
                                    </p:animMotion>
                                  </p:childTnLst>
                                </p:cTn>
                              </p:par>
                              <p:par>
                                <p:cTn id="9" presetID="42" presetClass="path" presetSubtype="0" accel="50000" decel="50000" fill="hold" grpId="0" nodeType="withEffect">
                                  <p:stCondLst>
                                    <p:cond delay="0"/>
                                  </p:stCondLst>
                                  <p:childTnLst>
                                    <p:animMotion origin="layout" path="M -0.02084 -0.00625 L -0.025 0.10972 " pathEditMode="relative" rAng="0" ptsTypes="AA">
                                      <p:cBhvr>
                                        <p:cTn id="10" dur="2000" fill="hold"/>
                                        <p:tgtEl>
                                          <p:spTgt spid="21"/>
                                        </p:tgtEl>
                                        <p:attrNameLst>
                                          <p:attrName>ppt_x</p:attrName>
                                          <p:attrName>ppt_y</p:attrName>
                                        </p:attrNameLst>
                                      </p:cBhvr>
                                      <p:rCtr x="-208" y="5787"/>
                                    </p:animMotion>
                                  </p:childTnLst>
                                </p:cTn>
                              </p:par>
                              <p:par>
                                <p:cTn id="11" presetID="64" presetClass="path" presetSubtype="0" accel="50000" decel="50000" fill="hold" grpId="0" nodeType="withEffect">
                                  <p:stCondLst>
                                    <p:cond delay="0"/>
                                  </p:stCondLst>
                                  <p:childTnLst>
                                    <p:animMotion origin="layout" path="M 1.25E-6 4.07407E-6 L 0.00417 -0.3382 " pathEditMode="relative" rAng="0" ptsTypes="AA">
                                      <p:cBhvr>
                                        <p:cTn id="12" dur="2000" fill="hold"/>
                                        <p:tgtEl>
                                          <p:spTgt spid="20"/>
                                        </p:tgtEl>
                                        <p:attrNameLst>
                                          <p:attrName>ppt_x</p:attrName>
                                          <p:attrName>ppt_y</p:attrName>
                                        </p:attrNameLst>
                                      </p:cBhvr>
                                      <p:rCtr x="208" y="-16921"/>
                                    </p:animMotion>
                                  </p:childTnLst>
                                </p:cTn>
                              </p:par>
                              <p:par>
                                <p:cTn id="13" presetID="64" presetClass="path" presetSubtype="0" accel="50000" decel="50000" fill="hold" grpId="0" nodeType="withEffect">
                                  <p:stCondLst>
                                    <p:cond delay="0"/>
                                  </p:stCondLst>
                                  <p:childTnLst>
                                    <p:animMotion origin="layout" path="M -6.25E-7 -3.7037E-6 L -6.25E-7 -0.21597 " pathEditMode="relative" rAng="0" ptsTypes="AA">
                                      <p:cBhvr>
                                        <p:cTn id="14" dur="2000" fill="hold"/>
                                        <p:tgtEl>
                                          <p:spTgt spid="17"/>
                                        </p:tgtEl>
                                        <p:attrNameLst>
                                          <p:attrName>ppt_x</p:attrName>
                                          <p:attrName>ppt_y</p:attrName>
                                        </p:attrNameLst>
                                      </p:cBhvr>
                                      <p:rCtr x="0" y="-10810"/>
                                    </p:animMotion>
                                  </p:childTnLst>
                                </p:cTn>
                              </p:par>
                              <p:par>
                                <p:cTn id="15" presetID="22" presetClass="entr" presetSubtype="8"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2000"/>
                                        <p:tgtEl>
                                          <p:spTgt spid="1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2000"/>
                                        <p:tgtEl>
                                          <p:spTgt spid="8"/>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2000"/>
                                        <p:tgtEl>
                                          <p:spTgt spid="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2000"/>
                                        <p:tgtEl>
                                          <p:spTgt spid="6"/>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5" grpId="0" animBg="1"/>
      <p:bldP spid="17" grpId="0"/>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02246" y="5363414"/>
            <a:ext cx="9587507" cy="1323439"/>
          </a:xfrm>
          <a:prstGeom prst="rect">
            <a:avLst/>
          </a:prstGeom>
          <a:noFill/>
          <a:ln w="3175">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4000" dirty="0" smtClean="0">
                <a:solidFill>
                  <a:schemeClr val="tx1"/>
                </a:solidFill>
                <a:latin typeface="NikoshBAN" pitchFamily="2" charset="0"/>
                <a:cs typeface="NikoshBAN" pitchFamily="2" charset="0"/>
              </a:rPr>
              <a:t>প্রশ্নঃ</a:t>
            </a:r>
            <a:r>
              <a:rPr lang="bn-IN" sz="4000" dirty="0" smtClean="0">
                <a:solidFill>
                  <a:schemeClr val="tx1"/>
                </a:solidFill>
                <a:latin typeface="NikoshBAN" pitchFamily="2" charset="0"/>
                <a:cs typeface="NikoshBAN" pitchFamily="2" charset="0"/>
              </a:rPr>
              <a:t> আন্তর্জাতিক নারী দিবসের তাৎপর্য কী? এ সম্পর্কে ৫টি বাখ্য লিখে আনবে। </a:t>
            </a:r>
            <a:endParaRPr lang="en-US" sz="4000" dirty="0">
              <a:solidFill>
                <a:schemeClr val="tx1"/>
              </a:solidFill>
              <a:latin typeface="NikoshBAN" pitchFamily="2" charset="0"/>
              <a:cs typeface="NikoshBAN" pitchFamily="2" charset="0"/>
            </a:endParaRPr>
          </a:p>
        </p:txBody>
      </p:sp>
      <p:sp>
        <p:nvSpPr>
          <p:cNvPr id="4" name="Frame 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1953492" y="360218"/>
            <a:ext cx="8285018" cy="651164"/>
          </a:xfrm>
          <a:prstGeom prst="rect">
            <a:avLst/>
          </a:prstGeom>
          <a:solidFill>
            <a:schemeClr val="accent6">
              <a:lumMod val="60000"/>
              <a:lumOff val="40000"/>
            </a:schemeClr>
          </a:solidFill>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বাড়ির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কাজ</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54086" y="1360580"/>
            <a:ext cx="5889914" cy="36536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171200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p:cNvSpPr/>
          <p:nvPr/>
        </p:nvSpPr>
        <p:spPr>
          <a:xfrm>
            <a:off x="0" y="0"/>
            <a:ext cx="12192000" cy="6858000"/>
          </a:xfrm>
          <a:prstGeom prst="frame">
            <a:avLst>
              <a:gd name="adj1" fmla="val 138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TextBox 3"/>
          <p:cNvSpPr txBox="1"/>
          <p:nvPr/>
        </p:nvSpPr>
        <p:spPr>
          <a:xfrm>
            <a:off x="1752600" y="429491"/>
            <a:ext cx="8686800" cy="1200329"/>
          </a:xfrm>
          <a:prstGeom prst="rect">
            <a:avLst/>
          </a:prstGeom>
          <a:noFill/>
        </p:spPr>
        <p:txBody>
          <a:bodyPr wrap="square" rtlCol="0">
            <a:spAutoFit/>
          </a:bodyPr>
          <a:lstStyle/>
          <a:p>
            <a:pPr algn="ctr"/>
            <a:r>
              <a:rPr lang="bn-IN" sz="7200" dirty="0" smtClean="0">
                <a:latin typeface="NikoshBAN" panose="02000000000000000000" pitchFamily="2" charset="0"/>
                <a:cs typeface="NikoshBAN" panose="02000000000000000000" pitchFamily="2" charset="0"/>
              </a:rPr>
              <a:t>সবাইকে ধন্যবাদ</a:t>
            </a:r>
            <a:endParaRPr lang="en-US" sz="72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602182" y="1516770"/>
            <a:ext cx="5264727" cy="4837537"/>
          </a:xfrm>
          <a:prstGeom prst="rect">
            <a:avLst/>
          </a:prstGeom>
        </p:spPr>
      </p:pic>
    </p:spTree>
    <p:extLst>
      <p:ext uri="{BB962C8B-B14F-4D97-AF65-F5344CB8AC3E}">
        <p14:creationId xmlns:p14="http://schemas.microsoft.com/office/powerpoint/2010/main" val="864295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160818" y="1346353"/>
            <a:ext cx="2507673" cy="923330"/>
          </a:xfrm>
          <a:prstGeom prst="rect">
            <a:avLst/>
          </a:prstGeom>
          <a:noFill/>
        </p:spPr>
        <p:txBody>
          <a:bodyPr wrap="square" rtlCol="0">
            <a:spAutoFit/>
          </a:bodyPr>
          <a:lstStyle/>
          <a:p>
            <a:pPr algn="ctr"/>
            <a:r>
              <a:rPr lang="bn-IN" sz="5400" b="1" dirty="0" smtClean="0">
                <a:solidFill>
                  <a:schemeClr val="accent4">
                    <a:lumMod val="50000"/>
                  </a:schemeClr>
                </a:solidFill>
                <a:latin typeface="NikoshBAN" panose="02000000000000000000" pitchFamily="2" charset="0"/>
                <a:cs typeface="NikoshBAN" panose="02000000000000000000" pitchFamily="2" charset="0"/>
              </a:rPr>
              <a:t> পরিচিতি</a:t>
            </a:r>
            <a:endParaRPr lang="en-US" sz="5400" b="1" dirty="0">
              <a:solidFill>
                <a:schemeClr val="accent4">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7459683" y="3893035"/>
            <a:ext cx="3726873" cy="1754326"/>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শ্রেণি- পঞ্চম</a:t>
            </a:r>
          </a:p>
          <a:p>
            <a:pPr algn="ctr"/>
            <a:r>
              <a:rPr lang="bn-IN" sz="3600" dirty="0" smtClean="0">
                <a:latin typeface="NikoshBAN" panose="02000000000000000000" pitchFamily="2" charset="0"/>
                <a:cs typeface="NikoshBAN" panose="02000000000000000000" pitchFamily="2" charset="0"/>
              </a:rPr>
              <a:t>বিষয়- বাওবি</a:t>
            </a:r>
          </a:p>
          <a:p>
            <a:pPr algn="ctr"/>
            <a:r>
              <a:rPr lang="bn-IN" sz="3600" dirty="0" smtClean="0">
                <a:latin typeface="NikoshBAN" panose="02000000000000000000" pitchFamily="2" charset="0"/>
                <a:cs typeface="NikoshBAN" panose="02000000000000000000" pitchFamily="2" charset="0"/>
              </a:rPr>
              <a:t>অধ্যায়-৮</a:t>
            </a:r>
            <a:endParaRPr lang="en-US" sz="3600" dirty="0">
              <a:latin typeface="NikoshBAN" panose="02000000000000000000" pitchFamily="2" charset="0"/>
              <a:cs typeface="NikoshBAN" panose="02000000000000000000" pitchFamily="2" charset="0"/>
            </a:endParaRPr>
          </a:p>
        </p:txBody>
      </p:sp>
      <p:sp>
        <p:nvSpPr>
          <p:cNvPr id="7" name="TextBox 6"/>
          <p:cNvSpPr txBox="1"/>
          <p:nvPr/>
        </p:nvSpPr>
        <p:spPr>
          <a:xfrm>
            <a:off x="851065" y="3616036"/>
            <a:ext cx="5403272" cy="2308324"/>
          </a:xfrm>
          <a:prstGeom prst="rect">
            <a:avLst/>
          </a:prstGeom>
          <a:noFill/>
          <a:ln w="3175">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মোঃ আবুল কালাম</a:t>
            </a:r>
          </a:p>
          <a:p>
            <a:pPr algn="ctr"/>
            <a:r>
              <a:rPr lang="bn-IN" sz="3600" dirty="0" smtClean="0">
                <a:latin typeface="NikoshBAN" panose="02000000000000000000" pitchFamily="2" charset="0"/>
                <a:cs typeface="NikoshBAN" panose="02000000000000000000" pitchFamily="2" charset="0"/>
              </a:rPr>
              <a:t>সহকারী শিক্ষক</a:t>
            </a:r>
          </a:p>
          <a:p>
            <a:pPr algn="ctr"/>
            <a:r>
              <a:rPr lang="bn-IN" sz="3600" dirty="0" smtClean="0">
                <a:latin typeface="NikoshBAN" panose="02000000000000000000" pitchFamily="2" charset="0"/>
                <a:cs typeface="NikoshBAN" panose="02000000000000000000" pitchFamily="2" charset="0"/>
              </a:rPr>
              <a:t>শাহাপুর সরকারি প্রাথমিক বিদ্যালয়</a:t>
            </a:r>
          </a:p>
          <a:p>
            <a:pPr algn="ctr"/>
            <a:r>
              <a:rPr lang="bn-IN" sz="3600" dirty="0" smtClean="0">
                <a:latin typeface="NikoshBAN" panose="02000000000000000000" pitchFamily="2" charset="0"/>
                <a:cs typeface="NikoshBAN" panose="02000000000000000000" pitchFamily="2" charset="0"/>
              </a:rPr>
              <a:t>বানিয়াচং, হবিগঞ্জ।</a:t>
            </a:r>
            <a:endParaRPr lang="en-US" sz="3600" dirty="0">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87565" y="508463"/>
            <a:ext cx="2307344" cy="288418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Frame 8"/>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0" name="Picture 9" descr="C:\Users\AKIL\Desktop\DSC_0000120.jpg">
            <a:extLst>
              <a:ext uri="{FF2B5EF4-FFF2-40B4-BE49-F238E27FC236}">
                <a16:creationId xmlns:a16="http://schemas.microsoft.com/office/drawing/2014/main" id="{AB86A6D8-1785-4F82-B483-201E1271D24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34401" y="660863"/>
            <a:ext cx="2060450" cy="2614947"/>
          </a:xfrm>
          <a:prstGeom prst="rect">
            <a:avLst/>
          </a:prstGeom>
          <a:noFill/>
        </p:spPr>
      </p:pic>
    </p:spTree>
    <p:extLst>
      <p:ext uri="{BB962C8B-B14F-4D97-AF65-F5344CB8AC3E}">
        <p14:creationId xmlns:p14="http://schemas.microsoft.com/office/powerpoint/2010/main" val="1420688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hlinkClick r:id="" action="ppaction://ole?verb=0"/>
          </p:cNvPr>
          <p:cNvGraphicFramePr>
            <a:graphicFrameLocks noChangeAspect="1"/>
          </p:cNvGraphicFramePr>
          <p:nvPr>
            <p:extLst>
              <p:ext uri="{D42A27DB-BD31-4B8C-83A1-F6EECF244321}">
                <p14:modId xmlns:p14="http://schemas.microsoft.com/office/powerpoint/2010/main" val="3849435423"/>
              </p:ext>
            </p:extLst>
          </p:nvPr>
        </p:nvGraphicFramePr>
        <p:xfrm>
          <a:off x="4131468" y="1668661"/>
          <a:ext cx="3929063" cy="1889050"/>
        </p:xfrm>
        <a:graphic>
          <a:graphicData uri="http://schemas.openxmlformats.org/presentationml/2006/ole">
            <mc:AlternateContent xmlns:mc="http://schemas.openxmlformats.org/markup-compatibility/2006">
              <mc:Choice xmlns:v="urn:schemas-microsoft-com:vml" Requires="v">
                <p:oleObj spid="_x0000_s1059" name="Packager Shell Object" showAsIcon="1" r:id="rId3" imgW="2338920" imgH="491040" progId="Package">
                  <p:embed/>
                </p:oleObj>
              </mc:Choice>
              <mc:Fallback>
                <p:oleObj name="Packager Shell Object" showAsIcon="1" r:id="rId3" imgW="2338920" imgH="491040" progId="Package">
                  <p:embed/>
                  <p:pic>
                    <p:nvPicPr>
                      <p:cNvPr id="0" name=""/>
                      <p:cNvPicPr/>
                      <p:nvPr/>
                    </p:nvPicPr>
                    <p:blipFill>
                      <a:blip r:embed="rId4"/>
                      <a:stretch>
                        <a:fillRect/>
                      </a:stretch>
                    </p:blipFill>
                    <p:spPr>
                      <a:xfrm>
                        <a:off x="4131468" y="1668661"/>
                        <a:ext cx="3929063" cy="1889050"/>
                      </a:xfrm>
                      <a:prstGeom prst="rect">
                        <a:avLst/>
                      </a:prstGeom>
                      <a:solidFill>
                        <a:srgbClr val="00B050"/>
                      </a:solidFill>
                    </p:spPr>
                  </p:pic>
                </p:oleObj>
              </mc:Fallback>
            </mc:AlternateContent>
          </a:graphicData>
        </a:graphic>
      </p:graphicFrame>
      <p:sp>
        <p:nvSpPr>
          <p:cNvPr id="2" name="TextBox 1"/>
          <p:cNvSpPr txBox="1"/>
          <p:nvPr/>
        </p:nvSpPr>
        <p:spPr>
          <a:xfrm>
            <a:off x="3390900" y="595746"/>
            <a:ext cx="4907973" cy="646331"/>
          </a:xfrm>
          <a:prstGeom prst="rect">
            <a:avLst/>
          </a:prstGeom>
          <a:solidFill>
            <a:schemeClr val="accent6">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এসো একটি ভিডিও দেখি</a:t>
            </a:r>
            <a:endParaRPr lang="en-US" sz="36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extBox 4"/>
          <p:cNvSpPr txBox="1"/>
          <p:nvPr/>
        </p:nvSpPr>
        <p:spPr>
          <a:xfrm>
            <a:off x="2286000" y="4278147"/>
            <a:ext cx="7924800" cy="646331"/>
          </a:xfrm>
          <a:prstGeom prst="rect">
            <a:avLst/>
          </a:prstGeom>
          <a:solidFill>
            <a:schemeClr val="accent4">
              <a:lumMod val="40000"/>
              <a:lumOff val="6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ভিডিও দেখে </a:t>
            </a:r>
            <a:r>
              <a:rPr lang="bn-IN" sz="3600" dirty="0" smtClean="0">
                <a:latin typeface="NikoshBAN" panose="02000000000000000000" pitchFamily="2" charset="0"/>
                <a:cs typeface="NikoshBAN" panose="02000000000000000000" pitchFamily="2" charset="0"/>
              </a:rPr>
              <a:t>তোমরা </a:t>
            </a:r>
            <a:r>
              <a:rPr lang="bn-IN" sz="3600" dirty="0" smtClean="0">
                <a:latin typeface="NikoshBAN" panose="02000000000000000000" pitchFamily="2" charset="0"/>
                <a:cs typeface="NikoshBAN" panose="02000000000000000000" pitchFamily="2" charset="0"/>
              </a:rPr>
              <a:t>কী বুঝলে?</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2286001" y="5375564"/>
            <a:ext cx="7924800" cy="651164"/>
          </a:xfrm>
          <a:prstGeom prst="rect">
            <a:avLst/>
          </a:prstGeom>
          <a:solidFill>
            <a:schemeClr val="accent1">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আমাদের আজকের পাঠ কী হতে পারে?</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644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08910" y="5630531"/>
            <a:ext cx="8423563" cy="923330"/>
          </a:xfrm>
          <a:prstGeom prst="rect">
            <a:avLst/>
          </a:prstGeom>
          <a:solidFill>
            <a:schemeClr val="accent4">
              <a:lumMod val="60000"/>
              <a:lumOff val="40000"/>
            </a:schemeClr>
          </a:solidFill>
        </p:spPr>
        <p:txBody>
          <a:bodyPr wrap="square" rtlCol="0">
            <a:spAutoFit/>
          </a:bodyPr>
          <a:lstStyle/>
          <a:p>
            <a:pPr algn="ctr"/>
            <a:r>
              <a:rPr lang="bn-IN" sz="5400" b="1" u="sng" dirty="0" smtClean="0">
                <a:solidFill>
                  <a:prstClr val="black"/>
                </a:solidFill>
                <a:latin typeface="NikoshBAN" panose="02000000000000000000" pitchFamily="2" charset="0"/>
                <a:cs typeface="NikoshBAN" panose="02000000000000000000" pitchFamily="2" charset="0"/>
              </a:rPr>
              <a:t>আন্তর্জাতিক নারী দিবস  </a:t>
            </a:r>
            <a:endParaRPr lang="en-US" sz="5400" b="1" u="sng" dirty="0">
              <a:solidFill>
                <a:prstClr val="black"/>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05100" y="1246403"/>
            <a:ext cx="6781800" cy="4105275"/>
          </a:xfrm>
          <a:prstGeom prst="rect">
            <a:avLst/>
          </a:prstGeom>
          <a:ln w="88900" cap="sq" cmpd="thickThin">
            <a:solidFill>
              <a:srgbClr val="000000"/>
            </a:solidFill>
            <a:prstDash val="solid"/>
            <a:miter lim="800000"/>
          </a:ln>
          <a:effectLst>
            <a:innerShdw blurRad="76200">
              <a:srgbClr val="000000"/>
            </a:innerShdw>
          </a:effectLst>
        </p:spPr>
      </p:pic>
      <p:sp>
        <p:nvSpPr>
          <p:cNvPr id="5" name="TextBox 4"/>
          <p:cNvSpPr txBox="1"/>
          <p:nvPr/>
        </p:nvSpPr>
        <p:spPr>
          <a:xfrm>
            <a:off x="2216727" y="295933"/>
            <a:ext cx="7758546" cy="646331"/>
          </a:xfrm>
          <a:prstGeom prst="rect">
            <a:avLst/>
          </a:prstGeom>
          <a:solidFill>
            <a:schemeClr val="accent4">
              <a:lumMod val="60000"/>
              <a:lumOff val="40000"/>
            </a:schemeClr>
          </a:solid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আমাদের আজকের পাঠ</a:t>
            </a:r>
            <a:endParaRPr lang="en-US" sz="3600" dirty="0">
              <a:latin typeface="NikoshBAN" panose="02000000000000000000" pitchFamily="2" charset="0"/>
              <a:cs typeface="NikoshBAN" panose="02000000000000000000" pitchFamily="2" charset="0"/>
            </a:endParaRPr>
          </a:p>
        </p:txBody>
      </p:sp>
      <p:sp>
        <p:nvSpPr>
          <p:cNvPr id="6" name="Frame 5"/>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671156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ame 4"/>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773382" y="3186545"/>
            <a:ext cx="8645236" cy="1200329"/>
          </a:xfrm>
          <a:prstGeom prst="rect">
            <a:avLst/>
          </a:prstGeom>
          <a:noFill/>
          <a:ln w="3175">
            <a:solidFill>
              <a:schemeClr val="tx1"/>
            </a:solidFill>
          </a:ln>
        </p:spPr>
        <p:txBody>
          <a:bodyPr wrap="square" rtlCol="0">
            <a:spAutoFit/>
          </a:bodyPr>
          <a:lstStyle/>
          <a:p>
            <a:r>
              <a:rPr lang="en-US" sz="3600" dirty="0" err="1" smtClean="0">
                <a:latin typeface="NikoshBAN" panose="02000000000000000000" pitchFamily="2" charset="0"/>
                <a:cs typeface="NikoshBAN" panose="02000000000000000000" pitchFamily="2" charset="0"/>
              </a:rPr>
              <a:t>এই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পাঠ</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শেষে</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শিক্ষার্থীরা</a:t>
            </a:r>
            <a:r>
              <a:rPr lang="en-US" sz="3600" dirty="0" smtClean="0">
                <a:latin typeface="NikoshBAN" panose="02000000000000000000" pitchFamily="2" charset="0"/>
                <a:cs typeface="NikoshBAN" panose="02000000000000000000" pitchFamily="2" charset="0"/>
              </a:rPr>
              <a:t>…</a:t>
            </a:r>
          </a:p>
          <a:p>
            <a:r>
              <a:rPr lang="en-US" sz="3600" dirty="0" smtClean="0">
                <a:latin typeface="NikoshBAN" panose="02000000000000000000" pitchFamily="2" charset="0"/>
                <a:cs typeface="NikoshBAN" panose="02000000000000000000" pitchFamily="2" charset="0"/>
              </a:rPr>
              <a:t>২.১.২ </a:t>
            </a:r>
            <a:r>
              <a:rPr lang="en-US" sz="3600" dirty="0" err="1" smtClean="0">
                <a:latin typeface="NikoshBAN" panose="02000000000000000000" pitchFamily="2" charset="0"/>
                <a:cs typeface="NikoshBAN" panose="02000000000000000000" pitchFamily="2" charset="0"/>
              </a:rPr>
              <a:t>সমাজে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অবদান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উল্লেখ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পারবে</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
        <p:nvSpPr>
          <p:cNvPr id="6" name="TextBox 5"/>
          <p:cNvSpPr txBox="1"/>
          <p:nvPr/>
        </p:nvSpPr>
        <p:spPr>
          <a:xfrm>
            <a:off x="3761509" y="881674"/>
            <a:ext cx="4862946" cy="923330"/>
          </a:xfrm>
          <a:prstGeom prst="rect">
            <a:avLst/>
          </a:prstGeom>
          <a:solidFill>
            <a:schemeClr val="accent4">
              <a:lumMod val="60000"/>
              <a:lumOff val="40000"/>
            </a:schemeClr>
          </a:solidFill>
        </p:spPr>
        <p:txBody>
          <a:bodyPr wrap="square" rtlCol="0">
            <a:spAutoFit/>
          </a:bodyPr>
          <a:lstStyle/>
          <a:p>
            <a:pPr algn="ctr"/>
            <a:r>
              <a:rPr lang="bn-IN" sz="5400" dirty="0" smtClean="0">
                <a:latin typeface="NikoshBAN" panose="02000000000000000000" pitchFamily="2" charset="0"/>
                <a:cs typeface="NikoshBAN" panose="02000000000000000000" pitchFamily="2" charset="0"/>
              </a:rPr>
              <a:t>শিখনফল</a:t>
            </a:r>
            <a:endParaRPr lang="en-US" sz="5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4589804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rot="5400000">
            <a:off x="5657327" y="-2805738"/>
            <a:ext cx="738664" cy="6787372"/>
          </a:xfrm>
          <a:prstGeom prst="rect">
            <a:avLst/>
          </a:prstGeom>
          <a:noFill/>
        </p:spPr>
        <p:txBody>
          <a:bodyPr vert="vert270" wrap="square" rtlCol="0">
            <a:spAutoFit/>
          </a:bodyPr>
          <a:lstStyle/>
          <a:p>
            <a:pPr algn="ctr"/>
            <a:r>
              <a:rPr lang="bn-IN" sz="3600" dirty="0" smtClean="0">
                <a:solidFill>
                  <a:srgbClr val="7030A0"/>
                </a:solidFill>
                <a:latin typeface="NikoshBAN" panose="02000000000000000000" pitchFamily="2" charset="0"/>
                <a:cs typeface="NikoshBAN" panose="02000000000000000000" pitchFamily="2" charset="0"/>
              </a:rPr>
              <a:t>আন্তর্জাতিক নারী দিবসের কর্মসূচী </a:t>
            </a:r>
            <a:endParaRPr lang="en-US" sz="3600" dirty="0">
              <a:solidFill>
                <a:srgbClr val="7030A0"/>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206840" y="1471049"/>
            <a:ext cx="5653151" cy="3162428"/>
          </a:xfrm>
          <a:prstGeom prst="rect">
            <a:avLst/>
          </a:prstGeom>
          <a:solidFill>
            <a:srgbClr val="FFFFFF">
              <a:shade val="85000"/>
            </a:srgbClr>
          </a:solidFill>
          <a:ln w="57150" cap="sq">
            <a:solidFill>
              <a:schemeClr val="tx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6391" y="1509416"/>
            <a:ext cx="5584566" cy="31240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Frame 8"/>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extBox 1"/>
          <p:cNvSpPr txBox="1"/>
          <p:nvPr/>
        </p:nvSpPr>
        <p:spPr>
          <a:xfrm>
            <a:off x="651095" y="5473245"/>
            <a:ext cx="10751127" cy="669648"/>
          </a:xfrm>
          <a:prstGeom prst="rect">
            <a:avLst/>
          </a:prstGeom>
          <a:noFill/>
          <a:ln w="3175">
            <a:solidFill>
              <a:schemeClr val="tx1"/>
            </a:solid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বিশ্বজুড়ে</a:t>
            </a:r>
            <a:r>
              <a:rPr lang="en-US" sz="3600" dirty="0" smtClean="0">
                <a:latin typeface="NikoshBAN" panose="02000000000000000000" pitchFamily="2" charset="0"/>
                <a:cs typeface="NikoshBAN" panose="02000000000000000000" pitchFamily="2" charset="0"/>
              </a:rPr>
              <a:t> ৮ই </a:t>
            </a:r>
            <a:r>
              <a:rPr lang="en-US" sz="3600" dirty="0" err="1" smtClean="0">
                <a:latin typeface="NikoshBAN" panose="02000000000000000000" pitchFamily="2" charset="0"/>
                <a:cs typeface="NikoshBAN" panose="02000000000000000000" pitchFamily="2" charset="0"/>
              </a:rPr>
              <a:t>মার্চ</a:t>
            </a:r>
            <a:r>
              <a:rPr lang="bn-IN" sz="3600" dirty="0" smtClean="0">
                <a:latin typeface="NikoshBAN" panose="02000000000000000000" pitchFamily="2" charset="0"/>
                <a:cs typeface="NikoshBAN" panose="02000000000000000000" pitchFamily="2" charset="0"/>
              </a:rPr>
              <a:t>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আন্তর্জাতিক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হিসেবে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পালন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a:t>
            </a:r>
            <a:endParaRPr lang="en-US" sz="3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5310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flipH="1">
            <a:off x="1493521" y="5237821"/>
            <a:ext cx="8880763" cy="646331"/>
          </a:xfrm>
          <a:prstGeom prst="rect">
            <a:avLst/>
          </a:prstGeom>
          <a:noFill/>
          <a:ln w="76200">
            <a:noFill/>
          </a:ln>
        </p:spPr>
        <p:txBody>
          <a:bodyPr wrap="square" rtlCol="0">
            <a:spAutoFit/>
          </a:bodyPr>
          <a:lstStyle/>
          <a:p>
            <a:pPr algn="ctr"/>
            <a:r>
              <a:rPr lang="en-US" sz="3600" dirty="0" err="1" smtClean="0">
                <a:latin typeface="NikoshBAN" panose="02000000000000000000" pitchFamily="2" charset="0"/>
                <a:cs typeface="NikoshBAN" panose="02000000000000000000" pitchFamily="2" charset="0"/>
              </a:rPr>
              <a:t>আন্তর্জাতিক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দিবস</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তারিখে</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পালিত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endParaRPr lang="en-US" sz="3600" dirty="0">
              <a:solidFill>
                <a:prstClr val="white"/>
              </a:solidFill>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3505200" y="193964"/>
            <a:ext cx="5181600" cy="646331"/>
          </a:xfrm>
          <a:prstGeom prst="rect">
            <a:avLst/>
          </a:prstGeom>
          <a:noFill/>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একক কাজ</a:t>
            </a:r>
            <a:endParaRPr lang="en-US" sz="3600" dirty="0">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72170" y="812586"/>
            <a:ext cx="3632739" cy="432261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4774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96491" y="140573"/>
            <a:ext cx="5999018" cy="830997"/>
          </a:xfrm>
          <a:prstGeom prst="rect">
            <a:avLst/>
          </a:prstGeom>
          <a:solidFill>
            <a:srgbClr val="00B050"/>
          </a:solidFill>
        </p:spPr>
        <p:txBody>
          <a:bodyPr wrap="square" rtlCol="0">
            <a:spAutoFit/>
          </a:bodyPr>
          <a:lstStyle/>
          <a:p>
            <a:pPr algn="ctr"/>
            <a:r>
              <a:rPr lang="en-US" sz="4800" dirty="0" err="1" smtClean="0">
                <a:latin typeface="NikoshBAN" panose="02000000000000000000" pitchFamily="2" charset="0"/>
                <a:cs typeface="NikoshBAN" panose="02000000000000000000" pitchFamily="2" charset="0"/>
              </a:rPr>
              <a:t>কর্মক্ষেত্রে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নারী</a:t>
            </a:r>
            <a:endParaRPr lang="en-US" sz="4800" dirty="0">
              <a:latin typeface="NikoshBAN" panose="02000000000000000000" pitchFamily="2" charset="0"/>
              <a:cs typeface="NikoshBAN" panose="02000000000000000000" pitchFamily="2" charset="0"/>
            </a:endParaRPr>
          </a:p>
        </p:txBody>
      </p:sp>
      <p:sp>
        <p:nvSpPr>
          <p:cNvPr id="4" name="Frame 3"/>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05345" y="1343789"/>
            <a:ext cx="10058400" cy="5141992"/>
          </a:xfrm>
          <a:prstGeom prst="rect">
            <a:avLst/>
          </a:prstGeom>
        </p:spPr>
      </p:pic>
    </p:spTree>
    <p:extLst>
      <p:ext uri="{BB962C8B-B14F-4D97-AF65-F5344CB8AC3E}">
        <p14:creationId xmlns:p14="http://schemas.microsoft.com/office/powerpoint/2010/main" val="2268805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1897" y="837143"/>
            <a:ext cx="5252675" cy="2930994"/>
          </a:xfrm>
          <a:prstGeom prst="rect">
            <a:avLst/>
          </a:prstGeom>
          <a:ln w="88900" cap="sq" cmpd="thickThin">
            <a:solidFill>
              <a:srgbClr val="000000"/>
            </a:solidFill>
            <a:prstDash val="solid"/>
            <a:miter lim="800000"/>
          </a:ln>
          <a:effectLst>
            <a:innerShdw blurRad="76200">
              <a:srgbClr val="000000"/>
            </a:innerShdw>
          </a:effectLst>
        </p:spPr>
      </p:pic>
      <p:sp>
        <p:nvSpPr>
          <p:cNvPr id="11" name="TextBox 10"/>
          <p:cNvSpPr txBox="1"/>
          <p:nvPr/>
        </p:nvSpPr>
        <p:spPr>
          <a:xfrm rot="5400000">
            <a:off x="5905952" y="-2913446"/>
            <a:ext cx="800219" cy="6664035"/>
          </a:xfrm>
          <a:prstGeom prst="rect">
            <a:avLst/>
          </a:prstGeom>
          <a:noFill/>
        </p:spPr>
        <p:txBody>
          <a:bodyPr vert="vert270" wrap="square" rtlCol="0">
            <a:spAutoFit/>
          </a:bodyPr>
          <a:lstStyle/>
          <a:p>
            <a:pPr algn="ctr"/>
            <a:r>
              <a:rPr lang="bn-IN" sz="4000" dirty="0" smtClean="0">
                <a:solidFill>
                  <a:schemeClr val="accent4">
                    <a:lumMod val="50000"/>
                  </a:schemeClr>
                </a:solidFill>
                <a:latin typeface="NikoshBAN" panose="02000000000000000000" pitchFamily="2" charset="0"/>
                <a:cs typeface="NikoshBAN" panose="02000000000000000000" pitchFamily="2" charset="0"/>
              </a:rPr>
              <a:t>আন্তর্জাতিক নারী দিবসের ঘটনাপঞ্জি </a:t>
            </a:r>
            <a:endParaRPr lang="en-US" sz="4000" dirty="0">
              <a:solidFill>
                <a:schemeClr val="accent4">
                  <a:lumMod val="50000"/>
                </a:schemeClr>
              </a:solidFill>
              <a:latin typeface="NikoshBAN" panose="02000000000000000000" pitchFamily="2" charset="0"/>
              <a:cs typeface="NikoshBAN" panose="02000000000000000000" pitchFamily="2" charset="0"/>
            </a:endParaRPr>
          </a:p>
        </p:txBody>
      </p:sp>
      <p:sp>
        <p:nvSpPr>
          <p:cNvPr id="6" name="TextBox 5"/>
          <p:cNvSpPr txBox="1"/>
          <p:nvPr/>
        </p:nvSpPr>
        <p:spPr>
          <a:xfrm>
            <a:off x="711629" y="4158907"/>
            <a:ext cx="10886896" cy="2308324"/>
          </a:xfrm>
          <a:prstGeom prst="rect">
            <a:avLst/>
          </a:prstGeom>
          <a:noFill/>
          <a:ln w="6350">
            <a:solidFill>
              <a:schemeClr val="tx1"/>
            </a:solidFill>
          </a:ln>
        </p:spPr>
        <p:txBody>
          <a:bodyPr wrap="square" rtlCol="0">
            <a:spAutoFit/>
          </a:bodyPr>
          <a:lstStyle/>
          <a:p>
            <a:pPr algn="ctr"/>
            <a:r>
              <a:rPr lang="bn-IN" sz="3600" dirty="0" smtClean="0">
                <a:latin typeface="NikoshBAN" panose="02000000000000000000" pitchFamily="2" charset="0"/>
                <a:cs typeface="NikoshBAN" panose="02000000000000000000" pitchFamily="2" charset="0"/>
              </a:rPr>
              <a:t>১৮৫৭ সালের ৮ই মার্চ নিউইয়র্ক শহরে একটি পোশাক কারখানায় নারী গার্মেন্টস শ্রমিকেরা ন্যায্য মজুরি ও শ্রমের দাবিতে আন্দোলন করে। আন্দোলনের মূল লক্ষ্য ছিল পুরুষের সমান মজুরি এবং দৈনিক আট ঘন্টা শ্রমের দাবি। এই আন্দোলনে পুলিশ নির্যাতন চালায় এবং অনেককে গ্রেফতার করে। </a:t>
            </a:r>
            <a:endParaRPr lang="en-US" sz="3600" dirty="0">
              <a:latin typeface="NikoshBAN" panose="02000000000000000000" pitchFamily="2" charset="0"/>
              <a:cs typeface="NikoshBAN" panose="02000000000000000000" pitchFamily="2" charset="0"/>
            </a:endParaRPr>
          </a:p>
        </p:txBody>
      </p:sp>
      <p:sp>
        <p:nvSpPr>
          <p:cNvPr id="12" name="Frame 11"/>
          <p:cNvSpPr/>
          <p:nvPr/>
        </p:nvSpPr>
        <p:spPr>
          <a:xfrm>
            <a:off x="0" y="0"/>
            <a:ext cx="12192000" cy="6858000"/>
          </a:xfrm>
          <a:prstGeom prst="frame">
            <a:avLst>
              <a:gd name="adj1" fmla="val 1389"/>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13" name="Picture 12" descr="Screen Clippi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9207" y="799672"/>
            <a:ext cx="5536303" cy="2968465"/>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707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3600" dirty="0">
            <a:latin typeface="NikoshBAN" panose="02000000000000000000" pitchFamily="2" charset="0"/>
            <a:cs typeface="NikoshBAN"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287</TotalTime>
  <Words>350</Words>
  <Application>Microsoft Office PowerPoint</Application>
  <PresentationFormat>Widescreen</PresentationFormat>
  <Paragraphs>57</Paragraphs>
  <Slides>18</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5" baseType="lpstr">
      <vt:lpstr>Arial</vt:lpstr>
      <vt:lpstr>Calibri</vt:lpstr>
      <vt:lpstr>Calibri Light</vt:lpstr>
      <vt:lpstr>NikoshBAN</vt:lpstr>
      <vt:lpstr>Vrinda</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39</cp:revision>
  <dcterms:created xsi:type="dcterms:W3CDTF">2020-08-28T15:38:30Z</dcterms:created>
  <dcterms:modified xsi:type="dcterms:W3CDTF">2020-09-07T13:38:48Z</dcterms:modified>
</cp:coreProperties>
</file>