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87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FF00FF"/>
    <a:srgbClr val="00FF00"/>
    <a:srgbClr val="6B174D"/>
    <a:srgbClr val="00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CF83-266A-4233-983A-ED263622720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0766-3B27-45D3-A0AD-645FADBA1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9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CF83-266A-4233-983A-ED263622720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0766-3B27-45D3-A0AD-645FADBA1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0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CF83-266A-4233-983A-ED263622720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0766-3B27-45D3-A0AD-645FADBA1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9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CF83-266A-4233-983A-ED263622720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0766-3B27-45D3-A0AD-645FADBA1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9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CF83-266A-4233-983A-ED263622720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0766-3B27-45D3-A0AD-645FADBA1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2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CF83-266A-4233-983A-ED263622720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0766-3B27-45D3-A0AD-645FADBA1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7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CF83-266A-4233-983A-ED263622720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0766-3B27-45D3-A0AD-645FADBA1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74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CF83-266A-4233-983A-ED263622720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0766-3B27-45D3-A0AD-645FADBA1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9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CF83-266A-4233-983A-ED263622720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0766-3B27-45D3-A0AD-645FADBA1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4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CF83-266A-4233-983A-ED263622720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0766-3B27-45D3-A0AD-645FADBA1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0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CF83-266A-4233-983A-ED263622720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0766-3B27-45D3-A0AD-645FADBA1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1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6CF83-266A-4233-983A-ED263622720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C0766-3B27-45D3-A0AD-645FADBA1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4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Magnetic Disk 19"/>
          <p:cNvSpPr/>
          <p:nvPr/>
        </p:nvSpPr>
        <p:spPr>
          <a:xfrm rot="16200000">
            <a:off x="4357251" y="-3645477"/>
            <a:ext cx="304801" cy="8686800"/>
          </a:xfrm>
          <a:prstGeom prst="flowChartMagneticDisk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87032" y="488374"/>
            <a:ext cx="8686803" cy="6369626"/>
            <a:chOff x="-27714" y="614797"/>
            <a:chExt cx="8686803" cy="6369626"/>
          </a:xfrm>
        </p:grpSpPr>
        <p:grpSp>
          <p:nvGrpSpPr>
            <p:cNvPr id="28" name="Group 27"/>
            <p:cNvGrpSpPr/>
            <p:nvPr/>
          </p:nvGrpSpPr>
          <p:grpSpPr>
            <a:xfrm>
              <a:off x="-27714" y="614797"/>
              <a:ext cx="8686801" cy="6369626"/>
              <a:chOff x="83126" y="543790"/>
              <a:chExt cx="8686801" cy="6369626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52399" y="543790"/>
                <a:ext cx="8617528" cy="6369626"/>
                <a:chOff x="152399" y="498764"/>
                <a:chExt cx="8617528" cy="6369626"/>
              </a:xfrm>
            </p:grpSpPr>
            <p:sp>
              <p:nvSpPr>
                <p:cNvPr id="14" name="Flowchart: Magnetic Disk 13"/>
                <p:cNvSpPr/>
                <p:nvPr/>
              </p:nvSpPr>
              <p:spPr>
                <a:xfrm>
                  <a:off x="152399" y="498764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lowchart: Magnetic Disk 17"/>
                <p:cNvSpPr/>
                <p:nvPr/>
              </p:nvSpPr>
              <p:spPr>
                <a:xfrm>
                  <a:off x="8465127" y="543790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Flowchart: Magnetic Disk 18"/>
              <p:cNvSpPr/>
              <p:nvPr/>
            </p:nvSpPr>
            <p:spPr>
              <a:xfrm rot="16200000">
                <a:off x="4263734" y="2324097"/>
                <a:ext cx="325583" cy="8686799"/>
              </a:xfrm>
              <a:prstGeom prst="flowChartMagneticDisk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Flowchart: Magnetic Disk 28"/>
            <p:cNvSpPr/>
            <p:nvPr/>
          </p:nvSpPr>
          <p:spPr>
            <a:xfrm rot="16200000">
              <a:off x="4263730" y="-3475760"/>
              <a:ext cx="214751" cy="8575966"/>
            </a:xfrm>
            <a:prstGeom prst="flowChartMagneticDisk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2" descr="7 Ways To Use Marigold Flowers | DIY Network Blog: Made + Remade | DI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5" y="793176"/>
            <a:ext cx="8007928" cy="54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nut 3"/>
          <p:cNvSpPr/>
          <p:nvPr/>
        </p:nvSpPr>
        <p:spPr>
          <a:xfrm>
            <a:off x="561105" y="850325"/>
            <a:ext cx="7897095" cy="5169475"/>
          </a:xfrm>
          <a:prstGeom prst="donu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Pour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স্বাগতম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2800" y="2590800"/>
            <a:ext cx="143865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2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032" y="488374"/>
            <a:ext cx="8686803" cy="6369626"/>
            <a:chOff x="-27714" y="614797"/>
            <a:chExt cx="8686803" cy="6369626"/>
          </a:xfrm>
        </p:grpSpPr>
        <p:grpSp>
          <p:nvGrpSpPr>
            <p:cNvPr id="3" name="Group 2"/>
            <p:cNvGrpSpPr/>
            <p:nvPr/>
          </p:nvGrpSpPr>
          <p:grpSpPr>
            <a:xfrm>
              <a:off x="-27714" y="614797"/>
              <a:ext cx="8686801" cy="6369626"/>
              <a:chOff x="83126" y="543790"/>
              <a:chExt cx="8686801" cy="636962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2399" y="543790"/>
                <a:ext cx="8617528" cy="6369626"/>
                <a:chOff x="152399" y="498764"/>
                <a:chExt cx="8617528" cy="6369626"/>
              </a:xfrm>
            </p:grpSpPr>
            <p:sp>
              <p:nvSpPr>
                <p:cNvPr id="7" name="Flowchart: Magnetic Disk 6"/>
                <p:cNvSpPr/>
                <p:nvPr/>
              </p:nvSpPr>
              <p:spPr>
                <a:xfrm>
                  <a:off x="152399" y="498764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lowchart: Magnetic Disk 7"/>
                <p:cNvSpPr/>
                <p:nvPr/>
              </p:nvSpPr>
              <p:spPr>
                <a:xfrm>
                  <a:off x="8465127" y="543790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Flowchart: Magnetic Disk 5"/>
              <p:cNvSpPr/>
              <p:nvPr/>
            </p:nvSpPr>
            <p:spPr>
              <a:xfrm rot="16200000">
                <a:off x="4263734" y="2324097"/>
                <a:ext cx="325583" cy="8686799"/>
              </a:xfrm>
              <a:prstGeom prst="flowChartMagneticDisk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lowchart: Magnetic Disk 3"/>
            <p:cNvSpPr/>
            <p:nvPr/>
          </p:nvSpPr>
          <p:spPr>
            <a:xfrm rot="16200000">
              <a:off x="4263730" y="-3475760"/>
              <a:ext cx="214751" cy="8575966"/>
            </a:xfrm>
            <a:prstGeom prst="flowChartMagneticDisk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19539" y="793176"/>
            <a:ext cx="8049493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71500" indent="-571500" algn="ctr">
              <a:buClr>
                <a:srgbClr val="00FF00"/>
              </a:buClr>
              <a:buSzPct val="100000"/>
              <a:buFont typeface="Wingdings" pitchFamily="2" charset="2"/>
              <a:buChar char="Ø"/>
            </a:pP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শিখন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ফল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105" y="1668590"/>
            <a:ext cx="80079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00"/>
              </a:buClr>
            </a:pPr>
            <a:r>
              <a:rPr lang="en-US" sz="3200" dirty="0" err="1" smtClean="0">
                <a:solidFill>
                  <a:srgbClr val="00FF00"/>
                </a:solidFill>
              </a:rPr>
              <a:t>অত্র</a:t>
            </a:r>
            <a:r>
              <a:rPr lang="en-US" sz="3200" dirty="0" smtClean="0">
                <a:solidFill>
                  <a:srgbClr val="00FF00"/>
                </a:solidFill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</a:rPr>
              <a:t>পাঠে</a:t>
            </a:r>
            <a:r>
              <a:rPr lang="en-US" sz="3200" dirty="0" smtClean="0">
                <a:solidFill>
                  <a:srgbClr val="00FF00"/>
                </a:solidFill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</a:rPr>
              <a:t>শিক্ষার্থীরা</a:t>
            </a:r>
            <a:r>
              <a:rPr lang="en-US" sz="3200" dirty="0" smtClean="0">
                <a:solidFill>
                  <a:srgbClr val="00FF00"/>
                </a:solidFill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</a:rPr>
              <a:t>যাহা</a:t>
            </a:r>
            <a:r>
              <a:rPr lang="en-US" sz="3200" dirty="0" smtClean="0">
                <a:solidFill>
                  <a:srgbClr val="00FF00"/>
                </a:solidFill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</a:rPr>
              <a:t>শিখতে</a:t>
            </a:r>
            <a:r>
              <a:rPr lang="en-US" sz="3200" dirty="0" smtClean="0">
                <a:solidFill>
                  <a:srgbClr val="00FF00"/>
                </a:solidFill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</a:rPr>
              <a:t>পারলো</a:t>
            </a:r>
            <a:r>
              <a:rPr lang="en-US" sz="2400" b="1" dirty="0" smtClean="0"/>
              <a:t>…….. . </a:t>
            </a:r>
          </a:p>
          <a:p>
            <a:pPr marL="285750" indent="-285750">
              <a:buClr>
                <a:srgbClr val="006600"/>
              </a:buClr>
              <a:buSzPct val="116000"/>
              <a:buFont typeface="Wingdings" pitchFamily="2" charset="2"/>
              <a:buChar char="v"/>
            </a:pPr>
            <a:r>
              <a:rPr lang="en-US" sz="2400" b="1" dirty="0" smtClean="0"/>
              <a:t>     </a:t>
            </a:r>
            <a:r>
              <a:rPr lang="ar-SA" sz="2400" b="1" dirty="0" smtClean="0"/>
              <a:t>الاسم المعرب </a:t>
            </a:r>
            <a:r>
              <a:rPr lang="en-US" sz="2400" b="1" dirty="0" err="1" smtClean="0"/>
              <a:t>কি</a:t>
            </a:r>
            <a:r>
              <a:rPr lang="en-US" sz="2400" b="1" dirty="0" smtClean="0"/>
              <a:t> ? </a:t>
            </a:r>
            <a:r>
              <a:rPr lang="en-US" sz="2400" b="1" dirty="0" err="1" smtClean="0"/>
              <a:t>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জানতে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পারলো</a:t>
            </a:r>
            <a:r>
              <a:rPr lang="en-US" sz="2400" b="1" dirty="0" smtClean="0"/>
              <a:t> ;</a:t>
            </a:r>
          </a:p>
          <a:p>
            <a:pPr marL="285750" indent="-285750">
              <a:buClr>
                <a:srgbClr val="006600"/>
              </a:buClr>
              <a:buSzPct val="116000"/>
              <a:buFont typeface="Wingdings" pitchFamily="2" charset="2"/>
              <a:buChar char="v"/>
            </a:pPr>
            <a:r>
              <a:rPr lang="en-US" sz="2400" b="1" dirty="0"/>
              <a:t> </a:t>
            </a:r>
            <a:r>
              <a:rPr lang="ar-SA" sz="2400" b="1" dirty="0"/>
              <a:t>الاسم المعرب 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সঙ্গা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পারবে</a:t>
            </a:r>
            <a:r>
              <a:rPr lang="en-US" sz="2400" b="1" dirty="0" smtClean="0"/>
              <a:t>;</a:t>
            </a:r>
          </a:p>
          <a:p>
            <a:pPr marL="285750" indent="-285750">
              <a:buClr>
                <a:srgbClr val="006600"/>
              </a:buClr>
              <a:buSzPct val="116000"/>
              <a:buFont typeface="Wingdings" pitchFamily="2" charset="2"/>
              <a:buChar char="v"/>
            </a:pPr>
            <a:r>
              <a:rPr lang="en-US" sz="2400" b="1" dirty="0"/>
              <a:t>  </a:t>
            </a:r>
            <a:r>
              <a:rPr lang="ar-SA" sz="2400" b="1" dirty="0"/>
              <a:t>الاسم المعرب 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কত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প্রকার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কি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বুঝতে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পারলো</a:t>
            </a:r>
            <a:r>
              <a:rPr lang="en-US" sz="2400" b="1" dirty="0" smtClean="0"/>
              <a:t>;</a:t>
            </a:r>
          </a:p>
          <a:p>
            <a:pPr marL="285750" indent="-285750">
              <a:buClr>
                <a:srgbClr val="006600"/>
              </a:buClr>
              <a:buSzPct val="116000"/>
              <a:buFont typeface="Wingdings" pitchFamily="2" charset="2"/>
              <a:buChar char="v"/>
            </a:pPr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r>
              <a:rPr lang="ar-SA" sz="2400" b="1" dirty="0" smtClean="0"/>
              <a:t>اعراب </a:t>
            </a:r>
            <a:r>
              <a:rPr lang="en-US" sz="2400" b="1" dirty="0" smtClean="0"/>
              <a:t>   </a:t>
            </a:r>
            <a:r>
              <a:rPr lang="en-US" sz="2400" b="1" dirty="0" err="1" smtClean="0"/>
              <a:t>কত</a:t>
            </a:r>
            <a:r>
              <a:rPr lang="en-US" sz="2400" b="1" dirty="0" smtClean="0"/>
              <a:t> </a:t>
            </a:r>
            <a:r>
              <a:rPr lang="en-US" sz="2400" b="1" dirty="0" err="1"/>
              <a:t>প্রকার</a:t>
            </a:r>
            <a:r>
              <a:rPr lang="en-US" sz="2400" b="1" dirty="0"/>
              <a:t> ও </a:t>
            </a:r>
            <a:r>
              <a:rPr lang="en-US" sz="2400" b="1" dirty="0" err="1"/>
              <a:t>কিকি</a:t>
            </a:r>
            <a:r>
              <a:rPr lang="en-US" sz="2400" b="1" dirty="0"/>
              <a:t> </a:t>
            </a:r>
            <a:r>
              <a:rPr lang="en-US" sz="2400" b="1" dirty="0" err="1"/>
              <a:t>বুঝতে</a:t>
            </a:r>
            <a:r>
              <a:rPr lang="en-US" sz="2400" b="1" dirty="0"/>
              <a:t> </a:t>
            </a:r>
            <a:r>
              <a:rPr lang="en-US" sz="2400" b="1" dirty="0" err="1" smtClean="0"/>
              <a:t>পারলো</a:t>
            </a:r>
            <a:r>
              <a:rPr lang="en-US" sz="2400" b="1" dirty="0" smtClean="0"/>
              <a:t>;</a:t>
            </a:r>
            <a:r>
              <a:rPr lang="ar-SA" sz="2400" b="1" dirty="0" smtClean="0"/>
              <a:t>ا</a:t>
            </a:r>
          </a:p>
          <a:p>
            <a:pPr marL="285750" indent="-285750">
              <a:buClr>
                <a:srgbClr val="006600"/>
              </a:buClr>
              <a:buSzPct val="116000"/>
              <a:buFont typeface="Wingdings" pitchFamily="2" charset="2"/>
              <a:buChar char="v"/>
            </a:pPr>
            <a:r>
              <a:rPr lang="ar-SA" sz="2400" b="1" dirty="0" smtClean="0"/>
              <a:t>اعراب بالحروف  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কতটি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কিকি</a:t>
            </a:r>
            <a:r>
              <a:rPr lang="en-US" sz="2400" b="1" dirty="0" smtClean="0"/>
              <a:t>? </a:t>
            </a:r>
            <a:r>
              <a:rPr lang="en-US" sz="2400" b="1" dirty="0" err="1" smtClean="0"/>
              <a:t>ব্যাখ্যা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পারবে</a:t>
            </a:r>
            <a:r>
              <a:rPr lang="en-US" sz="2400" b="1" dirty="0" smtClean="0"/>
              <a:t>।</a:t>
            </a:r>
            <a:endParaRPr lang="en-US" sz="2400" b="1" dirty="0"/>
          </a:p>
          <a:p>
            <a:pPr marL="285750" indent="-285750">
              <a:buClr>
                <a:srgbClr val="006600"/>
              </a:buClr>
              <a:buSzPct val="116000"/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5" y="4114800"/>
            <a:ext cx="8007928" cy="233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0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032" y="152400"/>
            <a:ext cx="8686803" cy="6705600"/>
            <a:chOff x="-27714" y="614797"/>
            <a:chExt cx="8686803" cy="6369626"/>
          </a:xfrm>
        </p:grpSpPr>
        <p:grpSp>
          <p:nvGrpSpPr>
            <p:cNvPr id="3" name="Group 2"/>
            <p:cNvGrpSpPr/>
            <p:nvPr/>
          </p:nvGrpSpPr>
          <p:grpSpPr>
            <a:xfrm>
              <a:off x="-27714" y="614797"/>
              <a:ext cx="8686801" cy="6369626"/>
              <a:chOff x="83126" y="543790"/>
              <a:chExt cx="8686801" cy="636962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2399" y="543790"/>
                <a:ext cx="8617528" cy="6369626"/>
                <a:chOff x="152399" y="498764"/>
                <a:chExt cx="8617528" cy="6369626"/>
              </a:xfrm>
            </p:grpSpPr>
            <p:sp>
              <p:nvSpPr>
                <p:cNvPr id="7" name="Flowchart: Magnetic Disk 6"/>
                <p:cNvSpPr/>
                <p:nvPr/>
              </p:nvSpPr>
              <p:spPr>
                <a:xfrm>
                  <a:off x="152399" y="498764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lowchart: Magnetic Disk 7"/>
                <p:cNvSpPr/>
                <p:nvPr/>
              </p:nvSpPr>
              <p:spPr>
                <a:xfrm>
                  <a:off x="8465127" y="543790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Flowchart: Magnetic Disk 5"/>
              <p:cNvSpPr/>
              <p:nvPr/>
            </p:nvSpPr>
            <p:spPr>
              <a:xfrm rot="16200000">
                <a:off x="4263734" y="2324097"/>
                <a:ext cx="325583" cy="8686799"/>
              </a:xfrm>
              <a:prstGeom prst="flowChartMagneticDisk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lowchart: Magnetic Disk 3"/>
            <p:cNvSpPr/>
            <p:nvPr/>
          </p:nvSpPr>
          <p:spPr>
            <a:xfrm rot="16200000">
              <a:off x="4263730" y="-3475760"/>
              <a:ext cx="214751" cy="8575966"/>
            </a:xfrm>
            <a:prstGeom prst="flowChartMagneticDisk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5687" y="473279"/>
            <a:ext cx="816032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4"/>
              </a:buBlip>
            </a:pPr>
            <a:r>
              <a:rPr lang="en-US" sz="4000" dirty="0" smtClean="0"/>
              <a:t>-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আজকের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পাঠ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ঘোষনা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403" y="1181165"/>
            <a:ext cx="7820895" cy="524656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ar-SA" sz="4000" b="1" i="1" dirty="0" smtClean="0">
                <a:ln>
                  <a:solidFill>
                    <a:srgbClr val="00FFCC"/>
                  </a:solidFill>
                </a:ln>
              </a:rPr>
              <a:t>ال</a:t>
            </a:r>
            <a:r>
              <a:rPr lang="ar-SA" sz="4000" b="1" i="1" dirty="0" smtClean="0">
                <a:ln>
                  <a:solidFill>
                    <a:srgbClr val="00FFCC"/>
                  </a:solidFill>
                </a:ln>
                <a:solidFill>
                  <a:srgbClr val="FF0000"/>
                </a:solidFill>
              </a:rPr>
              <a:t>اسم المعرب ما هو </a:t>
            </a:r>
          </a:p>
          <a:p>
            <a:pPr algn="ctr"/>
            <a:r>
              <a:rPr lang="ar-SA" sz="4000" b="1" i="1" dirty="0" smtClean="0">
                <a:ln>
                  <a:solidFill>
                    <a:srgbClr val="00FFCC"/>
                  </a:solidFill>
                </a:ln>
                <a:solidFill>
                  <a:srgbClr val="FF0000"/>
                </a:solidFill>
              </a:rPr>
              <a:t>كم قسما للاسم المعرب </a:t>
            </a:r>
          </a:p>
          <a:p>
            <a:pPr algn="ctr"/>
            <a:r>
              <a:rPr lang="ar-SA" sz="4000" b="1" i="1" dirty="0" smtClean="0">
                <a:ln>
                  <a:solidFill>
                    <a:srgbClr val="00FFCC"/>
                  </a:solidFill>
                </a:ln>
                <a:solidFill>
                  <a:srgbClr val="FF0000"/>
                </a:solidFill>
              </a:rPr>
              <a:t> كم حروفا لاسم المعرب وما هي؟</a:t>
            </a:r>
          </a:p>
          <a:p>
            <a:pPr algn="ctr"/>
            <a:r>
              <a:rPr lang="ar-SA" sz="4000" b="1" i="1" dirty="0" smtClean="0">
                <a:ln>
                  <a:solidFill>
                    <a:srgbClr val="00FFCC"/>
                  </a:solidFill>
                </a:ln>
                <a:solidFill>
                  <a:srgbClr val="FF0000"/>
                </a:solidFill>
              </a:rPr>
              <a:t> اعراب باحركات كم انواع وما هي ؟</a:t>
            </a:r>
          </a:p>
          <a:p>
            <a:pPr algn="ctr"/>
            <a:r>
              <a:rPr lang="ar-SA" sz="4000" dirty="0" smtClean="0">
                <a:ln>
                  <a:solidFill>
                    <a:srgbClr val="00FFCC"/>
                  </a:solidFill>
                </a:ln>
                <a:solidFill>
                  <a:srgbClr val="FF0000"/>
                </a:solidFill>
              </a:rPr>
              <a:t>ما هي محل </a:t>
            </a:r>
            <a:r>
              <a:rPr lang="ar-SA" sz="4000" dirty="0" smtClean="0">
                <a:ln>
                  <a:solidFill>
                    <a:srgbClr val="00FFCC"/>
                  </a:solidFill>
                </a:ln>
                <a:solidFill>
                  <a:srgbClr val="00FF00"/>
                </a:solidFill>
              </a:rPr>
              <a:t>الاعراب-</a:t>
            </a:r>
            <a:endParaRPr lang="en-US" sz="4000" dirty="0">
              <a:ln>
                <a:solidFill>
                  <a:srgbClr val="00FFCC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1026" name="Picture 2" descr="7 Ways To Use Marigold Flowers | DIY Network Blog: Made + Remade | DI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3" y="4724400"/>
            <a:ext cx="770659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0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8727" y="404023"/>
            <a:ext cx="8132490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পাঠ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উপস্থাপন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AutoShape 2" descr="online Gallerys: [World Malayali Club] Apple Cider Vinegar (ACV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" descr="online Gallerys: [World Malayali Club] Apple Cider Vinegar (ACV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5743" y="79662"/>
            <a:ext cx="8845857" cy="6778338"/>
            <a:chOff x="145743" y="79662"/>
            <a:chExt cx="8845857" cy="6778338"/>
          </a:xfrm>
        </p:grpSpPr>
        <p:sp>
          <p:nvSpPr>
            <p:cNvPr id="11" name="TextBox 10"/>
            <p:cNvSpPr txBox="1"/>
            <p:nvPr/>
          </p:nvSpPr>
          <p:spPr>
            <a:xfrm>
              <a:off x="5562600" y="1515638"/>
              <a:ext cx="2895600" cy="52322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800" dirty="0" smtClean="0"/>
                <a:t>تعريفُ الاسمِ المعربِ:</a:t>
              </a:r>
              <a:endParaRPr lang="en-US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9150" y="2286000"/>
              <a:ext cx="7929050" cy="707886"/>
            </a:xfrm>
            <a:prstGeom prst="rect">
              <a:avLst/>
            </a:prstGeom>
            <a:solidFill>
              <a:srgbClr val="00FF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ar-SA" sz="2000" dirty="0" smtClean="0"/>
                <a:t>هو كل اسم ركب مع غيره  و لا يشبه مبني الاصل  اعني الحرف و الفعل الماضي والامر </a:t>
              </a:r>
              <a:r>
                <a:rPr lang="en-US" sz="1400" dirty="0" smtClean="0"/>
                <a:t>* </a:t>
              </a:r>
              <a:r>
                <a:rPr lang="ar-SA" sz="2000" dirty="0" smtClean="0"/>
                <a:t>حاضرمعروف-   نحو-</a:t>
              </a:r>
              <a:endParaRPr lang="en-US" sz="2000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8727" y="3851701"/>
              <a:ext cx="7934108" cy="8309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ar-SA" sz="2400" b="1" dirty="0" smtClean="0"/>
                <a:t>معرب </a:t>
              </a:r>
              <a:r>
                <a:rPr lang="en-US" sz="2400" b="1" dirty="0" smtClean="0"/>
                <a:t>ঐ</a:t>
              </a:r>
              <a:r>
                <a:rPr lang="ar-SA" sz="2400" b="1" dirty="0" smtClean="0"/>
                <a:t>اسم 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কে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বলা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হয়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যা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অন্য</a:t>
              </a:r>
              <a:r>
                <a:rPr lang="en-US" sz="2400" b="1" dirty="0" smtClean="0"/>
                <a:t> </a:t>
              </a:r>
              <a:r>
                <a:rPr lang="ar-SA" sz="2400" b="1" dirty="0" smtClean="0"/>
                <a:t>كلمة </a:t>
              </a:r>
              <a:r>
                <a:rPr lang="en-US" sz="2400" b="1" dirty="0" smtClean="0"/>
                <a:t>র </a:t>
              </a:r>
              <a:r>
                <a:rPr lang="en-US" sz="2400" b="1" dirty="0" err="1" smtClean="0"/>
                <a:t>সাথে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সংযুক্ত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হয়</a:t>
              </a:r>
              <a:r>
                <a:rPr lang="en-US" sz="2400" b="1" dirty="0" smtClean="0"/>
                <a:t> , </a:t>
              </a:r>
              <a:r>
                <a:rPr lang="en-US" sz="2400" b="1" dirty="0" err="1" smtClean="0"/>
                <a:t>কিন্তু</a:t>
              </a:r>
              <a:r>
                <a:rPr lang="en-US" sz="2400" b="1" dirty="0" smtClean="0"/>
                <a:t> </a:t>
              </a:r>
              <a:r>
                <a:rPr lang="ar-SA" sz="2400" b="1" dirty="0" smtClean="0"/>
                <a:t>مبني الاصل </a:t>
              </a:r>
              <a:r>
                <a:rPr lang="en-US" sz="2400" b="1" dirty="0" smtClean="0"/>
                <a:t> </a:t>
              </a:r>
              <a:r>
                <a:rPr lang="en-US" sz="2400" b="1" dirty="0"/>
                <a:t> </a:t>
              </a:r>
              <a:r>
                <a:rPr lang="en-US" sz="2400" b="1" dirty="0" err="1" smtClean="0"/>
                <a:t>এর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সাথে</a:t>
              </a:r>
              <a:r>
                <a:rPr lang="en-US" sz="2400" b="1" dirty="0" smtClean="0"/>
                <a:t> ‍ </a:t>
              </a:r>
              <a:r>
                <a:rPr lang="en-US" sz="2400" b="1" dirty="0" err="1" smtClean="0"/>
                <a:t>সামঞ্জস্য</a:t>
              </a:r>
              <a:r>
                <a:rPr lang="en-US" sz="2400" b="1" dirty="0" smtClean="0"/>
                <a:t>  </a:t>
              </a:r>
              <a:r>
                <a:rPr lang="en-US" sz="2400" b="1" dirty="0" err="1" smtClean="0"/>
                <a:t>রাখেনা</a:t>
              </a:r>
              <a:r>
                <a:rPr lang="en-US" sz="2400" b="1" dirty="0" smtClean="0"/>
                <a:t>  ।</a:t>
              </a:r>
              <a:endParaRPr lang="en-US" sz="2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45743" y="79662"/>
              <a:ext cx="8845857" cy="6778338"/>
              <a:chOff x="-27714" y="614797"/>
              <a:chExt cx="8686803" cy="636962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-27714" y="614797"/>
                <a:ext cx="8686801" cy="6369626"/>
                <a:chOff x="83126" y="543790"/>
                <a:chExt cx="8686801" cy="6369626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152399" y="543790"/>
                  <a:ext cx="8617528" cy="6369626"/>
                  <a:chOff x="152399" y="498764"/>
                  <a:chExt cx="8617528" cy="6369626"/>
                </a:xfrm>
              </p:grpSpPr>
              <p:sp>
                <p:nvSpPr>
                  <p:cNvPr id="24" name="Flowchart: Magnetic Disk 23"/>
                  <p:cNvSpPr/>
                  <p:nvPr/>
                </p:nvSpPr>
                <p:spPr>
                  <a:xfrm>
                    <a:off x="152399" y="498764"/>
                    <a:ext cx="304800" cy="6324600"/>
                  </a:xfrm>
                  <a:prstGeom prst="flowChartMagneticDisk">
                    <a:avLst/>
                  </a:prstGeom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Flowchart: Magnetic Disk 24"/>
                  <p:cNvSpPr/>
                  <p:nvPr/>
                </p:nvSpPr>
                <p:spPr>
                  <a:xfrm>
                    <a:off x="8465127" y="543790"/>
                    <a:ext cx="304800" cy="6324600"/>
                  </a:xfrm>
                  <a:prstGeom prst="flowChartMagneticDisk">
                    <a:avLst/>
                  </a:prstGeom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" name="Flowchart: Magnetic Disk 22"/>
                <p:cNvSpPr/>
                <p:nvPr/>
              </p:nvSpPr>
              <p:spPr>
                <a:xfrm rot="16200000">
                  <a:off x="4263734" y="2324097"/>
                  <a:ext cx="325583" cy="8686799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Flowchart: Magnetic Disk 20"/>
              <p:cNvSpPr/>
              <p:nvPr/>
            </p:nvSpPr>
            <p:spPr>
              <a:xfrm rot="16200000">
                <a:off x="4263730" y="-3475760"/>
                <a:ext cx="214751" cy="8575966"/>
              </a:xfrm>
              <a:prstGeom prst="flowChartMagneticDisk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68448" y="5411585"/>
              <a:ext cx="7892210" cy="95410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আমেলের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বিভিন্নতার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কারনে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যার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শেষাক্ষর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পরিবর্তিত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হয়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তাকে</a:t>
              </a:r>
              <a:r>
                <a:rPr lang="en-US" sz="2800" b="1" dirty="0" smtClean="0"/>
                <a:t>  </a:t>
              </a:r>
              <a:r>
                <a:rPr lang="en-US" sz="2800" b="1" dirty="0" err="1" smtClean="0"/>
                <a:t>ইসমে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মুরাব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বলে</a:t>
              </a:r>
              <a:r>
                <a:rPr lang="en-US" sz="2800" b="1" dirty="0" smtClean="0"/>
                <a:t> ।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6549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032" y="488374"/>
            <a:ext cx="8686803" cy="6369626"/>
            <a:chOff x="-27714" y="614797"/>
            <a:chExt cx="8686803" cy="6369626"/>
          </a:xfrm>
        </p:grpSpPr>
        <p:grpSp>
          <p:nvGrpSpPr>
            <p:cNvPr id="3" name="Group 2"/>
            <p:cNvGrpSpPr/>
            <p:nvPr/>
          </p:nvGrpSpPr>
          <p:grpSpPr>
            <a:xfrm>
              <a:off x="-27714" y="614797"/>
              <a:ext cx="8686801" cy="6369626"/>
              <a:chOff x="83126" y="543790"/>
              <a:chExt cx="8686801" cy="636962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2399" y="543790"/>
                <a:ext cx="8617528" cy="6369626"/>
                <a:chOff x="152399" y="498764"/>
                <a:chExt cx="8617528" cy="6369626"/>
              </a:xfrm>
            </p:grpSpPr>
            <p:sp>
              <p:nvSpPr>
                <p:cNvPr id="7" name="Flowchart: Magnetic Disk 6"/>
                <p:cNvSpPr/>
                <p:nvPr/>
              </p:nvSpPr>
              <p:spPr>
                <a:xfrm>
                  <a:off x="152399" y="498764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lowchart: Magnetic Disk 7"/>
                <p:cNvSpPr/>
                <p:nvPr/>
              </p:nvSpPr>
              <p:spPr>
                <a:xfrm>
                  <a:off x="8465127" y="543790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Flowchart: Magnetic Disk 5"/>
              <p:cNvSpPr/>
              <p:nvPr/>
            </p:nvSpPr>
            <p:spPr>
              <a:xfrm rot="16200000">
                <a:off x="4263734" y="2324097"/>
                <a:ext cx="325583" cy="8686799"/>
              </a:xfrm>
              <a:prstGeom prst="flowChartMagneticDisk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lowchart: Magnetic Disk 3"/>
            <p:cNvSpPr/>
            <p:nvPr/>
          </p:nvSpPr>
          <p:spPr>
            <a:xfrm rot="16200000">
              <a:off x="4263730" y="-3475760"/>
              <a:ext cx="214751" cy="8575966"/>
            </a:xfrm>
            <a:prstGeom prst="flowChartMagneticDisk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1887" y="768595"/>
            <a:ext cx="8007928" cy="5792972"/>
            <a:chOff x="581887" y="768595"/>
            <a:chExt cx="8007928" cy="5792972"/>
          </a:xfrm>
        </p:grpSpPr>
        <p:sp>
          <p:nvSpPr>
            <p:cNvPr id="9" name="TextBox 8"/>
            <p:cNvSpPr txBox="1"/>
            <p:nvPr/>
          </p:nvSpPr>
          <p:spPr>
            <a:xfrm>
              <a:off x="581887" y="768595"/>
              <a:ext cx="8007928" cy="584775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/>
                <a:t>পাঠ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ব্যাখ্যা</a:t>
              </a:r>
              <a:endParaRPr lang="en-US" sz="3200" b="1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19" y="2133600"/>
              <a:ext cx="1495559" cy="122889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20" y="3650674"/>
              <a:ext cx="1495559" cy="12288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20" y="5171163"/>
              <a:ext cx="1495559" cy="1228896"/>
            </a:xfrm>
            <a:prstGeom prst="rect">
              <a:avLst/>
            </a:prstGeom>
          </p:spPr>
        </p:pic>
        <p:sp>
          <p:nvSpPr>
            <p:cNvPr id="15" name="Left Arrow 14"/>
            <p:cNvSpPr/>
            <p:nvPr/>
          </p:nvSpPr>
          <p:spPr>
            <a:xfrm>
              <a:off x="2689913" y="1737902"/>
              <a:ext cx="5043421" cy="1638884"/>
            </a:xfrm>
            <a:prstGeom prst="lef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2400" dirty="0" smtClean="0"/>
                <a:t>قام </a:t>
              </a:r>
              <a:r>
                <a:rPr lang="ar-SA" sz="3600" dirty="0" smtClean="0"/>
                <a:t>معل</a:t>
              </a:r>
              <a:r>
                <a:rPr lang="ar-SA" sz="3600" dirty="0" smtClean="0">
                  <a:solidFill>
                    <a:srgbClr val="00FF00"/>
                  </a:solidFill>
                </a:rPr>
                <a:t>م</a:t>
              </a:r>
              <a:r>
                <a:rPr lang="ar-SA" sz="3600" dirty="0" smtClean="0"/>
                <a:t>ٌ</a:t>
              </a:r>
              <a:endParaRPr lang="en-US" sz="3600" b="1" dirty="0"/>
            </a:p>
          </p:txBody>
        </p:sp>
        <p:sp>
          <p:nvSpPr>
            <p:cNvPr id="18" name="Left Arrow 17"/>
            <p:cNvSpPr/>
            <p:nvPr/>
          </p:nvSpPr>
          <p:spPr>
            <a:xfrm>
              <a:off x="2652779" y="3309053"/>
              <a:ext cx="5043421" cy="1638884"/>
            </a:xfrm>
            <a:prstGeom prst="lef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2800" dirty="0" smtClean="0"/>
                <a:t>رايت معل</a:t>
              </a:r>
              <a:r>
                <a:rPr lang="ar-SA" sz="2800" dirty="0" smtClean="0">
                  <a:solidFill>
                    <a:srgbClr val="00FF00"/>
                  </a:solidFill>
                </a:rPr>
                <a:t>م</a:t>
              </a:r>
              <a:r>
                <a:rPr lang="ar-SA" sz="2800" dirty="0" smtClean="0"/>
                <a:t>ً</a:t>
              </a:r>
              <a:endParaRPr lang="en-US" sz="2800" b="1" dirty="0"/>
            </a:p>
          </p:txBody>
        </p:sp>
        <p:sp>
          <p:nvSpPr>
            <p:cNvPr id="19" name="Left Arrow 18"/>
            <p:cNvSpPr/>
            <p:nvPr/>
          </p:nvSpPr>
          <p:spPr>
            <a:xfrm>
              <a:off x="2652778" y="4922683"/>
              <a:ext cx="5043421" cy="1638884"/>
            </a:xfrm>
            <a:prstGeom prst="lef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2800" dirty="0" smtClean="0"/>
                <a:t>سلمت علي معل</a:t>
              </a:r>
              <a:r>
                <a:rPr lang="ar-SA" sz="2800" dirty="0" smtClean="0">
                  <a:solidFill>
                    <a:srgbClr val="00FF00"/>
                  </a:solidFill>
                </a:rPr>
                <a:t>مٍ</a:t>
              </a:r>
              <a:endParaRPr lang="en-US" sz="2800" dirty="0">
                <a:solidFill>
                  <a:srgbClr val="00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261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032" y="488374"/>
            <a:ext cx="8686803" cy="6369626"/>
            <a:chOff x="-27714" y="614797"/>
            <a:chExt cx="8686803" cy="6369626"/>
          </a:xfrm>
        </p:grpSpPr>
        <p:grpSp>
          <p:nvGrpSpPr>
            <p:cNvPr id="3" name="Group 2"/>
            <p:cNvGrpSpPr/>
            <p:nvPr/>
          </p:nvGrpSpPr>
          <p:grpSpPr>
            <a:xfrm>
              <a:off x="-27714" y="614797"/>
              <a:ext cx="8686801" cy="6369626"/>
              <a:chOff x="83126" y="543790"/>
              <a:chExt cx="8686801" cy="636962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2399" y="543790"/>
                <a:ext cx="8617528" cy="6369626"/>
                <a:chOff x="152399" y="498764"/>
                <a:chExt cx="8617528" cy="6369626"/>
              </a:xfrm>
            </p:grpSpPr>
            <p:sp>
              <p:nvSpPr>
                <p:cNvPr id="7" name="Flowchart: Magnetic Disk 6"/>
                <p:cNvSpPr/>
                <p:nvPr/>
              </p:nvSpPr>
              <p:spPr>
                <a:xfrm>
                  <a:off x="152399" y="498764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lowchart: Magnetic Disk 7"/>
                <p:cNvSpPr/>
                <p:nvPr/>
              </p:nvSpPr>
              <p:spPr>
                <a:xfrm>
                  <a:off x="8465127" y="543790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Flowchart: Magnetic Disk 5"/>
              <p:cNvSpPr/>
              <p:nvPr/>
            </p:nvSpPr>
            <p:spPr>
              <a:xfrm rot="16200000">
                <a:off x="4263734" y="2324097"/>
                <a:ext cx="325583" cy="8686799"/>
              </a:xfrm>
              <a:prstGeom prst="flowChartMagneticDisk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lowchart: Magnetic Disk 3"/>
            <p:cNvSpPr/>
            <p:nvPr/>
          </p:nvSpPr>
          <p:spPr>
            <a:xfrm rot="16200000">
              <a:off x="4263730" y="-3475760"/>
              <a:ext cx="214751" cy="8575966"/>
            </a:xfrm>
            <a:prstGeom prst="flowChartMagneticDisk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61105" y="1371600"/>
            <a:ext cx="8007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61105" y="793176"/>
            <a:ext cx="8007928" cy="5390692"/>
            <a:chOff x="561105" y="793176"/>
            <a:chExt cx="8007928" cy="5390692"/>
          </a:xfrm>
        </p:grpSpPr>
        <p:sp>
          <p:nvSpPr>
            <p:cNvPr id="10" name="TextBox 9"/>
            <p:cNvSpPr txBox="1"/>
            <p:nvPr/>
          </p:nvSpPr>
          <p:spPr>
            <a:xfrm>
              <a:off x="561105" y="793176"/>
              <a:ext cx="8007928" cy="584775"/>
            </a:xfrm>
            <a:prstGeom prst="rect">
              <a:avLst/>
            </a:prstGeom>
            <a:solidFill>
              <a:srgbClr val="00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dirty="0"/>
                <a:t> </a:t>
              </a:r>
              <a:r>
                <a:rPr lang="en-US" sz="3200" b="1" dirty="0" err="1" smtClean="0"/>
                <a:t>হরকত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যোগে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ইরাব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প্রদান</a:t>
              </a:r>
              <a:r>
                <a:rPr lang="en-US" sz="3200" b="1" dirty="0" smtClean="0"/>
                <a:t> </a:t>
              </a:r>
              <a:endParaRPr lang="en-US" sz="3200" b="1" dirty="0"/>
            </a:p>
          </p:txBody>
        </p:sp>
        <p:sp>
          <p:nvSpPr>
            <p:cNvPr id="12" name="Left Arrow 11"/>
            <p:cNvSpPr/>
            <p:nvPr/>
          </p:nvSpPr>
          <p:spPr>
            <a:xfrm>
              <a:off x="3859160" y="2034064"/>
              <a:ext cx="4682833" cy="1383268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2800" dirty="0" smtClean="0"/>
                <a:t>جاء ابوك</a:t>
              </a:r>
              <a:endParaRPr lang="en-US" sz="2800" dirty="0"/>
            </a:p>
          </p:txBody>
        </p:sp>
        <p:sp>
          <p:nvSpPr>
            <p:cNvPr id="13" name="Left Arrow 12"/>
            <p:cNvSpPr/>
            <p:nvPr/>
          </p:nvSpPr>
          <p:spPr>
            <a:xfrm>
              <a:off x="3886199" y="3417332"/>
              <a:ext cx="4682833" cy="1383268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3600" dirty="0" smtClean="0"/>
                <a:t>رايت اباك</a:t>
              </a:r>
              <a:endParaRPr lang="en-US" sz="3600" dirty="0"/>
            </a:p>
          </p:txBody>
        </p:sp>
        <p:sp>
          <p:nvSpPr>
            <p:cNvPr id="14" name="Left Arrow 13"/>
            <p:cNvSpPr/>
            <p:nvPr/>
          </p:nvSpPr>
          <p:spPr>
            <a:xfrm>
              <a:off x="3886200" y="4800600"/>
              <a:ext cx="4682833" cy="1383268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3600" dirty="0" smtClean="0"/>
                <a:t>مررت بابيك </a:t>
              </a:r>
              <a:endParaRPr lang="en-US" sz="3600" dirty="0"/>
            </a:p>
          </p:txBody>
        </p:sp>
        <p:pic>
          <p:nvPicPr>
            <p:cNvPr id="1026" name="Picture 2" descr="Arab father teaches little son of spelling letters. | Premium Phot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034064"/>
              <a:ext cx="3200399" cy="414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649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033" y="76200"/>
            <a:ext cx="8804567" cy="6698672"/>
            <a:chOff x="-27714" y="614797"/>
            <a:chExt cx="8686803" cy="6369626"/>
          </a:xfrm>
        </p:grpSpPr>
        <p:grpSp>
          <p:nvGrpSpPr>
            <p:cNvPr id="3" name="Group 2"/>
            <p:cNvGrpSpPr/>
            <p:nvPr/>
          </p:nvGrpSpPr>
          <p:grpSpPr>
            <a:xfrm>
              <a:off x="-27714" y="614797"/>
              <a:ext cx="8686801" cy="6369626"/>
              <a:chOff x="83126" y="543790"/>
              <a:chExt cx="8686801" cy="636962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2399" y="543790"/>
                <a:ext cx="8617528" cy="6369626"/>
                <a:chOff x="152399" y="498764"/>
                <a:chExt cx="8617528" cy="6369626"/>
              </a:xfrm>
            </p:grpSpPr>
            <p:sp>
              <p:nvSpPr>
                <p:cNvPr id="7" name="Flowchart: Magnetic Disk 6"/>
                <p:cNvSpPr/>
                <p:nvPr/>
              </p:nvSpPr>
              <p:spPr>
                <a:xfrm>
                  <a:off x="152399" y="498764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lowchart: Magnetic Disk 7"/>
                <p:cNvSpPr/>
                <p:nvPr/>
              </p:nvSpPr>
              <p:spPr>
                <a:xfrm>
                  <a:off x="8465127" y="543790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Flowchart: Magnetic Disk 5"/>
              <p:cNvSpPr/>
              <p:nvPr/>
            </p:nvSpPr>
            <p:spPr>
              <a:xfrm rot="16200000">
                <a:off x="4263734" y="2324097"/>
                <a:ext cx="325583" cy="8686799"/>
              </a:xfrm>
              <a:prstGeom prst="flowChartMagneticDisk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lowchart: Magnetic Disk 3"/>
            <p:cNvSpPr/>
            <p:nvPr/>
          </p:nvSpPr>
          <p:spPr>
            <a:xfrm rot="16200000">
              <a:off x="4263730" y="-3475760"/>
              <a:ext cx="214751" cy="8575966"/>
            </a:xfrm>
            <a:prstGeom prst="flowChartMagneticDisk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7962" y="956640"/>
            <a:ext cx="7891852" cy="5215559"/>
            <a:chOff x="581887" y="1008084"/>
            <a:chExt cx="7974856" cy="3510364"/>
          </a:xfrm>
          <a:noFill/>
        </p:grpSpPr>
        <p:sp>
          <p:nvSpPr>
            <p:cNvPr id="10" name="TextBox 9"/>
            <p:cNvSpPr txBox="1"/>
            <p:nvPr/>
          </p:nvSpPr>
          <p:spPr>
            <a:xfrm>
              <a:off x="581887" y="1008084"/>
              <a:ext cx="7974856" cy="3935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 smtClean="0"/>
                <a:t>عين حالت الاسم ثم اعرب الاسم:</a:t>
              </a:r>
              <a:endParaRPr lang="en-US" sz="3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1887" y="1933125"/>
              <a:ext cx="7974856" cy="25853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3600" dirty="0" smtClean="0"/>
                <a:t>جاء ابو  </a:t>
              </a:r>
              <a:r>
                <a:rPr lang="ar-SA" sz="3600" u="sng" dirty="0" smtClean="0">
                  <a:solidFill>
                    <a:srgbClr val="FF0000"/>
                  </a:solidFill>
                </a:rPr>
                <a:t>حسن</a:t>
              </a:r>
              <a:r>
                <a:rPr lang="ar-SA" sz="3600" dirty="0" smtClean="0"/>
                <a:t> من </a:t>
              </a:r>
              <a:r>
                <a:rPr lang="ar-SA" sz="3600" u="sng" dirty="0" smtClean="0">
                  <a:solidFill>
                    <a:srgbClr val="FF0000"/>
                  </a:solidFill>
                </a:rPr>
                <a:t>دمشق</a:t>
              </a:r>
              <a:r>
                <a:rPr lang="ar-SA" sz="3600" dirty="0" smtClean="0"/>
                <a:t>-</a:t>
              </a:r>
            </a:p>
            <a:p>
              <a:pPr algn="r"/>
              <a:r>
                <a:rPr lang="ar-SA" sz="3600" dirty="0" smtClean="0"/>
                <a:t>هذا الاستاذ </a:t>
              </a:r>
              <a:r>
                <a:rPr lang="ar-SA" sz="3600" u="sng" dirty="0" smtClean="0">
                  <a:solidFill>
                    <a:srgbClr val="FF0000"/>
                  </a:solidFill>
                </a:rPr>
                <a:t>ذو</a:t>
              </a:r>
              <a:r>
                <a:rPr lang="ar-SA" sz="3600" dirty="0" smtClean="0"/>
                <a:t> علم بال</a:t>
              </a:r>
              <a:r>
                <a:rPr lang="ar-SA" sz="3600" u="sng" dirty="0" smtClean="0">
                  <a:solidFill>
                    <a:srgbClr val="FF0000"/>
                  </a:solidFill>
                </a:rPr>
                <a:t>موضوع</a:t>
              </a:r>
              <a:r>
                <a:rPr lang="ar-SA" sz="3600" dirty="0" smtClean="0"/>
                <a:t> –</a:t>
              </a:r>
            </a:p>
            <a:p>
              <a:pPr algn="r"/>
              <a:r>
                <a:rPr lang="ar-SA" sz="3600" dirty="0" smtClean="0"/>
                <a:t>سلمت علي </a:t>
              </a:r>
              <a:r>
                <a:rPr lang="ar-SA" sz="3600" u="sng" dirty="0" smtClean="0">
                  <a:solidFill>
                    <a:srgbClr val="FF0000"/>
                  </a:solidFill>
                </a:rPr>
                <a:t>احمد</a:t>
              </a:r>
              <a:r>
                <a:rPr lang="ar-SA" sz="3600" dirty="0" smtClean="0"/>
                <a:t> في المدرسة –</a:t>
              </a:r>
            </a:p>
            <a:p>
              <a:pPr algn="r"/>
              <a:r>
                <a:rPr lang="ar-SA" sz="3600" dirty="0" smtClean="0"/>
                <a:t>علم </a:t>
              </a:r>
              <a:r>
                <a:rPr lang="ar-SA" sz="3600" u="sng" dirty="0" smtClean="0">
                  <a:solidFill>
                    <a:srgbClr val="FF0000"/>
                  </a:solidFill>
                </a:rPr>
                <a:t>ابو</a:t>
              </a:r>
              <a:r>
                <a:rPr lang="ar-SA" sz="3600" dirty="0" smtClean="0"/>
                <a:t> ليلي </a:t>
              </a:r>
              <a:r>
                <a:rPr lang="ar-SA" sz="3600" u="sng" dirty="0" smtClean="0">
                  <a:solidFill>
                    <a:srgbClr val="FF0000"/>
                  </a:solidFill>
                </a:rPr>
                <a:t>موسي</a:t>
              </a:r>
              <a:r>
                <a:rPr lang="ar-SA" sz="3600" dirty="0" smtClean="0"/>
                <a:t> القران</a:t>
              </a:r>
              <a:r>
                <a:rPr lang="ar-SA" dirty="0" smtClean="0"/>
                <a:t>-</a:t>
              </a:r>
            </a:p>
            <a:p>
              <a:pPr marL="400050" indent="-400050" algn="r">
                <a:buFont typeface="+mj-lt"/>
                <a:buAutoNum type="romanUcPeriod"/>
              </a:pP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1105" y="396748"/>
            <a:ext cx="8028710" cy="6052541"/>
            <a:chOff x="561105" y="793176"/>
            <a:chExt cx="8028710" cy="5656113"/>
          </a:xfrm>
        </p:grpSpPr>
        <p:sp>
          <p:nvSpPr>
            <p:cNvPr id="9" name="TextBox 8"/>
            <p:cNvSpPr txBox="1"/>
            <p:nvPr/>
          </p:nvSpPr>
          <p:spPr>
            <a:xfrm>
              <a:off x="581887" y="793176"/>
              <a:ext cx="8007928" cy="523220"/>
            </a:xfrm>
            <a:prstGeom prst="rect">
              <a:avLst/>
            </a:prstGeom>
            <a:solidFill>
              <a:srgbClr val="0066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FF"/>
                  </a:solidFill>
                </a:rPr>
                <a:t>একক</a:t>
              </a:r>
              <a:r>
                <a:rPr lang="en-US" sz="2800" b="1" dirty="0" smtClean="0">
                  <a:solidFill>
                    <a:srgbClr val="FF00FF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FF00FF"/>
                  </a:solidFill>
                </a:rPr>
                <a:t>কাজ</a:t>
              </a:r>
              <a:r>
                <a:rPr lang="en-US" sz="2800" b="1" dirty="0" smtClean="0">
                  <a:solidFill>
                    <a:srgbClr val="FF00FF"/>
                  </a:solidFill>
                </a:rPr>
                <a:t> </a:t>
              </a:r>
              <a:endParaRPr lang="en-US" sz="2800" b="1" dirty="0">
                <a:solidFill>
                  <a:srgbClr val="FF00FF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05" y="4648201"/>
              <a:ext cx="7995638" cy="1801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649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032" y="228600"/>
            <a:ext cx="8686803" cy="6629400"/>
            <a:chOff x="-27714" y="614797"/>
            <a:chExt cx="8686803" cy="6369626"/>
          </a:xfrm>
        </p:grpSpPr>
        <p:grpSp>
          <p:nvGrpSpPr>
            <p:cNvPr id="3" name="Group 2"/>
            <p:cNvGrpSpPr/>
            <p:nvPr/>
          </p:nvGrpSpPr>
          <p:grpSpPr>
            <a:xfrm>
              <a:off x="-27714" y="614797"/>
              <a:ext cx="8686801" cy="6369626"/>
              <a:chOff x="83126" y="543790"/>
              <a:chExt cx="8686801" cy="636962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2399" y="543790"/>
                <a:ext cx="8617528" cy="6369626"/>
                <a:chOff x="152399" y="498764"/>
                <a:chExt cx="8617528" cy="6369626"/>
              </a:xfrm>
            </p:grpSpPr>
            <p:sp>
              <p:nvSpPr>
                <p:cNvPr id="7" name="Flowchart: Magnetic Disk 6"/>
                <p:cNvSpPr/>
                <p:nvPr/>
              </p:nvSpPr>
              <p:spPr>
                <a:xfrm>
                  <a:off x="152399" y="498764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lowchart: Magnetic Disk 7"/>
                <p:cNvSpPr/>
                <p:nvPr/>
              </p:nvSpPr>
              <p:spPr>
                <a:xfrm>
                  <a:off x="8465127" y="543790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Flowchart: Magnetic Disk 5"/>
              <p:cNvSpPr/>
              <p:nvPr/>
            </p:nvSpPr>
            <p:spPr>
              <a:xfrm rot="16200000">
                <a:off x="4263734" y="2324097"/>
                <a:ext cx="325583" cy="8686799"/>
              </a:xfrm>
              <a:prstGeom prst="flowChartMagneticDisk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lowchart: Magnetic Disk 3"/>
            <p:cNvSpPr/>
            <p:nvPr/>
          </p:nvSpPr>
          <p:spPr>
            <a:xfrm rot="16200000">
              <a:off x="4263730" y="-3475760"/>
              <a:ext cx="214751" cy="8575966"/>
            </a:xfrm>
            <a:prstGeom prst="flowChartMagneticDisk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6524" y="621268"/>
            <a:ext cx="789709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পাঠ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মূল্যায়ন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90602" y="1206043"/>
            <a:ext cx="5352998" cy="5007674"/>
            <a:chOff x="590602" y="1206043"/>
            <a:chExt cx="5352998" cy="5007674"/>
          </a:xfrm>
        </p:grpSpPr>
        <p:sp>
          <p:nvSpPr>
            <p:cNvPr id="11" name="TextBox 10"/>
            <p:cNvSpPr txBox="1"/>
            <p:nvPr/>
          </p:nvSpPr>
          <p:spPr>
            <a:xfrm>
              <a:off x="590602" y="2413341"/>
              <a:ext cx="2894217" cy="37934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১।  </a:t>
              </a:r>
              <a:r>
                <a:rPr lang="ar-SA" b="1" dirty="0" smtClean="0">
                  <a:solidFill>
                    <a:srgbClr val="FF0000"/>
                  </a:solidFill>
                </a:rPr>
                <a:t>الاعراب</a:t>
              </a:r>
              <a:r>
                <a:rPr lang="en-US" sz="1400" dirty="0" err="1" smtClean="0"/>
                <a:t>আবিধানিক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অর্থ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কি</a:t>
              </a:r>
              <a:r>
                <a:rPr lang="en-US" sz="1400" dirty="0" smtClean="0"/>
                <a:t>?</a:t>
              </a:r>
              <a:endParaRPr lang="en-US" sz="14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65371" y="1206043"/>
              <a:ext cx="5178229" cy="5007674"/>
              <a:chOff x="765371" y="1206043"/>
              <a:chExt cx="5178229" cy="5007674"/>
            </a:xfrm>
          </p:grpSpPr>
          <p:sp>
            <p:nvSpPr>
              <p:cNvPr id="10" name="Down Arrow Callout 9"/>
              <p:cNvSpPr/>
              <p:nvPr/>
            </p:nvSpPr>
            <p:spPr>
              <a:xfrm>
                <a:off x="3174703" y="1206043"/>
                <a:ext cx="2768897" cy="952705"/>
              </a:xfrm>
              <a:prstGeom prst="downArrowCallout">
                <a:avLst>
                  <a:gd name="adj1" fmla="val 25000"/>
                  <a:gd name="adj2" fmla="val 27579"/>
                  <a:gd name="adj3" fmla="val 25000"/>
                  <a:gd name="adj4" fmla="val 54661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নির্বাচনী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প্রশ্ন</a:t>
                </a:r>
                <a:endParaRPr lang="en-US" dirty="0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765371" y="2388815"/>
                <a:ext cx="4276147" cy="3824902"/>
                <a:chOff x="765371" y="2388815"/>
                <a:chExt cx="4276147" cy="3824902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3823849" y="5834949"/>
                  <a:ext cx="1129149" cy="378768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dirty="0" smtClean="0"/>
                    <a:t>عشرة</a:t>
                  </a:r>
                  <a:endParaRPr lang="en-US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887434" y="2388815"/>
                  <a:ext cx="1151355" cy="379345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dirty="0" smtClean="0"/>
                    <a:t> الاظهار</a:t>
                  </a:r>
                  <a:endParaRPr lang="en-US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887435" y="2941405"/>
                  <a:ext cx="1151354" cy="379345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dirty="0" smtClean="0"/>
                    <a:t>الاخفاء</a:t>
                  </a:r>
                  <a:endParaRPr lang="en-US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3887434" y="3392926"/>
                  <a:ext cx="1151354" cy="379345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dirty="0" smtClean="0"/>
                    <a:t>البيان</a:t>
                  </a:r>
                  <a:endParaRPr lang="en-US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887435" y="3958861"/>
                  <a:ext cx="1151354" cy="379345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dirty="0" smtClean="0"/>
                    <a:t>الخاتمة</a:t>
                  </a:r>
                  <a:endParaRPr lang="en-US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765371" y="4506722"/>
                  <a:ext cx="2894217" cy="474181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২।  </a:t>
                  </a:r>
                  <a:r>
                    <a:rPr lang="ar-SA" sz="2400" b="1" dirty="0" smtClean="0">
                      <a:solidFill>
                        <a:srgbClr val="FF0000"/>
                      </a:solidFill>
                    </a:rPr>
                    <a:t>الاعراب</a:t>
                  </a:r>
                  <a:r>
                    <a:rPr lang="en-US" b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b="1" dirty="0" err="1" smtClean="0">
                      <a:solidFill>
                        <a:srgbClr val="FF0000"/>
                      </a:solidFill>
                    </a:rPr>
                    <a:t>কত</a:t>
                  </a:r>
                  <a:r>
                    <a:rPr lang="en-US" b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b="1" dirty="0" err="1" smtClean="0">
                      <a:solidFill>
                        <a:srgbClr val="FF0000"/>
                      </a:solidFill>
                    </a:rPr>
                    <a:t>প্রকার</a:t>
                  </a:r>
                  <a:r>
                    <a:rPr lang="en-US" sz="2000" b="1" dirty="0" smtClean="0"/>
                    <a:t>?</a:t>
                  </a:r>
                  <a:endParaRPr lang="en-US" sz="2000" b="1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3887432" y="4591867"/>
                  <a:ext cx="1151354" cy="3890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dirty="0" smtClean="0"/>
                    <a:t>قسمان</a:t>
                  </a:r>
                  <a:endParaRPr lang="en-US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890164" y="4980903"/>
                  <a:ext cx="1151354" cy="3890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dirty="0" smtClean="0"/>
                    <a:t>ثلاثة</a:t>
                  </a:r>
                  <a:endParaRPr lang="en-US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890164" y="5445912"/>
                  <a:ext cx="1151354" cy="3890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dirty="0" smtClean="0"/>
                    <a:t>اربعة</a:t>
                  </a:r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013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032" y="488374"/>
            <a:ext cx="8686803" cy="6369626"/>
            <a:chOff x="-27714" y="614797"/>
            <a:chExt cx="8686803" cy="6369626"/>
          </a:xfrm>
        </p:grpSpPr>
        <p:grpSp>
          <p:nvGrpSpPr>
            <p:cNvPr id="3" name="Group 2"/>
            <p:cNvGrpSpPr/>
            <p:nvPr/>
          </p:nvGrpSpPr>
          <p:grpSpPr>
            <a:xfrm>
              <a:off x="-27714" y="614797"/>
              <a:ext cx="8686801" cy="6369626"/>
              <a:chOff x="83126" y="543790"/>
              <a:chExt cx="8686801" cy="636962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2399" y="543790"/>
                <a:ext cx="8617528" cy="6369626"/>
                <a:chOff x="152399" y="498764"/>
                <a:chExt cx="8617528" cy="6369626"/>
              </a:xfrm>
            </p:grpSpPr>
            <p:sp>
              <p:nvSpPr>
                <p:cNvPr id="7" name="Flowchart: Magnetic Disk 6"/>
                <p:cNvSpPr/>
                <p:nvPr/>
              </p:nvSpPr>
              <p:spPr>
                <a:xfrm>
                  <a:off x="152399" y="498764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lowchart: Magnetic Disk 7"/>
                <p:cNvSpPr/>
                <p:nvPr/>
              </p:nvSpPr>
              <p:spPr>
                <a:xfrm>
                  <a:off x="8465127" y="543790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Flowchart: Magnetic Disk 5"/>
              <p:cNvSpPr/>
              <p:nvPr/>
            </p:nvSpPr>
            <p:spPr>
              <a:xfrm rot="16200000">
                <a:off x="4263734" y="2324097"/>
                <a:ext cx="325583" cy="8686799"/>
              </a:xfrm>
              <a:prstGeom prst="flowChartMagneticDisk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lowchart: Magnetic Disk 3"/>
            <p:cNvSpPr/>
            <p:nvPr/>
          </p:nvSpPr>
          <p:spPr>
            <a:xfrm rot="16200000">
              <a:off x="4263730" y="-3475760"/>
              <a:ext cx="214751" cy="8575966"/>
            </a:xfrm>
            <a:prstGeom prst="flowChartMagneticDisk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4234" y="1128563"/>
            <a:ext cx="7171966" cy="3582054"/>
            <a:chOff x="524234" y="1128563"/>
            <a:chExt cx="7171966" cy="3582054"/>
          </a:xfrm>
        </p:grpSpPr>
        <p:sp>
          <p:nvSpPr>
            <p:cNvPr id="10" name="TextBox 9"/>
            <p:cNvSpPr txBox="1"/>
            <p:nvPr/>
          </p:nvSpPr>
          <p:spPr>
            <a:xfrm>
              <a:off x="3962400" y="1128563"/>
              <a:ext cx="1600200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২টি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62400" y="1512332"/>
              <a:ext cx="1600200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৩টি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62400" y="1981200"/>
              <a:ext cx="1600200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৪টি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62400" y="2350532"/>
              <a:ext cx="1600200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৫টি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" y="1313229"/>
              <a:ext cx="2590800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৩।</a:t>
              </a:r>
              <a:r>
                <a:rPr lang="ar-SA" b="1" dirty="0" smtClean="0">
                  <a:solidFill>
                    <a:srgbClr val="FF0000"/>
                  </a:solidFill>
                </a:rPr>
                <a:t>حرف علة كم هي ؟ 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4234" y="3529344"/>
              <a:ext cx="3020295" cy="30777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SA" sz="1400" dirty="0" smtClean="0">
                  <a:solidFill>
                    <a:srgbClr val="FF0000"/>
                  </a:solidFill>
                </a:rPr>
                <a:t>৪</a:t>
              </a:r>
              <a:r>
                <a:rPr lang="en-US" sz="1400" dirty="0" smtClean="0">
                  <a:solidFill>
                    <a:srgbClr val="FF0000"/>
                  </a:solidFill>
                </a:rPr>
                <a:t>।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বৃহ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ৎ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ছয়টি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ইসিমের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কাজ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কি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?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62400" y="3431058"/>
              <a:ext cx="1752600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পেশের</a:t>
              </a:r>
              <a:r>
                <a:rPr lang="en-US" dirty="0" smtClean="0"/>
                <a:t> </a:t>
              </a:r>
              <a:r>
                <a:rPr lang="en-US" dirty="0" err="1" smtClean="0"/>
                <a:t>অবস্থায়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62400" y="3962400"/>
              <a:ext cx="1752600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যবরের</a:t>
              </a:r>
              <a:r>
                <a:rPr lang="en-US" dirty="0" smtClean="0"/>
                <a:t> </a:t>
              </a:r>
              <a:r>
                <a:rPr lang="en-US" dirty="0" err="1" smtClean="0"/>
                <a:t>অবস্থায়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10332" y="4341285"/>
              <a:ext cx="1752600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যেরের</a:t>
              </a:r>
              <a:r>
                <a:rPr lang="en-US" dirty="0" smtClean="0"/>
                <a:t> </a:t>
              </a:r>
              <a:r>
                <a:rPr lang="en-US" dirty="0" err="1" smtClean="0"/>
                <a:t>অবস্থায়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43600" y="3353902"/>
              <a:ext cx="1752600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43600" y="3825142"/>
              <a:ext cx="1752600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43600" y="4341285"/>
              <a:ext cx="1752600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5603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032" y="488374"/>
            <a:ext cx="8686803" cy="6369626"/>
            <a:chOff x="-27714" y="614797"/>
            <a:chExt cx="8686803" cy="6369626"/>
          </a:xfrm>
        </p:grpSpPr>
        <p:grpSp>
          <p:nvGrpSpPr>
            <p:cNvPr id="3" name="Group 2"/>
            <p:cNvGrpSpPr/>
            <p:nvPr/>
          </p:nvGrpSpPr>
          <p:grpSpPr>
            <a:xfrm>
              <a:off x="-27714" y="614797"/>
              <a:ext cx="8686801" cy="6369626"/>
              <a:chOff x="83126" y="543790"/>
              <a:chExt cx="8686801" cy="636962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2399" y="543790"/>
                <a:ext cx="8617528" cy="6369626"/>
                <a:chOff x="152399" y="498764"/>
                <a:chExt cx="8617528" cy="6369626"/>
              </a:xfrm>
            </p:grpSpPr>
            <p:sp>
              <p:nvSpPr>
                <p:cNvPr id="7" name="Flowchart: Magnetic Disk 6"/>
                <p:cNvSpPr/>
                <p:nvPr/>
              </p:nvSpPr>
              <p:spPr>
                <a:xfrm>
                  <a:off x="152399" y="498764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lowchart: Magnetic Disk 7"/>
                <p:cNvSpPr/>
                <p:nvPr/>
              </p:nvSpPr>
              <p:spPr>
                <a:xfrm>
                  <a:off x="8465127" y="543790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Flowchart: Magnetic Disk 5"/>
              <p:cNvSpPr/>
              <p:nvPr/>
            </p:nvSpPr>
            <p:spPr>
              <a:xfrm rot="16200000">
                <a:off x="4263734" y="2324097"/>
                <a:ext cx="325583" cy="8686799"/>
              </a:xfrm>
              <a:prstGeom prst="flowChartMagneticDisk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lowchart: Magnetic Disk 3"/>
            <p:cNvSpPr/>
            <p:nvPr/>
          </p:nvSpPr>
          <p:spPr>
            <a:xfrm rot="16200000">
              <a:off x="4263730" y="-3475760"/>
              <a:ext cx="214751" cy="8575966"/>
            </a:xfrm>
            <a:prstGeom prst="flowChartMagneticDisk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6467" y="793176"/>
            <a:ext cx="8007928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বাড়ির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কাজ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1105" y="4038600"/>
            <a:ext cx="8007927" cy="2308324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r"/>
            <a:r>
              <a:rPr lang="ar-SA" sz="3600" b="1" dirty="0"/>
              <a:t>وَلَقَدْ خَلَقْنَا </a:t>
            </a:r>
            <a:r>
              <a:rPr lang="ar-SA" sz="3600" b="1" u="sng" dirty="0">
                <a:solidFill>
                  <a:srgbClr val="FF0000"/>
                </a:solidFill>
              </a:rPr>
              <a:t>الْإِنْسَان</a:t>
            </a:r>
            <a:r>
              <a:rPr lang="ar-SA" sz="3600" b="1" dirty="0"/>
              <a:t>َ مِنْ سُلَالَةٍ مِنْ </a:t>
            </a:r>
            <a:r>
              <a:rPr lang="ar-SA" sz="3600" b="1" u="sng" dirty="0">
                <a:solidFill>
                  <a:srgbClr val="FF0000"/>
                </a:solidFill>
              </a:rPr>
              <a:t>طِينٍ</a:t>
            </a:r>
            <a:r>
              <a:rPr lang="ar-SA" sz="3600" b="1" dirty="0"/>
              <a:t> (12) ثُمَّ جَعَلْنَاهُ </a:t>
            </a:r>
            <a:r>
              <a:rPr lang="ar-SA" sz="3600" b="1" u="sng" dirty="0" smtClean="0">
                <a:solidFill>
                  <a:srgbClr val="FF0000"/>
                </a:solidFill>
              </a:rPr>
              <a:t>ن</a:t>
            </a:r>
            <a:r>
              <a:rPr lang="ar-SA" sz="3600" u="sng" dirty="0" smtClean="0">
                <a:solidFill>
                  <a:srgbClr val="FF0000"/>
                </a:solidFill>
              </a:rPr>
              <a:t>طْفَةً</a:t>
            </a:r>
            <a:r>
              <a:rPr lang="ar-SA" sz="3600" b="1" dirty="0" smtClean="0"/>
              <a:t> </a:t>
            </a:r>
            <a:r>
              <a:rPr lang="ar-SA" sz="3600" b="1" dirty="0"/>
              <a:t>فِي قَرَارٍ مَكِينٍ (13) ثُمَّ خَلَقْنَا النُّطْفَةَ </a:t>
            </a:r>
            <a:r>
              <a:rPr lang="ar-SA" sz="3600" b="1" u="sng" dirty="0">
                <a:solidFill>
                  <a:srgbClr val="FF0000"/>
                </a:solidFill>
              </a:rPr>
              <a:t>عَلَقَة</a:t>
            </a:r>
            <a:r>
              <a:rPr lang="ar-SA" sz="3600" b="1" dirty="0">
                <a:solidFill>
                  <a:srgbClr val="FF0000"/>
                </a:solidFill>
              </a:rPr>
              <a:t>ً </a:t>
            </a:r>
            <a:r>
              <a:rPr lang="ar-SA" sz="3600" b="1" dirty="0"/>
              <a:t>فَخَلَقْنَا الْعَلَقَةَ مُضْغَةً فَخَلَقْنَا الْمُضْغَةَ عِظَامًا فَكَسَوْنَا الْعِظَامَ </a:t>
            </a:r>
            <a:r>
              <a:rPr lang="ar-SA" sz="3600" b="1" u="sng" dirty="0">
                <a:solidFill>
                  <a:srgbClr val="FF0000"/>
                </a:solidFill>
              </a:rPr>
              <a:t>لَحْمًا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Bangladesh house designs Home design and style | Kerala house design, Best  small house designs, House design pictu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6" y="1414822"/>
            <a:ext cx="3054933" cy="247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05400" y="1676400"/>
            <a:ext cx="3200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/>
              <a:t>حالت </a:t>
            </a:r>
            <a:r>
              <a:rPr lang="en-US" sz="3200" dirty="0" err="1" smtClean="0"/>
              <a:t>নির্নয়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 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5733" y="480384"/>
            <a:ext cx="8143122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সম্মিলিত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110836" y="218430"/>
            <a:ext cx="8686803" cy="6369626"/>
            <a:chOff x="-27714" y="614797"/>
            <a:chExt cx="8686803" cy="6369626"/>
          </a:xfrm>
        </p:grpSpPr>
        <p:grpSp>
          <p:nvGrpSpPr>
            <p:cNvPr id="3" name="Group 2"/>
            <p:cNvGrpSpPr/>
            <p:nvPr/>
          </p:nvGrpSpPr>
          <p:grpSpPr>
            <a:xfrm>
              <a:off x="-27714" y="614797"/>
              <a:ext cx="8686801" cy="6369626"/>
              <a:chOff x="83126" y="543790"/>
              <a:chExt cx="8686801" cy="636962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2399" y="543790"/>
                <a:ext cx="8617528" cy="6369626"/>
                <a:chOff x="152399" y="498764"/>
                <a:chExt cx="8617528" cy="6369626"/>
              </a:xfrm>
            </p:grpSpPr>
            <p:sp>
              <p:nvSpPr>
                <p:cNvPr id="7" name="Flowchart: Magnetic Disk 6"/>
                <p:cNvSpPr/>
                <p:nvPr/>
              </p:nvSpPr>
              <p:spPr>
                <a:xfrm>
                  <a:off x="152399" y="498764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lowchart: Magnetic Disk 7"/>
                <p:cNvSpPr/>
                <p:nvPr/>
              </p:nvSpPr>
              <p:spPr>
                <a:xfrm>
                  <a:off x="8465127" y="543790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Flowchart: Magnetic Disk 5"/>
              <p:cNvSpPr/>
              <p:nvPr/>
            </p:nvSpPr>
            <p:spPr>
              <a:xfrm rot="16200000">
                <a:off x="4263734" y="2324097"/>
                <a:ext cx="325583" cy="8686799"/>
              </a:xfrm>
              <a:prstGeom prst="flowChartMagneticDisk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lowchart: Magnetic Disk 3"/>
            <p:cNvSpPr/>
            <p:nvPr/>
          </p:nvSpPr>
          <p:spPr>
            <a:xfrm rot="16200000">
              <a:off x="4263730" y="-3475760"/>
              <a:ext cx="214751" cy="8575966"/>
            </a:xfrm>
            <a:prstGeom prst="flowChartMagneticDisk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29491" y="1219425"/>
            <a:ext cx="8160328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/>
              <a:t>ضع اسما مناسبا من الاسماءالستة  المكبرة  في المكان الخالي من الجمل التالية: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5733" y="2362200"/>
            <a:ext cx="78300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Wingdings" pitchFamily="2" charset="2"/>
              <a:buChar char="Ø"/>
            </a:pPr>
            <a:r>
              <a:rPr lang="ar-SA" sz="3200" b="1" dirty="0" smtClean="0"/>
              <a:t>احترم ---------واعطف علي - - - - -</a:t>
            </a:r>
          </a:p>
          <a:p>
            <a:pPr marL="285750" indent="-285750" algn="r">
              <a:buFont typeface="Wingdings" pitchFamily="2" charset="2"/>
              <a:buChar char="Ø"/>
            </a:pPr>
            <a:r>
              <a:rPr lang="ar-SA" sz="3200" b="1" dirty="0" smtClean="0"/>
              <a:t>رايت ---------في صلاة الجمعة –</a:t>
            </a:r>
          </a:p>
          <a:p>
            <a:pPr marL="285750" indent="-285750" algn="r">
              <a:buFont typeface="Wingdings" pitchFamily="2" charset="2"/>
              <a:buChar char="Ø"/>
            </a:pPr>
            <a:r>
              <a:rPr lang="ar-SA" sz="3200" b="1" dirty="0" smtClean="0"/>
              <a:t>انظر الي -----------</a:t>
            </a:r>
          </a:p>
          <a:p>
            <a:pPr marL="285750" indent="-285750" algn="r">
              <a:buFont typeface="Wingdings" pitchFamily="2" charset="2"/>
              <a:buChar char="Ø"/>
            </a:pPr>
            <a:r>
              <a:rPr lang="ar-SA" sz="3200" b="1" dirty="0" smtClean="0"/>
              <a:t>---------- طالب ذكي –</a:t>
            </a:r>
          </a:p>
          <a:p>
            <a:pPr marL="285750" indent="-285750" algn="r">
              <a:buFont typeface="Wingdings" pitchFamily="2" charset="2"/>
              <a:buChar char="Ø"/>
            </a:pPr>
            <a:r>
              <a:rPr lang="ar-SA" sz="3200" b="1" dirty="0" smtClean="0"/>
              <a:t>جالس كل---------علم-</a:t>
            </a:r>
          </a:p>
          <a:p>
            <a:pPr marL="285750" indent="-285750" algn="r">
              <a:buFont typeface="Wingdings" pitchFamily="2" charset="2"/>
              <a:buChar char="Ø"/>
            </a:pPr>
            <a:r>
              <a:rPr lang="ar-SA" sz="3200" b="1" dirty="0" smtClean="0"/>
              <a:t>سلمت علي ----------</a:t>
            </a:r>
          </a:p>
          <a:p>
            <a:pPr marL="285750" indent="-285750" algn="r">
              <a:buFont typeface="Wingdings" pitchFamily="2" charset="2"/>
              <a:buChar char="Ø"/>
            </a:pPr>
            <a:r>
              <a:rPr lang="ar-SA" sz="3200" b="1" dirty="0" smtClean="0"/>
              <a:t>وفق الله -----لعمل الخير</a:t>
            </a:r>
            <a:r>
              <a:rPr lang="ar-SA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0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032" y="488374"/>
            <a:ext cx="8686803" cy="6369626"/>
            <a:chOff x="-27714" y="614797"/>
            <a:chExt cx="8686803" cy="6369626"/>
          </a:xfrm>
        </p:grpSpPr>
        <p:grpSp>
          <p:nvGrpSpPr>
            <p:cNvPr id="3" name="Group 2"/>
            <p:cNvGrpSpPr/>
            <p:nvPr/>
          </p:nvGrpSpPr>
          <p:grpSpPr>
            <a:xfrm>
              <a:off x="-27714" y="614797"/>
              <a:ext cx="8686801" cy="6369626"/>
              <a:chOff x="83126" y="543790"/>
              <a:chExt cx="8686801" cy="636962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2399" y="543790"/>
                <a:ext cx="8617528" cy="6369626"/>
                <a:chOff x="152399" y="498764"/>
                <a:chExt cx="8617528" cy="6369626"/>
              </a:xfrm>
            </p:grpSpPr>
            <p:sp>
              <p:nvSpPr>
                <p:cNvPr id="7" name="Flowchart: Magnetic Disk 6"/>
                <p:cNvSpPr/>
                <p:nvPr/>
              </p:nvSpPr>
              <p:spPr>
                <a:xfrm>
                  <a:off x="152399" y="498764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lowchart: Magnetic Disk 7"/>
                <p:cNvSpPr/>
                <p:nvPr/>
              </p:nvSpPr>
              <p:spPr>
                <a:xfrm>
                  <a:off x="8465127" y="543790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Flowchart: Magnetic Disk 5"/>
              <p:cNvSpPr/>
              <p:nvPr/>
            </p:nvSpPr>
            <p:spPr>
              <a:xfrm rot="16200000">
                <a:off x="4263734" y="2324097"/>
                <a:ext cx="325583" cy="8686799"/>
              </a:xfrm>
              <a:prstGeom prst="flowChartMagneticDisk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lowchart: Magnetic Disk 3"/>
            <p:cNvSpPr/>
            <p:nvPr/>
          </p:nvSpPr>
          <p:spPr>
            <a:xfrm rot="16200000">
              <a:off x="4263730" y="-3475760"/>
              <a:ext cx="214751" cy="8575966"/>
            </a:xfrm>
            <a:prstGeom prst="flowChartMagneticDisk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61105" y="755725"/>
            <a:ext cx="8160328" cy="707886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পরিচিতি</a:t>
            </a:r>
          </a:p>
        </p:txBody>
      </p:sp>
      <p:sp>
        <p:nvSpPr>
          <p:cNvPr id="11" name="Flowchart: Merge 10"/>
          <p:cNvSpPr/>
          <p:nvPr/>
        </p:nvSpPr>
        <p:spPr>
          <a:xfrm>
            <a:off x="561105" y="1468239"/>
            <a:ext cx="3595259" cy="1937684"/>
          </a:xfrm>
          <a:prstGeom prst="flowChartMerg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শিক্ষক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পরিচিতি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20217" y="3364933"/>
            <a:ext cx="2791695" cy="2743200"/>
            <a:chOff x="561105" y="3706088"/>
            <a:chExt cx="2791695" cy="2743200"/>
          </a:xfrm>
        </p:grpSpPr>
        <p:pic>
          <p:nvPicPr>
            <p:cNvPr id="2054" name="Picture 6" descr=" 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105" y="3706088"/>
              <a:ext cx="2791695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133" y="4267200"/>
              <a:ext cx="1629638" cy="1371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3851341" y="3166112"/>
            <a:ext cx="4641269" cy="343938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as-IN" sz="2000" dirty="0"/>
              <a:t>মোহাম্মদ আনোয়ারুল ইসলাম </a:t>
            </a:r>
            <a:endParaRPr lang="en-US" sz="2000" dirty="0" smtClean="0"/>
          </a:p>
          <a:p>
            <a:pPr algn="ctr"/>
            <a:r>
              <a:rPr lang="as-IN" sz="2000" dirty="0" smtClean="0"/>
              <a:t>সহকারী </a:t>
            </a:r>
            <a:r>
              <a:rPr lang="as-IN" sz="2000" dirty="0"/>
              <a:t>অধ্যাপক </a:t>
            </a:r>
            <a:endParaRPr lang="en-US" sz="2000" dirty="0" smtClean="0"/>
          </a:p>
          <a:p>
            <a:pPr algn="ctr"/>
            <a:r>
              <a:rPr lang="as-IN" sz="2000" dirty="0" smtClean="0"/>
              <a:t>বালিয়াডাঙ্গা </a:t>
            </a:r>
            <a:r>
              <a:rPr lang="as-IN" sz="2000" dirty="0"/>
              <a:t>ডি. এস, ফাজিল </a:t>
            </a:r>
            <a:r>
              <a:rPr lang="as-IN" sz="2000" dirty="0" smtClean="0"/>
              <a:t>মাদরাসা</a:t>
            </a:r>
            <a:r>
              <a:rPr lang="en-US" sz="2000" dirty="0" smtClean="0"/>
              <a:t>,</a:t>
            </a:r>
            <a:r>
              <a:rPr lang="as-IN" sz="2000" dirty="0" smtClean="0"/>
              <a:t> </a:t>
            </a:r>
            <a:r>
              <a:rPr lang="as-IN" sz="2000" dirty="0"/>
              <a:t>উপজেলা- চাঁপাইনবাবগঞ্জ সদর </a:t>
            </a:r>
            <a:endParaRPr lang="en-US" sz="2000" dirty="0" smtClean="0"/>
          </a:p>
          <a:p>
            <a:pPr algn="ctr"/>
            <a:r>
              <a:rPr lang="as-IN" sz="2000" dirty="0" smtClean="0"/>
              <a:t>জেলা- </a:t>
            </a:r>
            <a:r>
              <a:rPr lang="as-IN" sz="2000" dirty="0"/>
              <a:t>চাঁপাইনবাবগঞ্জ </a:t>
            </a:r>
            <a:endParaRPr lang="en-US" sz="2000" dirty="0" smtClean="0"/>
          </a:p>
          <a:p>
            <a:pPr algn="ctr"/>
            <a:r>
              <a:rPr lang="as-IN" sz="2000" dirty="0" smtClean="0"/>
              <a:t>মোবাইল </a:t>
            </a:r>
            <a:r>
              <a:rPr lang="as-IN" sz="2000" dirty="0"/>
              <a:t>নং </a:t>
            </a:r>
            <a:r>
              <a:rPr lang="as-IN" sz="2000" dirty="0" smtClean="0"/>
              <a:t>০১৭২৬-৪৩৪৬৩৪</a:t>
            </a:r>
            <a:endParaRPr lang="en-US" sz="2000" dirty="0"/>
          </a:p>
          <a:p>
            <a:pPr algn="ctr"/>
            <a:r>
              <a:rPr lang="en-US" sz="2000" dirty="0" smtClean="0"/>
              <a:t>Gmail-mdanwarulislam8@gmal.com</a:t>
            </a:r>
          </a:p>
        </p:txBody>
      </p:sp>
    </p:spTree>
    <p:extLst>
      <p:ext uri="{BB962C8B-B14F-4D97-AF65-F5344CB8AC3E}">
        <p14:creationId xmlns:p14="http://schemas.microsoft.com/office/powerpoint/2010/main" val="194880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032" y="488374"/>
            <a:ext cx="8686803" cy="6369626"/>
            <a:chOff x="-27714" y="614797"/>
            <a:chExt cx="8686803" cy="6369626"/>
          </a:xfrm>
        </p:grpSpPr>
        <p:grpSp>
          <p:nvGrpSpPr>
            <p:cNvPr id="3" name="Group 2"/>
            <p:cNvGrpSpPr/>
            <p:nvPr/>
          </p:nvGrpSpPr>
          <p:grpSpPr>
            <a:xfrm>
              <a:off x="-27714" y="614797"/>
              <a:ext cx="8686801" cy="6369626"/>
              <a:chOff x="83126" y="543790"/>
              <a:chExt cx="8686801" cy="636962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2399" y="543790"/>
                <a:ext cx="8617528" cy="6369626"/>
                <a:chOff x="152399" y="498764"/>
                <a:chExt cx="8617528" cy="6369626"/>
              </a:xfrm>
            </p:grpSpPr>
            <p:sp>
              <p:nvSpPr>
                <p:cNvPr id="7" name="Flowchart: Magnetic Disk 6"/>
                <p:cNvSpPr/>
                <p:nvPr/>
              </p:nvSpPr>
              <p:spPr>
                <a:xfrm>
                  <a:off x="152399" y="498764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lowchart: Magnetic Disk 7"/>
                <p:cNvSpPr/>
                <p:nvPr/>
              </p:nvSpPr>
              <p:spPr>
                <a:xfrm>
                  <a:off x="8465127" y="543790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Flowchart: Magnetic Disk 5"/>
              <p:cNvSpPr/>
              <p:nvPr/>
            </p:nvSpPr>
            <p:spPr>
              <a:xfrm rot="16200000">
                <a:off x="4263734" y="2324097"/>
                <a:ext cx="325583" cy="8686799"/>
              </a:xfrm>
              <a:prstGeom prst="flowChartMagneticDisk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lowchart: Magnetic Disk 3"/>
            <p:cNvSpPr/>
            <p:nvPr/>
          </p:nvSpPr>
          <p:spPr>
            <a:xfrm rot="16200000">
              <a:off x="4263730" y="-3475760"/>
              <a:ext cx="214751" cy="8575966"/>
            </a:xfrm>
            <a:prstGeom prst="flowChartMagneticDisk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1105" y="793176"/>
            <a:ext cx="8007928" cy="101566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30400"/>
            <a:ext cx="77724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2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032" y="488374"/>
            <a:ext cx="8686803" cy="6369626"/>
            <a:chOff x="-27714" y="614797"/>
            <a:chExt cx="8686803" cy="6369626"/>
          </a:xfrm>
        </p:grpSpPr>
        <p:grpSp>
          <p:nvGrpSpPr>
            <p:cNvPr id="3" name="Group 2"/>
            <p:cNvGrpSpPr/>
            <p:nvPr/>
          </p:nvGrpSpPr>
          <p:grpSpPr>
            <a:xfrm>
              <a:off x="-27714" y="614797"/>
              <a:ext cx="8686801" cy="6369626"/>
              <a:chOff x="83126" y="543790"/>
              <a:chExt cx="8686801" cy="636962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2399" y="543790"/>
                <a:ext cx="8617528" cy="6369626"/>
                <a:chOff x="152399" y="498764"/>
                <a:chExt cx="8617528" cy="6369626"/>
              </a:xfrm>
            </p:grpSpPr>
            <p:sp>
              <p:nvSpPr>
                <p:cNvPr id="7" name="Flowchart: Magnetic Disk 6"/>
                <p:cNvSpPr/>
                <p:nvPr/>
              </p:nvSpPr>
              <p:spPr>
                <a:xfrm>
                  <a:off x="152399" y="498764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lowchart: Magnetic Disk 7"/>
                <p:cNvSpPr/>
                <p:nvPr/>
              </p:nvSpPr>
              <p:spPr>
                <a:xfrm>
                  <a:off x="8465127" y="543790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Flowchart: Magnetic Disk 5"/>
              <p:cNvSpPr/>
              <p:nvPr/>
            </p:nvSpPr>
            <p:spPr>
              <a:xfrm rot="16200000">
                <a:off x="4263734" y="2324097"/>
                <a:ext cx="325583" cy="8686799"/>
              </a:xfrm>
              <a:prstGeom prst="flowChartMagneticDisk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lowchart: Magnetic Disk 3"/>
            <p:cNvSpPr/>
            <p:nvPr/>
          </p:nvSpPr>
          <p:spPr>
            <a:xfrm rot="16200000">
              <a:off x="4263730" y="-3475760"/>
              <a:ext cx="214751" cy="8575966"/>
            </a:xfrm>
            <a:prstGeom prst="flowChartMagneticDisk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61105" y="725131"/>
            <a:ext cx="8007928" cy="584775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as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পাঠ পরিচিতি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106" y="1186796"/>
            <a:ext cx="8007928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قوائد اللغة العربية 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কাওয়াইদুল</a:t>
            </a:r>
            <a:r>
              <a:rPr lang="en-US" sz="2400" dirty="0" smtClean="0"/>
              <a:t>  </a:t>
            </a:r>
            <a:r>
              <a:rPr lang="en-US" sz="2400" dirty="0" err="1" smtClean="0"/>
              <a:t>লুগাতিল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আরাবিয়্যাহ</a:t>
            </a:r>
            <a:r>
              <a:rPr lang="en-US" sz="2400" dirty="0" smtClean="0"/>
              <a:t>* </a:t>
            </a:r>
            <a:r>
              <a:rPr lang="en-US" sz="2400" b="1" dirty="0" err="1" smtClean="0">
                <a:solidFill>
                  <a:srgbClr val="FF0000"/>
                </a:solidFill>
              </a:rPr>
              <a:t>আরবি</a:t>
            </a:r>
            <a:r>
              <a:rPr lang="en-US" sz="2400" b="1" dirty="0" smtClean="0">
                <a:solidFill>
                  <a:srgbClr val="FF0000"/>
                </a:solidFill>
              </a:rPr>
              <a:t> ২য় </a:t>
            </a:r>
            <a:r>
              <a:rPr lang="en-US" sz="2400" b="1" dirty="0" err="1" smtClean="0">
                <a:solidFill>
                  <a:srgbClr val="FF0000"/>
                </a:solidFill>
              </a:rPr>
              <a:t>পত্র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2400" dirty="0" err="1" smtClean="0"/>
              <a:t>দাখিল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নবম-দশম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শ্রেনি</a:t>
            </a:r>
            <a:endParaRPr lang="en-US" sz="2400" dirty="0" smtClean="0"/>
          </a:p>
          <a:p>
            <a:pPr algn="ctr"/>
            <a:r>
              <a:rPr lang="ar-SA" sz="2400" dirty="0" smtClean="0"/>
              <a:t>الدرس الرابع</a:t>
            </a:r>
            <a:r>
              <a:rPr lang="en-US" sz="2400" dirty="0" smtClean="0"/>
              <a:t>(৪র্থ </a:t>
            </a:r>
            <a:r>
              <a:rPr lang="en-US" sz="2400" dirty="0" err="1" smtClean="0"/>
              <a:t>পাঠ</a:t>
            </a:r>
            <a:r>
              <a:rPr lang="en-US" sz="2400" dirty="0" smtClean="0"/>
              <a:t>)</a:t>
            </a:r>
            <a:endParaRPr lang="ar-SA" sz="2400" dirty="0" smtClean="0"/>
          </a:p>
          <a:p>
            <a:pPr algn="ctr"/>
            <a:r>
              <a:rPr lang="ar-SA" sz="2400" b="1" dirty="0" smtClean="0">
                <a:solidFill>
                  <a:srgbClr val="7030A0"/>
                </a:solidFill>
              </a:rPr>
              <a:t>الاسم المعرب  و اعراب الاسم </a:t>
            </a:r>
            <a:r>
              <a:rPr lang="en-US" sz="2400" dirty="0" smtClean="0"/>
              <a:t>( </a:t>
            </a:r>
            <a:r>
              <a:rPr lang="en-US" sz="2400" dirty="0" err="1" smtClean="0"/>
              <a:t>আল</a:t>
            </a:r>
            <a:r>
              <a:rPr lang="en-US" sz="2400" dirty="0" smtClean="0"/>
              <a:t> </a:t>
            </a:r>
            <a:r>
              <a:rPr lang="en-US" sz="2400" dirty="0" err="1" smtClean="0"/>
              <a:t>ইসমুলমু’রাব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ইরাবুল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ইসম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প্রসংগে</a:t>
            </a:r>
            <a:r>
              <a:rPr lang="en-US" sz="2400" dirty="0"/>
              <a:t> </a:t>
            </a:r>
            <a:r>
              <a:rPr lang="en-US" sz="2400" dirty="0" smtClean="0"/>
              <a:t>‍</a:t>
            </a:r>
            <a:r>
              <a:rPr lang="en-US" sz="2400" dirty="0" err="1" smtClean="0"/>
              <a:t>পৃষ্ঠ</a:t>
            </a:r>
            <a:r>
              <a:rPr lang="en-US" sz="2400" dirty="0" smtClean="0"/>
              <a:t> নং-৬৬)</a:t>
            </a:r>
            <a:endParaRPr lang="ar-SA" sz="2400" dirty="0"/>
          </a:p>
          <a:p>
            <a:pPr algn="ctr"/>
            <a:r>
              <a:rPr lang="en-US" sz="2400" dirty="0" smtClean="0"/>
              <a:t>২য় </a:t>
            </a:r>
            <a:r>
              <a:rPr lang="en-US" sz="2400" dirty="0" err="1" smtClean="0"/>
              <a:t>পিরিয়ডু</a:t>
            </a:r>
            <a:endParaRPr lang="en-US" sz="2400" dirty="0"/>
          </a:p>
          <a:p>
            <a:pPr algn="ctr"/>
            <a:r>
              <a:rPr lang="en-US" sz="2400" dirty="0" smtClean="0"/>
              <a:t>সময়-৪৫ </a:t>
            </a:r>
            <a:r>
              <a:rPr lang="en-US" sz="2400" dirty="0" err="1" smtClean="0"/>
              <a:t>মিনিট</a:t>
            </a:r>
            <a:endParaRPr lang="en-US" sz="2400" dirty="0" smtClean="0"/>
          </a:p>
          <a:p>
            <a:pPr algn="ctr"/>
            <a:r>
              <a:rPr lang="en-US" sz="2400" dirty="0"/>
              <a:t> </a:t>
            </a:r>
            <a:r>
              <a:rPr lang="en-US" sz="2400" dirty="0" smtClean="0"/>
              <a:t>তারিখ-০৭/০৯/২০২০খ্রি: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4" y="4603116"/>
            <a:ext cx="8007928" cy="218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2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032" y="152400"/>
            <a:ext cx="8686803" cy="6705600"/>
            <a:chOff x="-27714" y="614797"/>
            <a:chExt cx="8686803" cy="6369626"/>
          </a:xfrm>
        </p:grpSpPr>
        <p:grpSp>
          <p:nvGrpSpPr>
            <p:cNvPr id="3" name="Group 2"/>
            <p:cNvGrpSpPr/>
            <p:nvPr/>
          </p:nvGrpSpPr>
          <p:grpSpPr>
            <a:xfrm>
              <a:off x="-27714" y="614797"/>
              <a:ext cx="8686801" cy="6369626"/>
              <a:chOff x="83126" y="543790"/>
              <a:chExt cx="8686801" cy="636962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2399" y="543790"/>
                <a:ext cx="8617528" cy="6369626"/>
                <a:chOff x="152399" y="498764"/>
                <a:chExt cx="8617528" cy="6369626"/>
              </a:xfrm>
            </p:grpSpPr>
            <p:sp>
              <p:nvSpPr>
                <p:cNvPr id="7" name="Flowchart: Magnetic Disk 6"/>
                <p:cNvSpPr/>
                <p:nvPr/>
              </p:nvSpPr>
              <p:spPr>
                <a:xfrm>
                  <a:off x="152399" y="498764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lowchart: Magnetic Disk 7"/>
                <p:cNvSpPr/>
                <p:nvPr/>
              </p:nvSpPr>
              <p:spPr>
                <a:xfrm>
                  <a:off x="8465127" y="543790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Flowchart: Magnetic Disk 5"/>
              <p:cNvSpPr/>
              <p:nvPr/>
            </p:nvSpPr>
            <p:spPr>
              <a:xfrm rot="16200000">
                <a:off x="4263734" y="2324097"/>
                <a:ext cx="325583" cy="8686799"/>
              </a:xfrm>
              <a:prstGeom prst="flowChartMagneticDisk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lowchart: Magnetic Disk 3"/>
            <p:cNvSpPr/>
            <p:nvPr/>
          </p:nvSpPr>
          <p:spPr>
            <a:xfrm rot="16200000">
              <a:off x="4263730" y="-3475760"/>
              <a:ext cx="214751" cy="8575966"/>
            </a:xfrm>
            <a:prstGeom prst="flowChartMagneticDisk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8756" y="473279"/>
            <a:ext cx="807027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solidFill>
                  <a:srgbClr val="00B0F0"/>
                </a:solidFill>
              </a:rPr>
              <a:t>পূর্ব জ্ঞান যাচাই</a:t>
            </a:r>
            <a:endParaRPr lang="en-US" sz="32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561105" y="1128732"/>
            <a:ext cx="8007927" cy="714813"/>
            <a:chOff x="561104" y="2187098"/>
            <a:chExt cx="7820896" cy="714813"/>
          </a:xfrm>
        </p:grpSpPr>
        <p:sp>
          <p:nvSpPr>
            <p:cNvPr id="15" name="TextBox 14"/>
            <p:cNvSpPr txBox="1"/>
            <p:nvPr/>
          </p:nvSpPr>
          <p:spPr>
            <a:xfrm>
              <a:off x="3124200" y="2194025"/>
              <a:ext cx="2743200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/>
                <a:t>َ</a:t>
              </a:r>
              <a:endParaRPr lang="en-US" sz="4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1104" y="2194025"/>
              <a:ext cx="2410696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/>
                <a:t>ِ</a:t>
              </a:r>
              <a:endParaRPr lang="en-US" sz="4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96000" y="2187098"/>
              <a:ext cx="2286000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/>
                <a:t>ُ</a:t>
              </a:r>
              <a:endParaRPr lang="en-US" sz="4000" dirty="0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6" y="1981200"/>
            <a:ext cx="8007928" cy="444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032" y="488374"/>
            <a:ext cx="8686803" cy="6369626"/>
            <a:chOff x="-27714" y="614797"/>
            <a:chExt cx="8686803" cy="6369626"/>
          </a:xfrm>
        </p:grpSpPr>
        <p:grpSp>
          <p:nvGrpSpPr>
            <p:cNvPr id="3" name="Group 2"/>
            <p:cNvGrpSpPr/>
            <p:nvPr/>
          </p:nvGrpSpPr>
          <p:grpSpPr>
            <a:xfrm>
              <a:off x="-27714" y="614797"/>
              <a:ext cx="8686801" cy="6369626"/>
              <a:chOff x="83126" y="543790"/>
              <a:chExt cx="8686801" cy="636962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2399" y="543790"/>
                <a:ext cx="8617528" cy="6369626"/>
                <a:chOff x="152399" y="498764"/>
                <a:chExt cx="8617528" cy="6369626"/>
              </a:xfrm>
            </p:grpSpPr>
            <p:sp>
              <p:nvSpPr>
                <p:cNvPr id="7" name="Flowchart: Magnetic Disk 6"/>
                <p:cNvSpPr/>
                <p:nvPr/>
              </p:nvSpPr>
              <p:spPr>
                <a:xfrm>
                  <a:off x="152399" y="498764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lowchart: Magnetic Disk 7"/>
                <p:cNvSpPr/>
                <p:nvPr/>
              </p:nvSpPr>
              <p:spPr>
                <a:xfrm>
                  <a:off x="8465127" y="543790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Flowchart: Magnetic Disk 5"/>
              <p:cNvSpPr/>
              <p:nvPr/>
            </p:nvSpPr>
            <p:spPr>
              <a:xfrm rot="16200000">
                <a:off x="4263734" y="2324097"/>
                <a:ext cx="325583" cy="8686799"/>
              </a:xfrm>
              <a:prstGeom prst="flowChartMagneticDisk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lowchart: Magnetic Disk 3"/>
            <p:cNvSpPr/>
            <p:nvPr/>
          </p:nvSpPr>
          <p:spPr>
            <a:xfrm rot="16200000">
              <a:off x="4263730" y="-3475760"/>
              <a:ext cx="214751" cy="8575966"/>
            </a:xfrm>
            <a:prstGeom prst="flowChartMagneticDisk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3505" y="2079193"/>
            <a:ext cx="8007928" cy="3864407"/>
            <a:chOff x="561106" y="2079193"/>
            <a:chExt cx="8007928" cy="3864407"/>
          </a:xfrm>
        </p:grpSpPr>
        <p:sp>
          <p:nvSpPr>
            <p:cNvPr id="15" name="TextBox 14"/>
            <p:cNvSpPr txBox="1"/>
            <p:nvPr/>
          </p:nvSpPr>
          <p:spPr>
            <a:xfrm>
              <a:off x="1066800" y="2118753"/>
              <a:ext cx="1828800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4000" dirty="0"/>
                <a:t>ٍ</a:t>
              </a:r>
              <a:endParaRPr lang="en-US" sz="4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38800" y="2079193"/>
              <a:ext cx="1828800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/>
                <a:t>ٌ</a:t>
              </a:r>
              <a:endParaRPr lang="en-US" sz="4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76600" y="2118753"/>
              <a:ext cx="1828800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/>
                <a:t>ً</a:t>
              </a:r>
              <a:endParaRPr lang="en-US" sz="4000" dirty="0"/>
            </a:p>
          </p:txBody>
        </p:sp>
        <p:sp>
          <p:nvSpPr>
            <p:cNvPr id="22" name="Up Arrow Callout 21"/>
            <p:cNvSpPr/>
            <p:nvPr/>
          </p:nvSpPr>
          <p:spPr>
            <a:xfrm>
              <a:off x="561106" y="3200400"/>
              <a:ext cx="8007928" cy="274320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55381"/>
              </a:avLst>
            </a:prstGeom>
            <a:blipFill dpi="0" rotWithShape="1"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6000" dirty="0" smtClean="0">
                  <a:solidFill>
                    <a:srgbClr val="006600"/>
                  </a:solidFill>
                </a:rPr>
                <a:t>الاعراب</a:t>
              </a:r>
              <a:endParaRPr lang="en-US" sz="6000" dirty="0">
                <a:solidFill>
                  <a:srgbClr val="0066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61106" y="783618"/>
            <a:ext cx="8007928" cy="1077218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/>
              <a:t>ছবিগুলির</a:t>
            </a:r>
            <a:r>
              <a:rPr lang="en-US" sz="3200" dirty="0"/>
              <a:t> </a:t>
            </a:r>
            <a:r>
              <a:rPr lang="en-US" sz="3200" dirty="0" err="1"/>
              <a:t>দিকে</a:t>
            </a:r>
            <a:r>
              <a:rPr lang="en-US" sz="3200" dirty="0"/>
              <a:t> </a:t>
            </a:r>
            <a:r>
              <a:rPr lang="en-US" sz="3200" dirty="0" err="1" smtClean="0"/>
              <a:t>লক্ষ্য</a:t>
            </a:r>
            <a:r>
              <a:rPr lang="en-US" sz="3200" dirty="0" smtClean="0"/>
              <a:t> </a:t>
            </a:r>
            <a:r>
              <a:rPr lang="en-US" sz="3200" dirty="0" err="1"/>
              <a:t>কর</a:t>
            </a:r>
            <a:r>
              <a:rPr lang="en-US" sz="3200" dirty="0"/>
              <a:t> </a:t>
            </a:r>
            <a:r>
              <a:rPr lang="en-US" sz="3200" dirty="0" err="1"/>
              <a:t>এবং</a:t>
            </a:r>
            <a:r>
              <a:rPr lang="en-US" sz="3200" dirty="0"/>
              <a:t> </a:t>
            </a:r>
            <a:r>
              <a:rPr lang="en-US" sz="3200" dirty="0" err="1"/>
              <a:t>বল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 </a:t>
            </a:r>
            <a:r>
              <a:rPr lang="en-US" sz="3200" dirty="0" err="1"/>
              <a:t>দেখিতেছ</a:t>
            </a:r>
            <a:r>
              <a:rPr lang="en-US" sz="3200" dirty="0"/>
              <a:t>?</a:t>
            </a:r>
            <a:r>
              <a:rPr lang="ar-SA" sz="3200" b="1" dirty="0"/>
              <a:t>انظروا الي الصور ثم قولوا ماذا ترون </a:t>
            </a:r>
            <a:r>
              <a:rPr lang="ar-SA" sz="3200" dirty="0"/>
              <a:t>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13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032" y="488374"/>
            <a:ext cx="8686803" cy="6369626"/>
            <a:chOff x="-27714" y="614797"/>
            <a:chExt cx="8686803" cy="6369626"/>
          </a:xfrm>
        </p:grpSpPr>
        <p:grpSp>
          <p:nvGrpSpPr>
            <p:cNvPr id="3" name="Group 2"/>
            <p:cNvGrpSpPr/>
            <p:nvPr/>
          </p:nvGrpSpPr>
          <p:grpSpPr>
            <a:xfrm>
              <a:off x="-27714" y="614797"/>
              <a:ext cx="8686801" cy="6369626"/>
              <a:chOff x="83126" y="543790"/>
              <a:chExt cx="8686801" cy="636962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2399" y="543790"/>
                <a:ext cx="8617528" cy="6369626"/>
                <a:chOff x="152399" y="498764"/>
                <a:chExt cx="8617528" cy="6369626"/>
              </a:xfrm>
            </p:grpSpPr>
            <p:sp>
              <p:nvSpPr>
                <p:cNvPr id="7" name="Flowchart: Magnetic Disk 6"/>
                <p:cNvSpPr/>
                <p:nvPr/>
              </p:nvSpPr>
              <p:spPr>
                <a:xfrm>
                  <a:off x="152399" y="498764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lowchart: Magnetic Disk 7"/>
                <p:cNvSpPr/>
                <p:nvPr/>
              </p:nvSpPr>
              <p:spPr>
                <a:xfrm>
                  <a:off x="8465127" y="543790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Flowchart: Magnetic Disk 5"/>
              <p:cNvSpPr/>
              <p:nvPr/>
            </p:nvSpPr>
            <p:spPr>
              <a:xfrm rot="16200000">
                <a:off x="4263734" y="2324097"/>
                <a:ext cx="325583" cy="8686799"/>
              </a:xfrm>
              <a:prstGeom prst="flowChartMagneticDisk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lowchart: Magnetic Disk 3"/>
            <p:cNvSpPr/>
            <p:nvPr/>
          </p:nvSpPr>
          <p:spPr>
            <a:xfrm rot="16200000">
              <a:off x="4263730" y="-3475760"/>
              <a:ext cx="214751" cy="8575966"/>
            </a:xfrm>
            <a:prstGeom prst="flowChartMagneticDisk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5801" y="2413693"/>
            <a:ext cx="8035632" cy="4028668"/>
            <a:chOff x="685801" y="2413693"/>
            <a:chExt cx="8035632" cy="4028668"/>
          </a:xfrm>
        </p:grpSpPr>
        <p:sp>
          <p:nvSpPr>
            <p:cNvPr id="9" name="Rectangle 8"/>
            <p:cNvSpPr/>
            <p:nvPr/>
          </p:nvSpPr>
          <p:spPr>
            <a:xfrm>
              <a:off x="5791200" y="2413693"/>
              <a:ext cx="2438400" cy="132343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ar-SA" sz="8000" dirty="0" smtClean="0">
                  <a:solidFill>
                    <a:srgbClr val="7030A0"/>
                  </a:solidFill>
                </a:rPr>
                <a:t>و</a:t>
              </a:r>
              <a:endParaRPr lang="en-US" sz="8000" dirty="0">
                <a:solidFill>
                  <a:srgbClr val="7030A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95250" y="2443001"/>
              <a:ext cx="2119749" cy="13234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ar-SA" sz="8000" dirty="0" smtClean="0">
                  <a:solidFill>
                    <a:srgbClr val="7030A0"/>
                  </a:solidFill>
                </a:rPr>
                <a:t>ا</a:t>
              </a:r>
              <a:endParaRPr lang="en-US" sz="8000" dirty="0">
                <a:solidFill>
                  <a:srgbClr val="7030A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801" y="2443001"/>
              <a:ext cx="2854030" cy="13234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ar-SA" sz="8000" dirty="0" smtClean="0">
                  <a:solidFill>
                    <a:srgbClr val="7030A0"/>
                  </a:solidFill>
                </a:rPr>
                <a:t>ي</a:t>
              </a:r>
              <a:endParaRPr lang="en-US" sz="8000" dirty="0">
                <a:solidFill>
                  <a:srgbClr val="7030A0"/>
                </a:solidFill>
              </a:endParaRPr>
            </a:p>
          </p:txBody>
        </p:sp>
        <p:sp>
          <p:nvSpPr>
            <p:cNvPr id="10" name="Up Arrow Callout 9"/>
            <p:cNvSpPr/>
            <p:nvPr/>
          </p:nvSpPr>
          <p:spPr>
            <a:xfrm>
              <a:off x="699659" y="3787222"/>
              <a:ext cx="8021774" cy="2655139"/>
            </a:xfrm>
            <a:prstGeom prst="upArrowCallou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6000" dirty="0" smtClean="0">
                  <a:solidFill>
                    <a:srgbClr val="FF0000"/>
                  </a:solidFill>
                </a:rPr>
                <a:t>حروف علة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26467" y="765467"/>
            <a:ext cx="8007928" cy="954107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ছবিগুলির</a:t>
            </a:r>
            <a:r>
              <a:rPr lang="en-US" sz="2800" dirty="0"/>
              <a:t> </a:t>
            </a:r>
            <a:r>
              <a:rPr lang="en-US" sz="2800" dirty="0" err="1"/>
              <a:t>দিকে</a:t>
            </a:r>
            <a:r>
              <a:rPr lang="en-US" sz="2800" dirty="0"/>
              <a:t> </a:t>
            </a:r>
            <a:r>
              <a:rPr lang="en-US" sz="2800" dirty="0" err="1" smtClean="0"/>
              <a:t>লক্ষ্য</a:t>
            </a:r>
            <a:r>
              <a:rPr lang="en-US" sz="2800" dirty="0" smtClean="0"/>
              <a:t> </a:t>
            </a:r>
            <a:r>
              <a:rPr lang="en-US" sz="2800" dirty="0" err="1"/>
              <a:t>কর</a:t>
            </a:r>
            <a:r>
              <a:rPr lang="en-US" sz="2800" dirty="0"/>
              <a:t> </a:t>
            </a:r>
            <a:r>
              <a:rPr lang="en-US" sz="2800" dirty="0" err="1"/>
              <a:t>এবং</a:t>
            </a:r>
            <a:r>
              <a:rPr lang="en-US" sz="2800" dirty="0"/>
              <a:t> </a:t>
            </a:r>
            <a:r>
              <a:rPr lang="en-US" sz="2800" dirty="0" err="1"/>
              <a:t>বল</a:t>
            </a:r>
            <a:r>
              <a:rPr lang="en-US" sz="2800" dirty="0"/>
              <a:t> </a:t>
            </a:r>
            <a:r>
              <a:rPr lang="en-US" sz="2800" dirty="0" err="1"/>
              <a:t>কি</a:t>
            </a:r>
            <a:r>
              <a:rPr lang="en-US" sz="2800" dirty="0"/>
              <a:t> </a:t>
            </a:r>
            <a:r>
              <a:rPr lang="en-US" sz="2800" dirty="0" err="1"/>
              <a:t>দেখিতেছ</a:t>
            </a:r>
            <a:r>
              <a:rPr lang="en-US" sz="2800" dirty="0"/>
              <a:t>?</a:t>
            </a:r>
            <a:r>
              <a:rPr lang="ar-SA" sz="2800" b="1" dirty="0"/>
              <a:t>انظروا الي الصور ثم قولوا ماذا </a:t>
            </a:r>
            <a:r>
              <a:rPr lang="ar-SA" sz="2800" b="1" dirty="0" smtClean="0"/>
              <a:t>ترون؟</a:t>
            </a:r>
            <a:r>
              <a:rPr lang="ar-SA" sz="2000" b="1" dirty="0" smtClean="0"/>
              <a:t> </a:t>
            </a:r>
            <a:r>
              <a:rPr lang="ar-SA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32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032" y="488374"/>
            <a:ext cx="8686803" cy="6369626"/>
            <a:chOff x="-27714" y="614797"/>
            <a:chExt cx="8686803" cy="6369626"/>
          </a:xfrm>
        </p:grpSpPr>
        <p:grpSp>
          <p:nvGrpSpPr>
            <p:cNvPr id="3" name="Group 2"/>
            <p:cNvGrpSpPr/>
            <p:nvPr/>
          </p:nvGrpSpPr>
          <p:grpSpPr>
            <a:xfrm>
              <a:off x="-27714" y="614797"/>
              <a:ext cx="8686801" cy="6369626"/>
              <a:chOff x="83126" y="543790"/>
              <a:chExt cx="8686801" cy="636962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2399" y="543790"/>
                <a:ext cx="8617528" cy="6369626"/>
                <a:chOff x="152399" y="498764"/>
                <a:chExt cx="8617528" cy="6369626"/>
              </a:xfrm>
            </p:grpSpPr>
            <p:sp>
              <p:nvSpPr>
                <p:cNvPr id="7" name="Flowchart: Magnetic Disk 6"/>
                <p:cNvSpPr/>
                <p:nvPr/>
              </p:nvSpPr>
              <p:spPr>
                <a:xfrm>
                  <a:off x="152399" y="498764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lowchart: Magnetic Disk 7"/>
                <p:cNvSpPr/>
                <p:nvPr/>
              </p:nvSpPr>
              <p:spPr>
                <a:xfrm>
                  <a:off x="8465127" y="543790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Flowchart: Magnetic Disk 5"/>
              <p:cNvSpPr/>
              <p:nvPr/>
            </p:nvSpPr>
            <p:spPr>
              <a:xfrm rot="16200000">
                <a:off x="4263734" y="2324097"/>
                <a:ext cx="325583" cy="8686799"/>
              </a:xfrm>
              <a:prstGeom prst="flowChartMagneticDisk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lowchart: Magnetic Disk 3"/>
            <p:cNvSpPr/>
            <p:nvPr/>
          </p:nvSpPr>
          <p:spPr>
            <a:xfrm rot="16200000">
              <a:off x="4263730" y="-3475760"/>
              <a:ext cx="214751" cy="8575966"/>
            </a:xfrm>
            <a:prstGeom prst="flowChartMagneticDisk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86196" y="2476500"/>
            <a:ext cx="7714408" cy="1219200"/>
            <a:chOff x="914400" y="2476500"/>
            <a:chExt cx="6858000" cy="12192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4" name="Oval 43"/>
            <p:cNvSpPr/>
            <p:nvPr/>
          </p:nvSpPr>
          <p:spPr>
            <a:xfrm>
              <a:off x="914400" y="2476500"/>
              <a:ext cx="1676400" cy="1219200"/>
            </a:xfrm>
            <a:prstGeom prst="ellipse">
              <a:avLst/>
            </a:prstGeom>
            <a:grpFill/>
            <a:ln>
              <a:prstDash val="sys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6000" dirty="0" smtClean="0"/>
                <a:t>ا</a:t>
              </a:r>
              <a:r>
                <a:rPr lang="ar-SA" sz="6000" dirty="0" smtClean="0">
                  <a:solidFill>
                    <a:srgbClr val="00FF00"/>
                  </a:solidFill>
                </a:rPr>
                <a:t>ِ</a:t>
              </a:r>
              <a:endParaRPr lang="en-US" sz="6000" dirty="0">
                <a:solidFill>
                  <a:srgbClr val="00FF00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692231" y="2476500"/>
              <a:ext cx="4080169" cy="1219200"/>
              <a:chOff x="3692231" y="2476500"/>
              <a:chExt cx="4080169" cy="1219200"/>
            </a:xfrm>
            <a:grpFill/>
          </p:grpSpPr>
          <p:sp>
            <p:nvSpPr>
              <p:cNvPr id="42" name="Oval 41"/>
              <p:cNvSpPr/>
              <p:nvPr/>
            </p:nvSpPr>
            <p:spPr>
              <a:xfrm>
                <a:off x="3692231" y="2476500"/>
                <a:ext cx="1676400" cy="1219200"/>
              </a:xfrm>
              <a:prstGeom prst="ellipse">
                <a:avLst/>
              </a:prstGeom>
              <a:grpFill/>
              <a:ln>
                <a:prstDash val="sysDash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SA" sz="6000" dirty="0" smtClean="0">
                    <a:solidFill>
                      <a:srgbClr val="006600"/>
                    </a:solidFill>
                  </a:rPr>
                  <a:t>اَ</a:t>
                </a:r>
                <a:endParaRPr lang="en-US" sz="6000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096000" y="2476500"/>
                <a:ext cx="1676400" cy="1219200"/>
              </a:xfrm>
              <a:prstGeom prst="ellipse">
                <a:avLst/>
              </a:prstGeom>
              <a:grpFill/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SA" sz="6000" dirty="0" smtClean="0">
                    <a:solidFill>
                      <a:srgbClr val="006600"/>
                    </a:solidFill>
                  </a:rPr>
                  <a:t>ا</a:t>
                </a:r>
                <a:r>
                  <a:rPr lang="ar-SA" sz="6000" dirty="0" smtClean="0"/>
                  <a:t>ُ</a:t>
                </a:r>
                <a:endParaRPr lang="en-US" sz="6000" dirty="0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381000" y="1533116"/>
            <a:ext cx="7987144" cy="553998"/>
            <a:chOff x="1028700" y="1872734"/>
            <a:chExt cx="6591300" cy="553998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3" name="TextBox 42"/>
            <p:cNvSpPr txBox="1"/>
            <p:nvPr/>
          </p:nvSpPr>
          <p:spPr>
            <a:xfrm>
              <a:off x="6172200" y="2057400"/>
              <a:ext cx="1447800" cy="369332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পেশ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57595" y="1944194"/>
              <a:ext cx="1447800" cy="369332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যবর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28700" y="1872734"/>
              <a:ext cx="1447800" cy="369332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যের</a:t>
              </a:r>
              <a:endParaRPr lang="en-US" dirty="0"/>
            </a:p>
          </p:txBody>
        </p:sp>
      </p:grpSp>
      <p:sp>
        <p:nvSpPr>
          <p:cNvPr id="51" name="Up Arrow Callout 50"/>
          <p:cNvSpPr/>
          <p:nvPr/>
        </p:nvSpPr>
        <p:spPr>
          <a:xfrm>
            <a:off x="561105" y="3886200"/>
            <a:ext cx="8007927" cy="2563088"/>
          </a:xfrm>
          <a:prstGeom prst="upArrow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rgbClr val="00FF00"/>
                </a:solidFill>
              </a:rPr>
              <a:t>حركات</a:t>
            </a:r>
            <a:endParaRPr lang="en-US" sz="6000" dirty="0">
              <a:solidFill>
                <a:srgbClr val="00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105" y="793176"/>
            <a:ext cx="8007928" cy="677108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ছবিগুলির</a:t>
            </a:r>
            <a:r>
              <a:rPr lang="en-US" dirty="0"/>
              <a:t> </a:t>
            </a:r>
            <a:r>
              <a:rPr lang="en-US" dirty="0" err="1"/>
              <a:t>দিকে</a:t>
            </a:r>
            <a:r>
              <a:rPr lang="en-US" dirty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/>
              <a:t>কর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বল</a:t>
            </a:r>
            <a:r>
              <a:rPr lang="en-US" dirty="0"/>
              <a:t> 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দেখিতেছ</a:t>
            </a:r>
            <a:r>
              <a:rPr lang="en-US" dirty="0"/>
              <a:t>?</a:t>
            </a:r>
            <a:r>
              <a:rPr lang="ar-SA" sz="2000" b="1" dirty="0"/>
              <a:t>انظروا الي الصور ثم قولوا ماذا </a:t>
            </a:r>
            <a:r>
              <a:rPr lang="ar-SA" sz="2000" b="1" dirty="0" smtClean="0"/>
              <a:t>ترون؟ </a:t>
            </a:r>
            <a:r>
              <a:rPr lang="ar-SA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7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032" y="488374"/>
            <a:ext cx="8686803" cy="6369626"/>
            <a:chOff x="-27714" y="614797"/>
            <a:chExt cx="8686803" cy="6369626"/>
          </a:xfrm>
        </p:grpSpPr>
        <p:grpSp>
          <p:nvGrpSpPr>
            <p:cNvPr id="3" name="Group 2"/>
            <p:cNvGrpSpPr/>
            <p:nvPr/>
          </p:nvGrpSpPr>
          <p:grpSpPr>
            <a:xfrm>
              <a:off x="-27714" y="614797"/>
              <a:ext cx="8686801" cy="6369626"/>
              <a:chOff x="83126" y="543790"/>
              <a:chExt cx="8686801" cy="636962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2399" y="543790"/>
                <a:ext cx="8617528" cy="6369626"/>
                <a:chOff x="152399" y="498764"/>
                <a:chExt cx="8617528" cy="6369626"/>
              </a:xfrm>
            </p:grpSpPr>
            <p:sp>
              <p:nvSpPr>
                <p:cNvPr id="7" name="Flowchart: Magnetic Disk 6"/>
                <p:cNvSpPr/>
                <p:nvPr/>
              </p:nvSpPr>
              <p:spPr>
                <a:xfrm>
                  <a:off x="152399" y="498764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lowchart: Magnetic Disk 7"/>
                <p:cNvSpPr/>
                <p:nvPr/>
              </p:nvSpPr>
              <p:spPr>
                <a:xfrm>
                  <a:off x="8465127" y="543790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Flowchart: Magnetic Disk 5"/>
              <p:cNvSpPr/>
              <p:nvPr/>
            </p:nvSpPr>
            <p:spPr>
              <a:xfrm rot="16200000">
                <a:off x="4263734" y="2324097"/>
                <a:ext cx="325583" cy="8686799"/>
              </a:xfrm>
              <a:prstGeom prst="flowChartMagneticDisk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lowchart: Magnetic Disk 3"/>
            <p:cNvSpPr/>
            <p:nvPr/>
          </p:nvSpPr>
          <p:spPr>
            <a:xfrm rot="16200000">
              <a:off x="4263730" y="-3475760"/>
              <a:ext cx="214751" cy="8575966"/>
            </a:xfrm>
            <a:prstGeom prst="flowChartMagneticDisk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AutoShape 2" descr="فوائد تناول تفاحة واحدة يومياً قبل النوم - المرسا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فوائد تناول تفاحة واحدة يومياً قبل النوم - المرسال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2775" y="2819400"/>
            <a:ext cx="7956258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61104" y="1803737"/>
            <a:ext cx="8012407" cy="4520863"/>
            <a:chOff x="561104" y="1803737"/>
            <a:chExt cx="8012407" cy="4520863"/>
          </a:xfrm>
        </p:grpSpPr>
        <p:pic>
          <p:nvPicPr>
            <p:cNvPr id="2054" name="Picture 6" descr="فوائد تناول تفاحة واحدة يومياً قبل النوم - المرسال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451" y="4191000"/>
              <a:ext cx="2377913" cy="2133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12" name="Picture 6" descr="فوائد تناول تفاحة واحدة يومياً قبل النوم - المرسال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702" y="4191000"/>
              <a:ext cx="2377913" cy="2133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13" name="Picture 6" descr="فوائد تناول تفاحة واحدة يومياً قبل النوم - المرسال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4191000"/>
              <a:ext cx="2377913" cy="2133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sp>
          <p:nvSpPr>
            <p:cNvPr id="11" name="Rectangle 10"/>
            <p:cNvSpPr/>
            <p:nvPr/>
          </p:nvSpPr>
          <p:spPr>
            <a:xfrm>
              <a:off x="595168" y="2971800"/>
              <a:ext cx="138547" cy="121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97615" y="2971800"/>
              <a:ext cx="341333" cy="121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785563" y="2971800"/>
              <a:ext cx="341333" cy="121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402844" y="2971800"/>
              <a:ext cx="170667" cy="121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5168" y="4038600"/>
              <a:ext cx="7956258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17451" y="2971800"/>
              <a:ext cx="2275948" cy="101566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6000" dirty="0" smtClean="0"/>
                <a:t>ٌ</a:t>
              </a:r>
              <a:endParaRPr lang="en-US" sz="6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07123" y="2971800"/>
              <a:ext cx="2446615" cy="101566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6000" dirty="0" smtClean="0"/>
                <a:t>ً</a:t>
              </a:r>
              <a:endParaRPr lang="en-US" sz="6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3715" y="2971800"/>
              <a:ext cx="2263900" cy="101566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6000" dirty="0"/>
                <a:t>ٍ</a:t>
              </a:r>
              <a:endParaRPr lang="en-US" sz="6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1104" y="1803737"/>
              <a:ext cx="7990321" cy="101566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তুফ্ফাহাতুন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)</a:t>
              </a:r>
              <a:r>
                <a:rPr lang="ar-SA" sz="6000" dirty="0" smtClean="0"/>
                <a:t>تفاحة</a:t>
              </a:r>
              <a:endParaRPr lang="en-US" sz="6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4368" y="793176"/>
            <a:ext cx="7953809" cy="15081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ছবিগুলির</a:t>
            </a:r>
            <a:r>
              <a:rPr lang="en-US" sz="2800" dirty="0"/>
              <a:t> </a:t>
            </a:r>
            <a:r>
              <a:rPr lang="en-US" sz="2800" dirty="0" err="1"/>
              <a:t>দিকে</a:t>
            </a:r>
            <a:r>
              <a:rPr lang="en-US" sz="2800" dirty="0"/>
              <a:t> </a:t>
            </a:r>
            <a:r>
              <a:rPr lang="en-US" sz="2800" dirty="0" err="1" smtClean="0"/>
              <a:t>লক্ষ্য</a:t>
            </a:r>
            <a:r>
              <a:rPr lang="en-US" sz="2800" dirty="0" smtClean="0"/>
              <a:t> </a:t>
            </a:r>
            <a:r>
              <a:rPr lang="en-US" sz="2800" dirty="0" err="1"/>
              <a:t>কর</a:t>
            </a:r>
            <a:r>
              <a:rPr lang="en-US" sz="2800" dirty="0"/>
              <a:t> </a:t>
            </a:r>
            <a:r>
              <a:rPr lang="en-US" sz="2800" dirty="0" err="1"/>
              <a:t>এবং</a:t>
            </a:r>
            <a:r>
              <a:rPr lang="en-US" sz="2800" dirty="0"/>
              <a:t> </a:t>
            </a:r>
            <a:r>
              <a:rPr lang="en-US" sz="2800" dirty="0" err="1"/>
              <a:t>বল</a:t>
            </a:r>
            <a:r>
              <a:rPr lang="en-US" sz="2800" dirty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/>
              <a:t>দেখিতেছ</a:t>
            </a:r>
            <a:r>
              <a:rPr lang="en-US" sz="2800" dirty="0"/>
              <a:t>?</a:t>
            </a:r>
            <a:r>
              <a:rPr lang="ar-SA" sz="2800" b="1" dirty="0" smtClean="0"/>
              <a:t>انظروا</a:t>
            </a:r>
          </a:p>
          <a:p>
            <a:r>
              <a:rPr lang="ar-SA" sz="2800" b="1" dirty="0" smtClean="0"/>
              <a:t> </a:t>
            </a:r>
            <a:r>
              <a:rPr lang="ar-SA" sz="2800" b="1" dirty="0"/>
              <a:t>الي الصور ثم قولوا ماذا </a:t>
            </a:r>
            <a:r>
              <a:rPr lang="ar-SA" sz="2800" b="1" dirty="0" smtClean="0"/>
              <a:t>ترون؟ </a:t>
            </a:r>
            <a:r>
              <a:rPr lang="ar-SA" sz="3600" dirty="0"/>
              <a:t>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625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032" y="488374"/>
            <a:ext cx="8686803" cy="6369626"/>
            <a:chOff x="-27714" y="614797"/>
            <a:chExt cx="8686803" cy="6369626"/>
          </a:xfrm>
        </p:grpSpPr>
        <p:grpSp>
          <p:nvGrpSpPr>
            <p:cNvPr id="3" name="Group 2"/>
            <p:cNvGrpSpPr/>
            <p:nvPr/>
          </p:nvGrpSpPr>
          <p:grpSpPr>
            <a:xfrm>
              <a:off x="-27714" y="614797"/>
              <a:ext cx="8686801" cy="6369626"/>
              <a:chOff x="83126" y="543790"/>
              <a:chExt cx="8686801" cy="636962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2399" y="543790"/>
                <a:ext cx="8617528" cy="6369626"/>
                <a:chOff x="152399" y="498764"/>
                <a:chExt cx="8617528" cy="6369626"/>
              </a:xfrm>
            </p:grpSpPr>
            <p:sp>
              <p:nvSpPr>
                <p:cNvPr id="7" name="Flowchart: Magnetic Disk 6"/>
                <p:cNvSpPr/>
                <p:nvPr/>
              </p:nvSpPr>
              <p:spPr>
                <a:xfrm>
                  <a:off x="152399" y="498764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lowchart: Magnetic Disk 7"/>
                <p:cNvSpPr/>
                <p:nvPr/>
              </p:nvSpPr>
              <p:spPr>
                <a:xfrm>
                  <a:off x="8465127" y="543790"/>
                  <a:ext cx="304800" cy="6324600"/>
                </a:xfrm>
                <a:prstGeom prst="flowChartMagneticDisk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Flowchart: Magnetic Disk 5"/>
              <p:cNvSpPr/>
              <p:nvPr/>
            </p:nvSpPr>
            <p:spPr>
              <a:xfrm rot="16200000">
                <a:off x="4263734" y="2324097"/>
                <a:ext cx="325583" cy="8686799"/>
              </a:xfrm>
              <a:prstGeom prst="flowChartMagneticDisk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lowchart: Magnetic Disk 3"/>
            <p:cNvSpPr/>
            <p:nvPr/>
          </p:nvSpPr>
          <p:spPr>
            <a:xfrm rot="16200000">
              <a:off x="4263730" y="-3475760"/>
              <a:ext cx="214751" cy="8575966"/>
            </a:xfrm>
            <a:prstGeom prst="flowChartMagneticDisk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AutoShape 6" descr="ᐈ Hijab girl stock pictures, Royalty Free hijab images | download on 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ᐈ Hijab girl stock pictures, Royalty Free hijab images | download on  Depositphotos®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990600" y="1501024"/>
            <a:ext cx="7467601" cy="1743497"/>
            <a:chOff x="990600" y="1501024"/>
            <a:chExt cx="7467601" cy="1743497"/>
          </a:xfrm>
        </p:grpSpPr>
        <p:pic>
          <p:nvPicPr>
            <p:cNvPr id="4098" name="Picture 2" descr="Hijab Vectors di Instagram &quot;How can hijab be oppressive when in most of countries it requires greater courage to wear it than to remove it yet it is worn. __ Mufti…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1501024"/>
              <a:ext cx="1524001" cy="13433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12" descr="100 Best Pens: Gel, Ballpoint, Rollerball, and More, 2018 | The Strategist  | New York Magazi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7856" y="1782990"/>
              <a:ext cx="1607995" cy="77945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111" name="Picture 15" descr="C:\Users\Anwarul Islam\Pictures\ (2)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786" y="1549012"/>
              <a:ext cx="1535513" cy="12953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2" name="Picture 16" descr="C:\Users\Anwarul Islam\Pictures\Capture.PNG4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548029"/>
              <a:ext cx="1600200" cy="12493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90600" y="2844411"/>
              <a:ext cx="1295400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000" dirty="0" smtClean="0"/>
                <a:t>رافية</a:t>
              </a:r>
              <a:endParaRPr lang="en-US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16299" y="2797407"/>
              <a:ext cx="1295400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000" dirty="0" smtClean="0"/>
                <a:t>قلم</a:t>
              </a:r>
              <a:endParaRPr lang="en-US" sz="2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89505" y="2797407"/>
              <a:ext cx="1295400" cy="400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000" dirty="0" smtClean="0"/>
                <a:t>مريم</a:t>
              </a:r>
              <a:endParaRPr lang="en-US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48500" y="2844411"/>
              <a:ext cx="1295400" cy="400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000" dirty="0" smtClean="0"/>
                <a:t>كلثوم</a:t>
              </a:r>
              <a:endParaRPr lang="en-US" sz="2000" dirty="0"/>
            </a:p>
          </p:txBody>
        </p:sp>
      </p:grpSp>
      <p:sp>
        <p:nvSpPr>
          <p:cNvPr id="12" name="AutoShape 28" descr="Imam | Shah Jahan Mosq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0" descr="Imam | Shah Jahan Mosqu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990600" y="3937783"/>
            <a:ext cx="7578433" cy="2010219"/>
            <a:chOff x="990600" y="3937783"/>
            <a:chExt cx="7578433" cy="2010219"/>
          </a:xfrm>
        </p:grpSpPr>
        <p:pic>
          <p:nvPicPr>
            <p:cNvPr id="4118" name="Picture 22" descr="Beautiful Bangladesh: Magpie our national bird ...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738" y="3937783"/>
              <a:ext cx="1611295" cy="116892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0" name="Picture 24" descr="Are Mothers and Fathers Interchangeable? | PURPLECrying.inf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4214544"/>
              <a:ext cx="1493004" cy="1017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2" name="Picture 26" descr="মানুষ যাতে উন্নত জীবন পায় সেটাই আমাদের লক্ষ্য: প্রধানমন্ত্রী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808" y="3962400"/>
              <a:ext cx="1788700" cy="14133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089402" y="5486337"/>
              <a:ext cx="1295400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rgbClr val="00FF00"/>
                  </a:solidFill>
                </a:rPr>
                <a:t>اب</a:t>
              </a:r>
              <a:endParaRPr lang="en-US" sz="2400" b="1" dirty="0">
                <a:solidFill>
                  <a:srgbClr val="00FF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23108" y="5375731"/>
              <a:ext cx="1207323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rgbClr val="00FF00"/>
                  </a:solidFill>
                </a:rPr>
                <a:t>ذي علم</a:t>
              </a:r>
              <a:endParaRPr lang="en-US" sz="2400" b="1" dirty="0">
                <a:solidFill>
                  <a:srgbClr val="00FF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44871" y="5204352"/>
              <a:ext cx="1295400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/>
                <a:t> طير</a:t>
              </a:r>
              <a:endParaRPr lang="en-US" sz="2400" b="1" dirty="0"/>
            </a:p>
          </p:txBody>
        </p:sp>
        <p:pic>
          <p:nvPicPr>
            <p:cNvPr id="4128" name="Picture 32" descr="Definitions of imam: Synonyms, Antonyms and Pronunciatio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3962400"/>
              <a:ext cx="1433238" cy="12419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124204" y="5204352"/>
              <a:ext cx="1207323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rgbClr val="00B0F0"/>
                  </a:solidFill>
                </a:rPr>
                <a:t>موسئ</a:t>
              </a:r>
              <a:endParaRPr lang="en-US" sz="24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7718" y="793176"/>
            <a:ext cx="7845426" cy="766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ছবিগুলির</a:t>
            </a:r>
            <a:r>
              <a:rPr lang="en-US" dirty="0" smtClean="0"/>
              <a:t> </a:t>
            </a:r>
            <a:r>
              <a:rPr lang="en-US" dirty="0" err="1" smtClean="0"/>
              <a:t>দিকে</a:t>
            </a:r>
            <a:r>
              <a:rPr lang="en-US" dirty="0" smtClean="0"/>
              <a:t> </a:t>
            </a:r>
            <a:r>
              <a:rPr lang="en-US" dirty="0" err="1" smtClean="0"/>
              <a:t>লক্ষ্যকর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বল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দেখিতেছ</a:t>
            </a:r>
            <a:r>
              <a:rPr lang="en-US" dirty="0" smtClean="0"/>
              <a:t>?</a:t>
            </a:r>
            <a:r>
              <a:rPr lang="ar-SA" sz="2000" b="1" dirty="0" smtClean="0"/>
              <a:t>انظروا الي الصور ثم قولوا ماذا ترون </a:t>
            </a:r>
            <a:r>
              <a:rPr lang="ar-SA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9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534</Words>
  <Application>Microsoft Office PowerPoint</Application>
  <PresentationFormat>On-screen Show (4:3)</PresentationFormat>
  <Paragraphs>120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Anwarul Islam</dc:creator>
  <cp:lastModifiedBy>Anwarul Islam</cp:lastModifiedBy>
  <cp:revision>108</cp:revision>
  <dcterms:created xsi:type="dcterms:W3CDTF">2020-09-01T03:41:27Z</dcterms:created>
  <dcterms:modified xsi:type="dcterms:W3CDTF">2020-09-07T09:05:27Z</dcterms:modified>
</cp:coreProperties>
</file>