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026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803A-3C6D-4E60-B926-618F2ADE977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58A8-A9E2-4335-9EC2-2719E0F6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../clipboard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7CE8A4-12F6-488F-A31C-212B3787A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4" y="846260"/>
            <a:ext cx="6893169" cy="560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7B9F0-95B5-4A34-8880-05721DD68E2A}"/>
              </a:ext>
            </a:extLst>
          </p:cNvPr>
          <p:cNvSpPr txBox="1"/>
          <p:nvPr/>
        </p:nvSpPr>
        <p:spPr>
          <a:xfrm>
            <a:off x="1899139" y="3144466"/>
            <a:ext cx="9574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7221" y="264216"/>
            <a:ext cx="3698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কিনা...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4" y="848991"/>
            <a:ext cx="7778045" cy="896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1110" y="2042385"/>
                <a:ext cx="8929511" cy="4580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৮%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৬০০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আমরা জানি,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 </m:t>
                        </m:r>
                        <m:r>
                          <a:rPr lang="en-US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বার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্ষিক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মুনাফার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  <m:r>
                          <a:rPr lang="en-US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৬০০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 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×১০০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=৭৫০০ টাকা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নির্ণেয় আসল = ৭৫০০ টাকা ।</a:t>
                </a:r>
              </a:p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10" y="2042385"/>
                <a:ext cx="8929511" cy="4580485"/>
              </a:xfrm>
              <a:prstGeom prst="rect">
                <a:avLst/>
              </a:prstGeom>
              <a:blipFill rotWithShape="0">
                <a:blip r:embed="rId4"/>
                <a:stretch>
                  <a:fillRect l="-1024" t="-1065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7788" y="1392703"/>
            <a:ext cx="1127425" cy="2926080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0222" y="632178"/>
            <a:ext cx="22126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375" y="2032000"/>
            <a:ext cx="818226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পৃষ্ঠাঃ৯৬</a:t>
            </a:r>
          </a:p>
          <a:p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(২)আমিনা বেগম কোনো ব্যাংক থেকে বার্ষিক ৫% মুনাফায় কিছু টাকা ঋণ নিয়ে এক বছর ৩০ টাকা মুনাফা দিল। আসল কত টাকা ছিল?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710"/>
            <a:ext cx="12191999" cy="6858000"/>
          </a:xfrm>
          <a:prstGeom prst="frame">
            <a:avLst>
              <a:gd name="adj1" fmla="val 154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90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90" y="5935376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1204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935376"/>
            <a:ext cx="1031966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375" y="120468"/>
            <a:ext cx="9734171" cy="6637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6469380" y="525780"/>
            <a:ext cx="3794760" cy="781453"/>
          </a:xfrm>
          <a:prstGeom prst="can">
            <a:avLst>
              <a:gd name="adj" fmla="val 3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201881" y="628650"/>
            <a:ext cx="4204509" cy="678584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81" y="365125"/>
            <a:ext cx="9823220" cy="942108"/>
          </a:xfrm>
        </p:spPr>
        <p:txBody>
          <a:bodyPr>
            <a:normAutofit fontScale="90000"/>
          </a:bodyPr>
          <a:lstStyle/>
          <a:p>
            <a:r>
              <a:rPr lang="bn-IN" dirty="0"/>
              <a:t>  </a:t>
            </a:r>
            <a:br>
              <a:rPr lang="bn-IN" dirty="0"/>
            </a:br>
            <a:r>
              <a:rPr lang="bn-IN" dirty="0"/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0588" y="2250530"/>
            <a:ext cx="5349240" cy="281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শ্রেণি-পঞ্চম</a:t>
            </a: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বিষয়-প্রাথমিক গণিত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 ৯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শতকরা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পাঠের শিরোনাম- সরল মুনাফা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সময়ঃ ৪০ মিনিট।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37718" y="2377438"/>
            <a:ext cx="5310100" cy="27108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7718" y="2566778"/>
            <a:ext cx="49686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017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36952350।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94933"/>
            <a:ext cx="816429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5737246"/>
            <a:ext cx="1031966" cy="822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96" y="5737246"/>
            <a:ext cx="1031966" cy="82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30" y="256902"/>
            <a:ext cx="801832" cy="822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095EF4-541F-448B-B89C-1747F4F34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1823071"/>
            <a:ext cx="1474206" cy="194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2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3985" y="633548"/>
            <a:ext cx="2425700" cy="646331"/>
          </a:xfrm>
          <a:prstGeom prst="rect">
            <a:avLst/>
          </a:prstGeom>
          <a:blipFill>
            <a:blip r:embed="rId3">
              <a:alphaModFix amt="96000"/>
            </a:blip>
            <a:tile tx="0" ty="0" sx="100000" sy="100000" flip="none" algn="tl"/>
          </a:blipFill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222250" h="10795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28116"/>
          <a:stretch/>
        </p:blipFill>
        <p:spPr>
          <a:xfrm>
            <a:off x="1299754" y="2485348"/>
            <a:ext cx="7968344" cy="1929898"/>
          </a:xfrm>
          <a:prstGeom prst="rect">
            <a:avLst/>
          </a:prstGeom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99754" y="1645920"/>
            <a:ext cx="60676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8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0784" y="1410076"/>
            <a:ext cx="10267410" cy="1477328"/>
          </a:xfrm>
          <a:prstGeom prst="rect">
            <a:avLst/>
          </a:prstGeom>
          <a:blipFill>
            <a:blip r:embed="rId3">
              <a:alphaModFix amt="41000"/>
            </a:blip>
            <a:tile tx="76200" ty="6350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মনাফাঃ শুধুমাত্র আসল বা মূলধনের উপর যে সুদ বা মুনাফা প্রদান করা হয় তাকে সরল মুনাফা বা সরল সুদ 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1472" y="535576"/>
            <a:ext cx="2976242" cy="646331"/>
          </a:xfrm>
          <a:prstGeom prst="rect">
            <a:avLst/>
          </a:prstGeom>
          <a:blipFill dpi="0" rotWithShape="1">
            <a:blip r:embed="rId4">
              <a:alphaModFix amt="4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043"/>
                      </a14:imgEffect>
                    </a14:imgLayer>
                  </a14:imgProps>
                </a:ext>
              </a:extLst>
            </a:blip>
            <a:srcRect/>
            <a:tile tx="76200" ty="6350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নিইঃ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689" y="3375378"/>
            <a:ext cx="10244505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আসলঃ বিনিয়োগকৃত টাকাকে আসল বলে।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0784" y="4425244"/>
            <a:ext cx="10267410" cy="73866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মুনাফাঃ আসল টাকার উপর বছর শেষে যে অতিরিক্ত টাকা পাওয়া যায় তাকে বার্ষিক মুনাফা বলে </a:t>
            </a:r>
            <a:r>
              <a:rPr lang="bn-IN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3689" y="5485210"/>
            <a:ext cx="10244505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মুনাফার হারঃ ১০০ টাকার  ১  বছরের যে মুনাফা হয় তাকেই বার্ষিক মুনাফার হার বলে।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1371" y="1384663"/>
            <a:ext cx="3226526" cy="748937"/>
          </a:xfrm>
          <a:prstGeom prst="rect">
            <a:avLst/>
          </a:prstGeom>
          <a:blipFill>
            <a:blip r:embed="rId3">
              <a:alphaModFix amt="41000"/>
            </a:blip>
            <a:tile tx="76200" ty="63500" sx="100000" sy="100000" flip="none" algn="tl"/>
          </a:blipFill>
          <a:scene3d>
            <a:camera prst="orthographicFront"/>
            <a:lightRig rig="threePt" dir="t"/>
          </a:scene3d>
          <a:sp3d extrusionH="76200" contourW="6350">
            <a:bevelT w="63500"/>
            <a:bevelB w="44450"/>
            <a:extrusionClr>
              <a:srgbClr val="FF0000"/>
            </a:extrusionClr>
            <a:contourClr>
              <a:srgbClr val="00B0F0"/>
            </a:contourClr>
          </a:sp3d>
        </p:spPr>
        <p:txBody>
          <a:bodyPr wrap="square" rtlCol="0">
            <a:prstTxWarp prst="textArchDown">
              <a:avLst/>
            </a:prstTxWarp>
            <a:spAutoFit/>
            <a:sp3d extrusionH="57150" contourW="63500">
              <a:bevelT w="69850" h="133350"/>
              <a:extrusionClr>
                <a:srgbClr val="C00000"/>
              </a:extrusionClr>
              <a:contourClr>
                <a:srgbClr val="FF0000"/>
              </a:contourClr>
            </a:sp3d>
          </a:bodyPr>
          <a:lstStyle/>
          <a:p>
            <a:r>
              <a:rPr lang="bn-IN" sz="8000" dirty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8000" dirty="0">
                <a:blipFill dpi="0" rotWithShape="1">
                  <a:blip r:embed="rId5">
                    <a:alphaModFix amt="62000"/>
                  </a:blip>
                  <a:srcRect/>
                  <a:tile tx="107950" ty="12700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8000" dirty="0">
                <a:blipFill dpi="0" rotWithShape="1">
                  <a:blip r:embed="rId5">
                    <a:alphaModFix amt="62000"/>
                  </a:blip>
                  <a:srcRect/>
                  <a:tile tx="107950" ty="12700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blipFill dpi="0" rotWithShape="1">
                <a:blip r:embed="rId5">
                  <a:alphaModFix amt="62000"/>
                </a:blip>
                <a:srcRect/>
                <a:tile tx="107950" ty="12700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371" y="3213463"/>
            <a:ext cx="3226526" cy="1015663"/>
          </a:xfrm>
          <a:prstGeom prst="rect">
            <a:avLst/>
          </a:prstGeom>
          <a:blipFill>
            <a:blip r:embed="rId6">
              <a:alphaModFix amt="62000"/>
            </a:blip>
            <a:tile tx="76200" ty="63500" sx="100000" sy="100000" flip="none" algn="tl"/>
          </a:blipFill>
          <a:scene3d>
            <a:camera prst="orthographicFront"/>
            <a:lightRig rig="threePt" dir="t"/>
          </a:scene3d>
          <a:sp3d extrusionH="38100" contourW="12700" prstMaterial="matte">
            <a:bevelT w="38100" h="82550"/>
            <a:bevelB w="31750"/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40" y="1045028"/>
            <a:ext cx="46503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833" y="2565399"/>
            <a:ext cx="7479392" cy="1754326"/>
          </a:xfrm>
          <a:prstGeom prst="rect">
            <a:avLst/>
          </a:prstGeom>
          <a:blipFill dpi="0" rotWithShape="1">
            <a:blip r:embed="rId4">
              <a:alphaModFix amt="96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23.2.1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79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1375" y="1402638"/>
                <a:ext cx="9712237" cy="5144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IN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 মুনাফা =আসল</a:t>
                </a:r>
                <a:r>
                  <a:rPr lang="en-US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rgbClr val="FF0066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</m:t>
                        </m:r>
                        <m:r>
                          <a:rPr lang="bn-IN" sz="32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</m:t>
                        </m:r>
                        <m:r>
                          <a:rPr lang="bn-IN" sz="32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  <m:r>
                          <a:rPr lang="bn-IN" sz="32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IN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rgbClr val="0000FF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 </m:t>
                        </m:r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rgbClr val="0000FF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</m:t>
                        </m:r>
                        <m:r>
                          <a:rPr lang="bn-I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</m:t>
                        </m:r>
                        <m:r>
                          <a:rPr lang="bn-I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বার্ষিক মুনাফা</m:t>
                    </m:r>
                    <m:r>
                      <a:rPr lang="bn-IN" sz="3200" i="1" dirty="0">
                        <a:solidFill>
                          <a:srgbClr val="99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</m:t>
                    </m:r>
                    <m:r>
                      <a:rPr lang="bn-IN" sz="3200" i="1" dirty="0">
                        <a:solidFill>
                          <a:srgbClr val="99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i="1" dirty="0">
                        <a:solidFill>
                          <a:srgbClr val="99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হার</m:t>
                    </m:r>
                  </m:oMath>
                </a14:m>
                <a:r>
                  <a:rPr lang="bn-IN" sz="3200" dirty="0">
                    <a:solidFill>
                      <a:srgbClr val="99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 </m:t>
                        </m:r>
                        <m:r>
                          <a:rPr lang="en-US" sz="32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2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আসল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99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</a:p>
              <a:p>
                <a:endParaRPr lang="bn-IN" sz="3200" dirty="0">
                  <a:solidFill>
                    <a:srgbClr val="99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IN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নোটঃ ১ বছর পর যে পরিমাণ টাকা ফেরত দিতে হয় তা হলো আসল ও বার্ষিক মুনাফার যোগফল।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75" y="1402638"/>
                <a:ext cx="9712237" cy="5144998"/>
              </a:xfrm>
              <a:prstGeom prst="rect">
                <a:avLst/>
              </a:prstGeom>
              <a:blipFill rotWithShape="0">
                <a:blip r:embed="rId3"/>
                <a:stretch>
                  <a:fillRect l="-1568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57534" y="386975"/>
            <a:ext cx="5876930" cy="1015663"/>
          </a:xfrm>
          <a:prstGeom prst="rect">
            <a:avLst/>
          </a:prstGeom>
          <a:blipFill>
            <a:blip r:embed="rId4">
              <a:alphaModFix amt="62000"/>
            </a:blip>
            <a:tile tx="76200" ty="6350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মুনাফার সূত্র সমূহঃ</a:t>
            </a:r>
          </a:p>
        </p:txBody>
      </p:sp>
    </p:spTree>
    <p:extLst>
      <p:ext uri="{BB962C8B-B14F-4D97-AF65-F5344CB8AC3E}">
        <p14:creationId xmlns:p14="http://schemas.microsoft.com/office/powerpoint/2010/main" val="2546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1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222068"/>
            <a:ext cx="1031966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12" y="5799910"/>
            <a:ext cx="1031966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1" y="222068"/>
            <a:ext cx="1031966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5799910"/>
            <a:ext cx="1031966" cy="82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20385" y="2149771"/>
                <a:ext cx="10571614" cy="2558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২০০০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আমরা জানি, বার্ষিক মুনাফা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b="0" i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আসল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বার্ষিক</m:t>
                        </m:r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মুনাফার</m:t>
                        </m:r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</m:num>
                      <m:den>
                        <m:r>
                          <a:rPr lang="bn-IN" sz="2400" b="0" i="1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5" y="2149771"/>
                <a:ext cx="10571614" cy="2558457"/>
              </a:xfrm>
              <a:prstGeom prst="rect">
                <a:avLst/>
              </a:prstGeom>
              <a:blipFill rotWithShape="0">
                <a:blip r:embed="rId3"/>
                <a:stretch>
                  <a:fillRect l="-923" t="-1909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07733" y="247949"/>
            <a:ext cx="566702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১ নং সমস্যাটি দেখঃ  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12402" y="2395437"/>
            <a:ext cx="2646878" cy="43850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vert270" wrap="squar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0673" y="1719414"/>
            <a:ext cx="8046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পারবে?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6000"/>
                    </a14:imgEffect>
                    <a14:imgEffect>
                      <a14:brightnessContrast bright="2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8" y="886092"/>
            <a:ext cx="8347813" cy="9492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901" y="4085158"/>
            <a:ext cx="2471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7550" y="3987535"/>
                <a:ext cx="9312850" cy="2117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২০০০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= ২০×৬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=১২০ টাকা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১২০ টাকা ।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50" y="3987535"/>
                <a:ext cx="9312850" cy="2117311"/>
              </a:xfrm>
              <a:prstGeom prst="rect">
                <a:avLst/>
              </a:prstGeom>
              <a:blipFill rotWithShape="0">
                <a:blip r:embed="rId8"/>
                <a:stretch>
                  <a:fillRect l="-982" b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2" grpId="0" build="allAtOnce"/>
      <p:bldP spid="4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88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7" y="131756"/>
            <a:ext cx="665400" cy="737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7" y="5958519"/>
            <a:ext cx="66540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38"/>
            <a:ext cx="725854" cy="737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" y="5958519"/>
            <a:ext cx="627399" cy="822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7189" y="80138"/>
            <a:ext cx="6524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৯6 পৃষ্ঠার 1 নং সমস্যাটি দেখঃ 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726469"/>
            <a:ext cx="9505246" cy="842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5854" y="1905506"/>
                <a:ext cx="10502459" cy="348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আসল= ৮০০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১ বছর পর ফেরত দিল= ৮৫৬ টাকা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অতএব, বার্ষিক মুনাফা = (৮৫৬- ৮০০) টাকা = ৫৬ টাকা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বার্ষিক মুনাফার হার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বার্ষিক মুনাফা </m:t>
                        </m:r>
                        <m:r>
                          <a:rPr lang="en-US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আসল</m:t>
                        </m:r>
                      </m:den>
                    </m:f>
                  </m:oMath>
                </a14:m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b="0" i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৫৬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99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i="1" dirty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 b="0" i="0" dirty="0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৮০০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% 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৭%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৭%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4" y="1905506"/>
                <a:ext cx="10502459" cy="3480568"/>
              </a:xfrm>
              <a:prstGeom prst="rect">
                <a:avLst/>
              </a:prstGeom>
              <a:blipFill rotWithShape="0">
                <a:blip r:embed="rId4"/>
                <a:stretch>
                  <a:fillRect l="-871" t="-1401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9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414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     শিক্ষক পরিচিতি                    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UjanTahirpurGPS</dc:creator>
  <cp:lastModifiedBy>Lenovo</cp:lastModifiedBy>
  <cp:revision>16</cp:revision>
  <dcterms:created xsi:type="dcterms:W3CDTF">2020-06-30T09:52:43Z</dcterms:created>
  <dcterms:modified xsi:type="dcterms:W3CDTF">2020-09-07T16:50:57Z</dcterms:modified>
</cp:coreProperties>
</file>