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9" r:id="rId9"/>
    <p:sldId id="263" r:id="rId10"/>
    <p:sldId id="264" r:id="rId11"/>
    <p:sldId id="265" r:id="rId12"/>
    <p:sldId id="266" r:id="rId13"/>
    <p:sldId id="267" r:id="rId14"/>
    <p:sldId id="268" r:id="rId15"/>
    <p:sldId id="269" r:id="rId16"/>
    <p:sldId id="272" r:id="rId17"/>
    <p:sldId id="273" r:id="rId18"/>
    <p:sldId id="274" r:id="rId19"/>
    <p:sldId id="275" r:id="rId20"/>
    <p:sldId id="276" r:id="rId21"/>
    <p:sldId id="277" r:id="rId22"/>
    <p:sldId id="278" r:id="rId23"/>
    <p:sldId id="280" r:id="rId24"/>
    <p:sldId id="271" r:id="rId25"/>
    <p:sldId id="282" r:id="rId26"/>
    <p:sldId id="281"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13" autoAdjust="0"/>
  </p:normalViewPr>
  <p:slideViewPr>
    <p:cSldViewPr snapToGrid="0">
      <p:cViewPr varScale="1">
        <p:scale>
          <a:sx n="66" d="100"/>
          <a:sy n="66" d="100"/>
        </p:scale>
        <p:origin x="8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51EE-27CF-4277-8967-6F014B9BB7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7AC0B2-DED4-4BC0-B5A8-948E786FC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B8EE8F-A79F-43A1-A742-FFA7E44CDC30}"/>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5" name="Footer Placeholder 4">
            <a:extLst>
              <a:ext uri="{FF2B5EF4-FFF2-40B4-BE49-F238E27FC236}">
                <a16:creationId xmlns:a16="http://schemas.microsoft.com/office/drawing/2014/main" id="{228BFF0E-A435-454F-B2B0-F687BFB0C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520320-E479-4FA1-8B24-E3A21C00CE1A}"/>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3037491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984C2-3E29-4F2F-91BC-0B2A84AD5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2F203B-DC66-4802-B13E-94433F7077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550427-0F30-4B05-BCF7-DBA7B1DD7D77}"/>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5" name="Footer Placeholder 4">
            <a:extLst>
              <a:ext uri="{FF2B5EF4-FFF2-40B4-BE49-F238E27FC236}">
                <a16:creationId xmlns:a16="http://schemas.microsoft.com/office/drawing/2014/main" id="{C422AA15-5463-448D-A055-518630C973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D14EB-94B8-4E1D-8878-7A603DBE3042}"/>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31133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E8F0D-32AB-44AB-A0BB-FD423EEF45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74678-B904-4EDE-85CA-F994D8EE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A1611-48BE-4376-89CC-CF026C15D41A}"/>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5" name="Footer Placeholder 4">
            <a:extLst>
              <a:ext uri="{FF2B5EF4-FFF2-40B4-BE49-F238E27FC236}">
                <a16:creationId xmlns:a16="http://schemas.microsoft.com/office/drawing/2014/main" id="{6DC04C35-3DE3-4624-8B5C-BF7002E68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84083-1CCA-41AA-BC0C-2ABB5607D0CA}"/>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2068079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6430-5D58-4C30-BBE1-B25140D8A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652E85-DED8-4468-9150-36F575AEB9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C3A35-88AD-42D9-8E9F-082047E7644D}"/>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5" name="Footer Placeholder 4">
            <a:extLst>
              <a:ext uri="{FF2B5EF4-FFF2-40B4-BE49-F238E27FC236}">
                <a16:creationId xmlns:a16="http://schemas.microsoft.com/office/drawing/2014/main" id="{B5A4D500-D848-4622-AE8B-967CC441C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1427F-2270-4BE4-B22D-ABE836CC4B96}"/>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22208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CD8F-1995-4654-A39C-64A5E64560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47D92-DB82-44C6-8CBB-98D9188E82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D407B9-5491-4B1A-B1AA-E8BB88DDF4AF}"/>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5" name="Footer Placeholder 4">
            <a:extLst>
              <a:ext uri="{FF2B5EF4-FFF2-40B4-BE49-F238E27FC236}">
                <a16:creationId xmlns:a16="http://schemas.microsoft.com/office/drawing/2014/main" id="{7D38FE4B-3622-4A4C-8984-599CBC144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A862B-7304-4CED-A264-48B79C5F5F33}"/>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316025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80A5-6A67-4503-836F-F07419A7E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EFF23-60B6-4DE1-9957-257EB3616A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266E9-3D86-4A65-9E3C-ED3CBE321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9C6B62-1020-4349-AF24-5D5074B2C57A}"/>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6" name="Footer Placeholder 5">
            <a:extLst>
              <a:ext uri="{FF2B5EF4-FFF2-40B4-BE49-F238E27FC236}">
                <a16:creationId xmlns:a16="http://schemas.microsoft.com/office/drawing/2014/main" id="{C2C385FE-F383-4422-B9D2-C2ABEF24AB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05100-2947-4562-83E2-E3765F64258E}"/>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466220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E95D-296C-4AC3-978D-E2E51F1475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CDE0A1-D296-45FE-BDDD-5D46E96A19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76C4F-67B9-457C-AC41-F1B0A7A430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84D4A7-DB62-4CC3-AD34-3913939223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C04F9-01A7-4613-9126-B28F7E03B8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FA7703-44BB-4A60-BF20-27B2BA2B8C03}"/>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8" name="Footer Placeholder 7">
            <a:extLst>
              <a:ext uri="{FF2B5EF4-FFF2-40B4-BE49-F238E27FC236}">
                <a16:creationId xmlns:a16="http://schemas.microsoft.com/office/drawing/2014/main" id="{9E4929FE-589D-4CCD-A67D-A35FE1750D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4E2C7A-3A03-41CE-818C-24A1A2B59641}"/>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25769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B7EA-FF13-48E8-87A6-20500F2E31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D5B45-8CC1-48A8-A207-A236DA48ADB8}"/>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4" name="Footer Placeholder 3">
            <a:extLst>
              <a:ext uri="{FF2B5EF4-FFF2-40B4-BE49-F238E27FC236}">
                <a16:creationId xmlns:a16="http://schemas.microsoft.com/office/drawing/2014/main" id="{64376802-C208-4A5E-A99B-FBC753877E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946CF1-616C-4D4F-A75E-04255E473D57}"/>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422631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52C8D-6BB5-4D18-9745-238C337EEBE7}"/>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3" name="Footer Placeholder 2">
            <a:extLst>
              <a:ext uri="{FF2B5EF4-FFF2-40B4-BE49-F238E27FC236}">
                <a16:creationId xmlns:a16="http://schemas.microsoft.com/office/drawing/2014/main" id="{6DDACF4E-38C5-4AB8-95E7-0DE9B905F5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90DE0A4-D5A9-4A48-B234-8E028C3DF58B}"/>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10663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EABA-B3E5-45AD-92EF-F47AB942F3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C6E7BB-523B-445B-ACFC-E8B3FC50C6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26D35C-ED56-487C-8850-A06785EB9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0D0046-D91F-4BB3-8F96-F46ABC6AD2D5}"/>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6" name="Footer Placeholder 5">
            <a:extLst>
              <a:ext uri="{FF2B5EF4-FFF2-40B4-BE49-F238E27FC236}">
                <a16:creationId xmlns:a16="http://schemas.microsoft.com/office/drawing/2014/main" id="{1FA38B5C-EF53-4E87-AA24-2DB2BB59FD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D20C19-F2F5-4E14-9D4A-3F0BEB3B4810}"/>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181925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B1FE-E1EA-4350-84CE-AB3CE39C0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A14ACD-321A-4C8D-AA4C-107FA31F4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79F5CF-EB12-4333-945D-1911A5E9D4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1A61A-7AFD-47DA-BECC-C122714FFB81}"/>
              </a:ext>
            </a:extLst>
          </p:cNvPr>
          <p:cNvSpPr>
            <a:spLocks noGrp="1"/>
          </p:cNvSpPr>
          <p:nvPr>
            <p:ph type="dt" sz="half" idx="10"/>
          </p:nvPr>
        </p:nvSpPr>
        <p:spPr/>
        <p:txBody>
          <a:bodyPr/>
          <a:lstStyle/>
          <a:p>
            <a:fld id="{E9FF51CF-8E15-4334-B452-7A03662FD4D7}" type="datetimeFigureOut">
              <a:rPr lang="en-US" smtClean="0"/>
              <a:t>9/7/2020</a:t>
            </a:fld>
            <a:endParaRPr lang="en-US"/>
          </a:p>
        </p:txBody>
      </p:sp>
      <p:sp>
        <p:nvSpPr>
          <p:cNvPr id="6" name="Footer Placeholder 5">
            <a:extLst>
              <a:ext uri="{FF2B5EF4-FFF2-40B4-BE49-F238E27FC236}">
                <a16:creationId xmlns:a16="http://schemas.microsoft.com/office/drawing/2014/main" id="{44B36B14-E4A6-429A-923F-9F0B38595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DB8FA-DDDF-43F9-B124-ADDD9AF5E522}"/>
              </a:ext>
            </a:extLst>
          </p:cNvPr>
          <p:cNvSpPr>
            <a:spLocks noGrp="1"/>
          </p:cNvSpPr>
          <p:nvPr>
            <p:ph type="sldNum" sz="quarter" idx="12"/>
          </p:nvPr>
        </p:nvSpPr>
        <p:spPr/>
        <p:txBody>
          <a:bodyPr/>
          <a:lstStyle/>
          <a:p>
            <a:fld id="{6470716F-947B-4939-A2AF-FE03C196A8C1}" type="slidenum">
              <a:rPr lang="en-US" smtClean="0"/>
              <a:t>‹#›</a:t>
            </a:fld>
            <a:endParaRPr lang="en-US"/>
          </a:p>
        </p:txBody>
      </p:sp>
    </p:spTree>
    <p:extLst>
      <p:ext uri="{BB962C8B-B14F-4D97-AF65-F5344CB8AC3E}">
        <p14:creationId xmlns:p14="http://schemas.microsoft.com/office/powerpoint/2010/main" val="79303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F9EDFD-6390-42AD-B25C-049853DD0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2EEDC-8032-4BF7-B174-862B83255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1ACFF-63D4-4209-94A5-FBB70E8574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FF51CF-8E15-4334-B452-7A03662FD4D7}" type="datetimeFigureOut">
              <a:rPr lang="en-US" smtClean="0"/>
              <a:t>9/7/2020</a:t>
            </a:fld>
            <a:endParaRPr lang="en-US"/>
          </a:p>
        </p:txBody>
      </p:sp>
      <p:sp>
        <p:nvSpPr>
          <p:cNvPr id="5" name="Footer Placeholder 4">
            <a:extLst>
              <a:ext uri="{FF2B5EF4-FFF2-40B4-BE49-F238E27FC236}">
                <a16:creationId xmlns:a16="http://schemas.microsoft.com/office/drawing/2014/main" id="{06B41153-AB73-4C35-AEFC-550BF110D7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734379-5983-436D-A167-6B27ADE8BD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716F-947B-4939-A2AF-FE03C196A8C1}" type="slidenum">
              <a:rPr lang="en-US" smtClean="0"/>
              <a:t>‹#›</a:t>
            </a:fld>
            <a:endParaRPr lang="en-US"/>
          </a:p>
        </p:txBody>
      </p:sp>
    </p:spTree>
    <p:extLst>
      <p:ext uri="{BB962C8B-B14F-4D97-AF65-F5344CB8AC3E}">
        <p14:creationId xmlns:p14="http://schemas.microsoft.com/office/powerpoint/2010/main" val="3236604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Star_Mosque"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5E6CC1-0B09-4B17-B7C8-88020A450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0" cy="6870895"/>
          </a:xfrm>
          <a:prstGeom prst="rect">
            <a:avLst/>
          </a:prstGeom>
        </p:spPr>
      </p:pic>
      <p:sp>
        <p:nvSpPr>
          <p:cNvPr id="4" name="TextBox 3">
            <a:extLst>
              <a:ext uri="{FF2B5EF4-FFF2-40B4-BE49-F238E27FC236}">
                <a16:creationId xmlns:a16="http://schemas.microsoft.com/office/drawing/2014/main" id="{BF6C30D5-55E9-4E0E-B3FC-A28A50BB204C}"/>
              </a:ext>
            </a:extLst>
          </p:cNvPr>
          <p:cNvSpPr txBox="1"/>
          <p:nvPr/>
        </p:nvSpPr>
        <p:spPr>
          <a:xfrm>
            <a:off x="1730326" y="0"/>
            <a:ext cx="8876714" cy="6857999"/>
          </a:xfrm>
          <a:prstGeom prst="rect">
            <a:avLst/>
          </a:prstGeom>
          <a:noFill/>
        </p:spPr>
        <p:txBody>
          <a:bodyPr wrap="square" rtlCol="0">
            <a:prstTxWarp prst="textCirclePour">
              <a:avLst/>
            </a:prstTxWarp>
            <a:spAutoFit/>
          </a:bodyPr>
          <a:lstStyle/>
          <a:p>
            <a:r>
              <a:rPr lang="en-US" sz="8800" dirty="0" err="1">
                <a:solidFill>
                  <a:srgbClr val="FF0000"/>
                </a:solidFill>
                <a:latin typeface="NikoshBAN" panose="02000000000000000000" pitchFamily="2" charset="0"/>
                <a:cs typeface="NikoshBAN" panose="02000000000000000000" pitchFamily="2" charset="0"/>
              </a:rPr>
              <a:t>স্বাগত</a:t>
            </a:r>
            <a:endParaRPr lang="en-US" sz="8800" dirty="0">
              <a:solidFill>
                <a:srgbClr val="FF0000"/>
              </a:solidFill>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278B4AA4-F4A3-47F8-BF33-896AE2436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6916" y="1774659"/>
            <a:ext cx="3460653" cy="3273201"/>
          </a:xfrm>
          <a:prstGeom prst="rect">
            <a:avLst/>
          </a:prstGeom>
        </p:spPr>
      </p:pic>
    </p:spTree>
    <p:extLst>
      <p:ext uri="{BB962C8B-B14F-4D97-AF65-F5344CB8AC3E}">
        <p14:creationId xmlns:p14="http://schemas.microsoft.com/office/powerpoint/2010/main" val="216930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8298E-F9D8-4D7A-81D4-8C3D0CDD6746}"/>
              </a:ext>
            </a:extLst>
          </p:cNvPr>
          <p:cNvSpPr>
            <a:spLocks noGrp="1"/>
          </p:cNvSpPr>
          <p:nvPr>
            <p:ph type="title"/>
          </p:nvPr>
        </p:nvSpPr>
        <p:spPr/>
        <p:txBody>
          <a:bodyPr>
            <a:normAutofit fontScale="90000"/>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br>
              <a:rPr lang="en-US" sz="44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br>
            <a:endParaRPr lang="en-US" dirty="0"/>
          </a:p>
        </p:txBody>
      </p:sp>
      <p:sp>
        <p:nvSpPr>
          <p:cNvPr id="3" name="Content Placeholder 2">
            <a:extLst>
              <a:ext uri="{FF2B5EF4-FFF2-40B4-BE49-F238E27FC236}">
                <a16:creationId xmlns:a16="http://schemas.microsoft.com/office/drawing/2014/main" id="{028B852C-D2D4-4E0A-8575-26359920E2CD}"/>
              </a:ext>
            </a:extLst>
          </p:cNvPr>
          <p:cNvSpPr>
            <a:spLocks noGrp="1"/>
          </p:cNvSpPr>
          <p:nvPr>
            <p:ph sz="half" idx="1"/>
          </p:nvPr>
        </p:nvSpPr>
        <p:spPr>
          <a:xfrm>
            <a:off x="1" y="1262916"/>
            <a:ext cx="6217920" cy="2647902"/>
          </a:xfrm>
        </p:spPr>
        <p:txBody>
          <a:bodyPr>
            <a:noAutofit/>
          </a:bodyPr>
          <a:lstStyle/>
          <a:p>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১।পাক-পবিত্র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শরীর</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ও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পোশাক</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নিয়ে</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মসজিদে</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প্রবেশ</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করতে</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হয়</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p:txBody>
      </p:sp>
      <p:pic>
        <p:nvPicPr>
          <p:cNvPr id="6" name="Content Placeholder 5">
            <a:extLst>
              <a:ext uri="{FF2B5EF4-FFF2-40B4-BE49-F238E27FC236}">
                <a16:creationId xmlns:a16="http://schemas.microsoft.com/office/drawing/2014/main" id="{397D0107-AC72-462E-9D64-EAB867BA18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3155654"/>
            <a:ext cx="5598942" cy="3695183"/>
          </a:xfrm>
        </p:spPr>
      </p:pic>
      <p:sp>
        <p:nvSpPr>
          <p:cNvPr id="8" name="TextBox 7">
            <a:extLst>
              <a:ext uri="{FF2B5EF4-FFF2-40B4-BE49-F238E27FC236}">
                <a16:creationId xmlns:a16="http://schemas.microsoft.com/office/drawing/2014/main" id="{509438A7-5B2B-4AA1-897C-582978DF190F}"/>
              </a:ext>
            </a:extLst>
          </p:cNvPr>
          <p:cNvSpPr txBox="1"/>
          <p:nvPr/>
        </p:nvSpPr>
        <p:spPr>
          <a:xfrm>
            <a:off x="6096000" y="1772525"/>
            <a:ext cx="6096000" cy="5078313"/>
          </a:xfrm>
          <a:prstGeom prst="rect">
            <a:avLst/>
          </a:prstGeom>
          <a:noFill/>
        </p:spPr>
        <p:txBody>
          <a:bodyPr wrap="square">
            <a:spAutoFit/>
          </a:bodyPr>
          <a:lstStyle/>
          <a:p>
            <a:r>
              <a:rPr lang="bn-BD" sz="3600" b="0" i="0" dirty="0">
                <a:solidFill>
                  <a:srgbClr val="333333"/>
                </a:solidFill>
                <a:effectLst/>
                <a:latin typeface="NikoshBAN" panose="02000000000000000000" pitchFamily="2" charset="0"/>
                <a:cs typeface="NikoshBAN" panose="02000000000000000000" pitchFamily="2" charset="0"/>
              </a:rPr>
              <a:t>মসজিদে সাধ্য</a:t>
            </a:r>
            <a:r>
              <a:rPr lang="en-US" sz="3600" b="0" i="0" dirty="0" err="1">
                <a:solidFill>
                  <a:srgbClr val="333333"/>
                </a:solidFill>
                <a:effectLst/>
                <a:latin typeface="NikoshBAN" panose="02000000000000000000" pitchFamily="2" charset="0"/>
                <a:cs typeface="NikoshBAN" panose="02000000000000000000" pitchFamily="2" charset="0"/>
              </a:rPr>
              <a:t>মত</a:t>
            </a:r>
            <a:r>
              <a:rPr lang="bn-BD" sz="3600" b="0" i="0" dirty="0">
                <a:solidFill>
                  <a:srgbClr val="333333"/>
                </a:solidFill>
                <a:effectLst/>
                <a:latin typeface="NikoshBAN" panose="02000000000000000000" pitchFamily="2" charset="0"/>
                <a:cs typeface="NikoshBAN" panose="02000000000000000000" pitchFamily="2" charset="0"/>
              </a:rPr>
              <a:t> সুন্দর পোষাক পরিধান করে গমন করবে। আল্লাহ তা‘আলা বলেন,</a:t>
            </a:r>
            <a:r>
              <a:rPr lang="ar-SA" sz="3600" b="0" i="0" dirty="0">
                <a:solidFill>
                  <a:srgbClr val="333333"/>
                </a:solidFill>
                <a:effectLst/>
                <a:latin typeface="NikoshBAN" panose="02000000000000000000" pitchFamily="2" charset="0"/>
              </a:rPr>
              <a:t>يَا بَنِيْ آدَمَ خُذُوْا زِيْنَتَكُمْ عِنْدَ كُلِّ مَسْجِدٍ وَكُلُوْا وَاشْرَبُوْا وَلاَ تُسْرِفُوْا إِنَّهُ لاَ يُحِبُّ الْمُسْرِفِيْنَ- ‘</a:t>
            </a:r>
            <a:r>
              <a:rPr lang="bn-BD" sz="3600" b="0" i="0" dirty="0">
                <a:solidFill>
                  <a:srgbClr val="333333"/>
                </a:solidFill>
                <a:effectLst/>
                <a:latin typeface="NikoshBAN" panose="02000000000000000000" pitchFamily="2" charset="0"/>
                <a:cs typeface="NikoshBAN" panose="02000000000000000000" pitchFamily="2" charset="0"/>
              </a:rPr>
              <a:t>হে আদম সন্তান! প্রত্যেক ছালাতের সময় তোমরা সাজসজ্জা গ্রহণ কর। আর খাও, পান কর কিন্তু অপচয় করো না, অবশ্যই তিনি অপচয়কারীদের পসন্দ করেন না’ </a:t>
            </a:r>
            <a:r>
              <a:rPr lang="bn-BD" sz="3600" b="0" i="1" dirty="0">
                <a:solidFill>
                  <a:srgbClr val="333333"/>
                </a:solidFill>
                <a:effectLst/>
                <a:latin typeface="NikoshBAN" panose="02000000000000000000" pitchFamily="2" charset="0"/>
                <a:cs typeface="NikoshBAN" panose="02000000000000000000" pitchFamily="2" charset="0"/>
              </a:rPr>
              <a:t>(আ‘রাফ ৭/৩১)</a:t>
            </a:r>
            <a:r>
              <a:rPr lang="bn-BD" sz="3600" b="0" i="0" dirty="0">
                <a:solidFill>
                  <a:srgbClr val="333333"/>
                </a:solidFill>
                <a:effectLst/>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8784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2F1C-E3AA-4CBB-9D1A-66C0399E3FBC}"/>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13F8E784-966C-4687-942D-BC47CF15F022}"/>
              </a:ext>
            </a:extLst>
          </p:cNvPr>
          <p:cNvSpPr>
            <a:spLocks noGrp="1"/>
          </p:cNvSpPr>
          <p:nvPr>
            <p:ph sz="half" idx="1"/>
          </p:nvPr>
        </p:nvSpPr>
        <p:spPr>
          <a:xfrm>
            <a:off x="-1" y="2289860"/>
            <a:ext cx="11929403" cy="790965"/>
          </a:xfrm>
        </p:spPr>
        <p:txBody>
          <a:bodyPr>
            <a:noAutofit/>
          </a:bodyPr>
          <a:lstStyle/>
          <a:p>
            <a:r>
              <a:rPr lang="en-US" sz="4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2। </a:t>
            </a:r>
            <a:r>
              <a:rPr lang="en-US" sz="48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পবিত্র</a:t>
            </a:r>
            <a:r>
              <a:rPr lang="en-US" sz="4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8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মন</a:t>
            </a:r>
            <a:r>
              <a:rPr lang="en-US" sz="4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ও </a:t>
            </a:r>
            <a:r>
              <a:rPr lang="en-US" sz="48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বিনয়-বিনম্রতার</a:t>
            </a:r>
            <a:r>
              <a:rPr lang="en-US" sz="4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8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সাথে</a:t>
            </a:r>
            <a:r>
              <a:rPr lang="en-US" sz="4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8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মসজিদে</a:t>
            </a:r>
            <a:r>
              <a:rPr lang="en-US" sz="4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8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প্রবেশ</a:t>
            </a:r>
            <a:r>
              <a:rPr lang="en-US" sz="4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4800" b="1" dirty="0" err="1">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করা</a:t>
            </a:r>
            <a:r>
              <a:rPr lang="en-US" sz="4800" b="1"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a:t>
            </a:r>
          </a:p>
        </p:txBody>
      </p:sp>
      <p:sp>
        <p:nvSpPr>
          <p:cNvPr id="4" name="Content Placeholder 3">
            <a:extLst>
              <a:ext uri="{FF2B5EF4-FFF2-40B4-BE49-F238E27FC236}">
                <a16:creationId xmlns:a16="http://schemas.microsoft.com/office/drawing/2014/main" id="{6BEECC75-30F9-42CF-95F3-36A95D769147}"/>
              </a:ext>
            </a:extLst>
          </p:cNvPr>
          <p:cNvSpPr>
            <a:spLocks noGrp="1"/>
          </p:cNvSpPr>
          <p:nvPr>
            <p:ph sz="half" idx="2"/>
          </p:nvPr>
        </p:nvSpPr>
        <p:spPr>
          <a:xfrm>
            <a:off x="1" y="3249638"/>
            <a:ext cx="12192000" cy="3771388"/>
          </a:xfrm>
        </p:spPr>
        <p:txBody>
          <a:bodyPr>
            <a:noAutofit/>
          </a:bodyPr>
          <a:lstStyle/>
          <a:p>
            <a:r>
              <a:rPr lang="bn-BD" sz="3600" b="0" i="0" dirty="0">
                <a:solidFill>
                  <a:srgbClr val="333333"/>
                </a:solidFill>
                <a:effectLst/>
                <a:latin typeface="NikoshBAN" panose="02000000000000000000" pitchFamily="2" charset="0"/>
                <a:cs typeface="NikoshBAN" panose="02000000000000000000" pitchFamily="2" charset="0"/>
              </a:rPr>
              <a:t>বিনয় ও নম্রতা উত্তম চরিত্রের ভূষণ। আল্লাহ তায়ালা বিনয় ও নম্রতা সম্পর্কে সূরা আশ-শুয়ারার ২১৫ নম্বর আয়াতে ঘোষণা করেছেন, ‘যারা তোমার অনুসরণ করে সে সব বিশ্বাসীর প্রতি বিনয়ী হও’। এ ছাড়া হাদিসে কুদসিতে বিনয়ী গুণ অর্জনে উদ্বুদ্ধ করে ব</a:t>
            </a:r>
            <a:r>
              <a:rPr lang="en-US" sz="3600" dirty="0" err="1">
                <a:solidFill>
                  <a:srgbClr val="333333"/>
                </a:solidFill>
                <a:latin typeface="NikoshBAN" panose="02000000000000000000" pitchFamily="2" charset="0"/>
                <a:cs typeface="NikoshBAN" panose="02000000000000000000" pitchFamily="2" charset="0"/>
              </a:rPr>
              <a:t>লা</a:t>
            </a:r>
            <a:r>
              <a:rPr lang="bn-BD" sz="3600" b="0" i="0" dirty="0">
                <a:solidFill>
                  <a:srgbClr val="333333"/>
                </a:solidFill>
                <a:effectLst/>
                <a:latin typeface="NikoshBAN" panose="02000000000000000000" pitchFamily="2" charset="0"/>
                <a:cs typeface="NikoshBAN" panose="02000000000000000000" pitchFamily="2" charset="0"/>
              </a:rPr>
              <a:t> হয়েছে</a:t>
            </a:r>
            <a:r>
              <a:rPr lang="en-US" sz="3600" dirty="0">
                <a:solidFill>
                  <a:srgbClr val="333333"/>
                </a:solidFill>
                <a:latin typeface="NikoshBAN" panose="02000000000000000000" pitchFamily="2" charset="0"/>
                <a:cs typeface="NikoshBAN" panose="02000000000000000000" pitchFamily="2" charset="0"/>
              </a:rPr>
              <a:t>,</a:t>
            </a:r>
            <a:r>
              <a:rPr lang="en-US" sz="3600" b="0" i="0" dirty="0">
                <a:solidFill>
                  <a:srgbClr val="333333"/>
                </a:solidFill>
                <a:effectLst/>
                <a:latin typeface="NikoshBAN" panose="02000000000000000000" pitchFamily="2" charset="0"/>
                <a:cs typeface="NikoshBAN" panose="02000000000000000000" pitchFamily="2" charset="0"/>
              </a:rPr>
              <a:t> ‘</a:t>
            </a:r>
            <a:r>
              <a:rPr lang="bn-BD" sz="3600" b="0" i="0" dirty="0">
                <a:solidFill>
                  <a:srgbClr val="333333"/>
                </a:solidFill>
                <a:effectLst/>
                <a:latin typeface="NikoshBAN" panose="02000000000000000000" pitchFamily="2" charset="0"/>
                <a:cs typeface="NikoshBAN" panose="02000000000000000000" pitchFamily="2" charset="0"/>
              </a:rPr>
              <a:t>আমি সে সব লোকের সালাতই কবুল করি, যারা মর্যাদার সাথে বিনয়াবনত হয় এবং আমার সৃষ্টির সাথে রূঢ় আচরণ করে না।’ (বাযযার আল মুসনাদ) হাদিস শরিফে আরো এসেছে</a:t>
            </a:r>
            <a:r>
              <a:rPr lang="en-US" sz="3600" dirty="0">
                <a:solidFill>
                  <a:srgbClr val="333333"/>
                </a:solidFill>
                <a:latin typeface="NikoshBAN" panose="02000000000000000000" pitchFamily="2" charset="0"/>
                <a:cs typeface="NikoshBAN" panose="02000000000000000000" pitchFamily="2" charset="0"/>
              </a:rPr>
              <a:t>,</a:t>
            </a:r>
            <a:r>
              <a:rPr lang="en-US" sz="3600" b="0" i="0" dirty="0">
                <a:solidFill>
                  <a:srgbClr val="333333"/>
                </a:solidFill>
                <a:effectLst/>
                <a:latin typeface="NikoshBAN" panose="02000000000000000000" pitchFamily="2" charset="0"/>
                <a:cs typeface="NikoshBAN" panose="02000000000000000000" pitchFamily="2" charset="0"/>
              </a:rPr>
              <a:t> ‘</a:t>
            </a:r>
            <a:r>
              <a:rPr lang="bn-BD" sz="3600" b="0" i="0" dirty="0">
                <a:solidFill>
                  <a:srgbClr val="333333"/>
                </a:solidFill>
                <a:effectLst/>
                <a:latin typeface="NikoshBAN" panose="02000000000000000000" pitchFamily="2" charset="0"/>
                <a:cs typeface="NikoshBAN" panose="02000000000000000000" pitchFamily="2" charset="0"/>
              </a:rPr>
              <a:t>যে ব্যক্তি আল্লাহর সন্তুষ্টি লাভের উদ্দেশ্যে নম্রতা অবলম্বন করবে, আল্লাহ তায়ালা তার সম্মান বাড়িয়ে দেবেন।’ (সহিহ মুসলিম</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1158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4BEC9-7082-4C03-A263-3C10B108EC1A}"/>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4D3BB277-084C-4878-A007-3162417A1157}"/>
              </a:ext>
            </a:extLst>
          </p:cNvPr>
          <p:cNvSpPr>
            <a:spLocks noGrp="1"/>
          </p:cNvSpPr>
          <p:nvPr>
            <p:ph sz="half" idx="1"/>
          </p:nvPr>
        </p:nvSpPr>
        <p:spPr>
          <a:xfrm>
            <a:off x="1" y="1769353"/>
            <a:ext cx="6365062" cy="4351338"/>
          </a:xfrm>
        </p:spPr>
        <p:txBody>
          <a:bodyPr>
            <a:noAutofit/>
          </a:bodyPr>
          <a:lstStyle/>
          <a:p>
            <a:r>
              <a:rPr lang="en-US" sz="4800" dirty="0">
                <a:latin typeface="NikoshBAN" panose="02000000000000000000" pitchFamily="2" charset="0"/>
                <a:cs typeface="NikoshBAN" panose="02000000000000000000" pitchFamily="2" charset="0"/>
              </a:rPr>
              <a:t>৩।মসজিদে </a:t>
            </a:r>
            <a:r>
              <a:rPr lang="en-US" sz="4800" dirty="0" err="1">
                <a:latin typeface="NikoshBAN" panose="02000000000000000000" pitchFamily="2" charset="0"/>
                <a:cs typeface="NikoshBAN" panose="02000000000000000000" pitchFamily="2" charset="0"/>
              </a:rPr>
              <a:t>প্রবেশের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সময়</a:t>
            </a:r>
            <a:r>
              <a:rPr lang="en-US" sz="4800" dirty="0">
                <a:latin typeface="NikoshBAN" panose="02000000000000000000" pitchFamily="2" charset="0"/>
                <a:cs typeface="NikoshBAN" panose="02000000000000000000" pitchFamily="2" charset="0"/>
              </a:rPr>
              <a:t> এ </a:t>
            </a:r>
            <a:r>
              <a:rPr lang="en-US" sz="4800" dirty="0" err="1">
                <a:latin typeface="NikoshBAN" panose="02000000000000000000" pitchFamily="2" charset="0"/>
                <a:cs typeface="NikoshBAN" panose="02000000000000000000" pitchFamily="2" charset="0"/>
              </a:rPr>
              <a:t>দোয়া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পাঠ</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endParaRPr lang="en-US" sz="4800" dirty="0">
              <a:latin typeface="NikoshBAN" panose="02000000000000000000" pitchFamily="2" charset="0"/>
              <a:cs typeface="NikoshBAN" panose="02000000000000000000" pitchFamily="2" charset="0"/>
            </a:endParaRPr>
          </a:p>
          <a:p>
            <a:r>
              <a:rPr lang="ar-SA" sz="4800" dirty="0">
                <a:latin typeface="Arabic Typesetting" panose="03020402040406030203" pitchFamily="66" charset="-78"/>
                <a:cs typeface="+mj-cs"/>
              </a:rPr>
              <a:t>اَلَّلهُمَّ افْتَحْلِى اَبْوَابَ رَحْمَتِكَ</a:t>
            </a:r>
            <a:endParaRPr lang="en-US" sz="4800" dirty="0">
              <a:latin typeface="Arabic Typesetting" panose="03020402040406030203" pitchFamily="66" charset="-78"/>
              <a:cs typeface="+mj-cs"/>
            </a:endParaRPr>
          </a:p>
          <a:p>
            <a:r>
              <a:rPr lang="en-US" sz="4800" dirty="0" err="1">
                <a:latin typeface="Arabic Typesetting" panose="03020402040406030203" pitchFamily="66" charset="-78"/>
                <a:cs typeface="+mj-cs"/>
              </a:rPr>
              <a:t>অর্থঃ</a:t>
            </a:r>
            <a:r>
              <a:rPr lang="en-US" sz="4800" dirty="0">
                <a:latin typeface="Arabic Typesetting" panose="03020402040406030203" pitchFamily="66" charset="-78"/>
                <a:cs typeface="+mj-cs"/>
              </a:rPr>
              <a:t> </a:t>
            </a:r>
            <a:r>
              <a:rPr lang="en-US" sz="4800" dirty="0" err="1">
                <a:latin typeface="Arabic Typesetting" panose="03020402040406030203" pitchFamily="66" charset="-78"/>
                <a:cs typeface="+mj-cs"/>
              </a:rPr>
              <a:t>হে</a:t>
            </a:r>
            <a:r>
              <a:rPr lang="en-US" sz="4800" dirty="0">
                <a:latin typeface="Arabic Typesetting" panose="03020402040406030203" pitchFamily="66" charset="-78"/>
                <a:cs typeface="+mj-cs"/>
              </a:rPr>
              <a:t> </a:t>
            </a:r>
            <a:r>
              <a:rPr lang="en-US" sz="4800" dirty="0" err="1">
                <a:latin typeface="Arabic Typesetting" panose="03020402040406030203" pitchFamily="66" charset="-78"/>
                <a:cs typeface="+mj-cs"/>
              </a:rPr>
              <a:t>আল্লাহ,আমার</a:t>
            </a:r>
            <a:r>
              <a:rPr lang="en-US" sz="4800" dirty="0">
                <a:latin typeface="Arabic Typesetting" panose="03020402040406030203" pitchFamily="66" charset="-78"/>
                <a:cs typeface="+mj-cs"/>
              </a:rPr>
              <a:t> </a:t>
            </a:r>
            <a:r>
              <a:rPr lang="en-US" sz="4800" dirty="0" err="1">
                <a:latin typeface="Arabic Typesetting" panose="03020402040406030203" pitchFamily="66" charset="-78"/>
                <a:cs typeface="+mj-cs"/>
              </a:rPr>
              <a:t>জন্য</a:t>
            </a:r>
            <a:r>
              <a:rPr lang="en-US" sz="4800" dirty="0">
                <a:latin typeface="Arabic Typesetting" panose="03020402040406030203" pitchFamily="66" charset="-78"/>
                <a:cs typeface="+mj-cs"/>
              </a:rPr>
              <a:t> </a:t>
            </a:r>
            <a:r>
              <a:rPr lang="en-US" sz="4800" dirty="0" err="1">
                <a:latin typeface="Arabic Typesetting" panose="03020402040406030203" pitchFamily="66" charset="-78"/>
                <a:cs typeface="+mj-cs"/>
              </a:rPr>
              <a:t>তোমার</a:t>
            </a:r>
            <a:r>
              <a:rPr lang="en-US" sz="4800" dirty="0">
                <a:latin typeface="Arabic Typesetting" panose="03020402040406030203" pitchFamily="66" charset="-78"/>
                <a:cs typeface="+mj-cs"/>
              </a:rPr>
              <a:t> </a:t>
            </a:r>
            <a:r>
              <a:rPr lang="en-US" sz="4800" dirty="0" err="1">
                <a:latin typeface="Arabic Typesetting" panose="03020402040406030203" pitchFamily="66" charset="-78"/>
                <a:cs typeface="+mj-cs"/>
              </a:rPr>
              <a:t>রহমতের</a:t>
            </a:r>
            <a:r>
              <a:rPr lang="en-US" sz="4800" dirty="0">
                <a:latin typeface="Arabic Typesetting" panose="03020402040406030203" pitchFamily="66" charset="-78"/>
                <a:cs typeface="+mj-cs"/>
              </a:rPr>
              <a:t> </a:t>
            </a:r>
            <a:r>
              <a:rPr lang="en-US" sz="4800" dirty="0" err="1">
                <a:latin typeface="Arabic Typesetting" panose="03020402040406030203" pitchFamily="66" charset="-78"/>
                <a:cs typeface="+mj-cs"/>
              </a:rPr>
              <a:t>দরজাগুলো</a:t>
            </a:r>
            <a:r>
              <a:rPr lang="en-US" sz="4800" dirty="0">
                <a:latin typeface="Arabic Typesetting" panose="03020402040406030203" pitchFamily="66" charset="-78"/>
                <a:cs typeface="+mj-cs"/>
              </a:rPr>
              <a:t> </a:t>
            </a:r>
            <a:r>
              <a:rPr lang="en-US" sz="4800" dirty="0" err="1">
                <a:latin typeface="Arabic Typesetting" panose="03020402040406030203" pitchFamily="66" charset="-78"/>
                <a:cs typeface="+mj-cs"/>
              </a:rPr>
              <a:t>খুলে</a:t>
            </a:r>
            <a:r>
              <a:rPr lang="en-US" sz="4800" dirty="0">
                <a:latin typeface="Arabic Typesetting" panose="03020402040406030203" pitchFamily="66" charset="-78"/>
                <a:cs typeface="+mj-cs"/>
              </a:rPr>
              <a:t> </a:t>
            </a:r>
            <a:r>
              <a:rPr lang="en-US" sz="4800" dirty="0" err="1">
                <a:latin typeface="Arabic Typesetting" panose="03020402040406030203" pitchFamily="66" charset="-78"/>
                <a:cs typeface="+mj-cs"/>
              </a:rPr>
              <a:t>দাও</a:t>
            </a:r>
            <a:endParaRPr lang="en-US" sz="4800" dirty="0">
              <a:latin typeface="Arabic Typesetting" panose="03020402040406030203" pitchFamily="66" charset="-78"/>
              <a:cs typeface="+mj-cs"/>
            </a:endParaRPr>
          </a:p>
        </p:txBody>
      </p:sp>
      <p:pic>
        <p:nvPicPr>
          <p:cNvPr id="6" name="Content Placeholder 5">
            <a:extLst>
              <a:ext uri="{FF2B5EF4-FFF2-40B4-BE49-F238E27FC236}">
                <a16:creationId xmlns:a16="http://schemas.microsoft.com/office/drawing/2014/main" id="{27629AF2-11CB-4DE8-A007-561A5A4070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5063" y="2166425"/>
            <a:ext cx="5826938" cy="4691575"/>
          </a:xfrm>
        </p:spPr>
      </p:pic>
    </p:spTree>
    <p:extLst>
      <p:ext uri="{BB962C8B-B14F-4D97-AF65-F5344CB8AC3E}">
        <p14:creationId xmlns:p14="http://schemas.microsoft.com/office/powerpoint/2010/main" val="396953554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anim calcmode="lin" valueType="num">
                                      <p:cBhvr>
                                        <p:cTn id="2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1000"/>
                                        <p:tgtEl>
                                          <p:spTgt spid="3">
                                            <p:txEl>
                                              <p:pRg st="1" end="1"/>
                                            </p:txEl>
                                          </p:spTgt>
                                        </p:tgtEl>
                                      </p:cBhvr>
                                    </p:animEffect>
                                    <p:anim calcmode="lin" valueType="num">
                                      <p:cBhvr>
                                        <p:cTn id="2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18DB-E3F6-429C-BC98-4121F58CD45B}"/>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FCABEFDE-E9F5-4B08-AF1A-B15230A5856A}"/>
              </a:ext>
            </a:extLst>
          </p:cNvPr>
          <p:cNvSpPr>
            <a:spLocks noGrp="1"/>
          </p:cNvSpPr>
          <p:nvPr>
            <p:ph sz="half" idx="1"/>
          </p:nvPr>
        </p:nvSpPr>
        <p:spPr>
          <a:xfrm>
            <a:off x="-182882" y="1392703"/>
            <a:ext cx="7399608" cy="5908419"/>
          </a:xfrm>
        </p:spPr>
        <p:txBody>
          <a:bodyPr>
            <a:noAutofit/>
          </a:bodyPr>
          <a:lstStyle/>
          <a:p>
            <a:r>
              <a:rPr lang="en-US" sz="4800" dirty="0">
                <a:latin typeface="NikoshBAN" panose="02000000000000000000" pitchFamily="2" charset="0"/>
                <a:cs typeface="NikoshBAN" panose="02000000000000000000" pitchFamily="2" charset="0"/>
              </a:rPr>
              <a:t>৪।মসজিদে </a:t>
            </a:r>
            <a:r>
              <a:rPr lang="en-US" sz="4800" dirty="0" err="1">
                <a:latin typeface="NikoshBAN" panose="02000000000000000000" pitchFamily="2" charset="0"/>
                <a:cs typeface="NikoshBAN" panose="02000000000000000000" pitchFamily="2" charset="0"/>
              </a:rPr>
              <a:t>প্রবেশের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হুড়োহুড়ি</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ধাক্কা-ধাক্কি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a:t>
            </a:r>
          </a:p>
          <a:p>
            <a:r>
              <a:rPr lang="bn-BD" sz="3600" b="0" i="0" dirty="0">
                <a:solidFill>
                  <a:srgbClr val="333333"/>
                </a:solidFill>
                <a:effectLst/>
                <a:latin typeface="NikoshBAN" panose="02000000000000000000" pitchFamily="2" charset="0"/>
                <a:cs typeface="NikoshBAN" panose="02000000000000000000" pitchFamily="2" charset="0"/>
              </a:rPr>
              <a:t>ছালাতের জন্য মসজিদে গমনকালে তাড়াহুড়া না করে ধীরে-সুস্থে যাওয়া উত্তম। নবী করীম (ছাঃ) বলেছেন</a:t>
            </a:r>
            <a:r>
              <a:rPr lang="bn-BD" sz="3600" b="0" i="0" dirty="0">
                <a:solidFill>
                  <a:srgbClr val="333333"/>
                </a:solidFill>
                <a:effectLst/>
                <a:latin typeface="Merriweather"/>
              </a:rPr>
              <a:t>,</a:t>
            </a:r>
            <a:r>
              <a:rPr lang="ar-SA" sz="3600" b="0" i="0" dirty="0">
                <a:solidFill>
                  <a:srgbClr val="333333"/>
                </a:solidFill>
                <a:effectLst/>
                <a:latin typeface="Merriweather"/>
              </a:rPr>
              <a:t>إِذَا </a:t>
            </a:r>
            <a:r>
              <a:rPr lang="ar-SA" sz="3600" b="0" i="0" dirty="0">
                <a:solidFill>
                  <a:srgbClr val="333333"/>
                </a:solidFill>
                <a:effectLst/>
                <a:latin typeface="Merriweather"/>
                <a:cs typeface="+mj-cs"/>
              </a:rPr>
              <a:t>سَمِعْتُمْ الْإِقَامَةَ فَامْشُوْا إِلَى الصَّلَاةِ وَعَلَيْكُمْ بِالسَّكِيْنَةِ وَالْوَقَارِ وَلاَ تُسْرِعُوْا فَمَا أَدْرَكْتُمْ فَصَلُّوْا وَمَا فَاتَكُمْ فَأَتِمُّوْا-</a:t>
            </a:r>
            <a:r>
              <a:rPr lang="ar-SA" sz="3600" b="0" i="0" dirty="0">
                <a:solidFill>
                  <a:srgbClr val="333333"/>
                </a:solidFill>
                <a:effectLst/>
                <a:latin typeface="NikoshBAN" panose="02000000000000000000" pitchFamily="2" charset="0"/>
                <a:cs typeface="+mj-cs"/>
              </a:rPr>
              <a:t> </a:t>
            </a:r>
            <a:r>
              <a:rPr lang="ar-SA" sz="3600" b="1" i="0" dirty="0">
                <a:solidFill>
                  <a:srgbClr val="333333"/>
                </a:solidFill>
                <a:effectLst/>
                <a:latin typeface="NikoshBAN" panose="02000000000000000000" pitchFamily="2" charset="0"/>
                <a:cs typeface="+mj-cs"/>
              </a:rPr>
              <a:t> </a:t>
            </a:r>
            <a:r>
              <a:rPr lang="ar-SA" sz="3600" b="0" i="0" dirty="0">
                <a:solidFill>
                  <a:srgbClr val="333333"/>
                </a:solidFill>
                <a:effectLst/>
                <a:latin typeface="NikoshBAN" panose="02000000000000000000" pitchFamily="2" charset="0"/>
              </a:rPr>
              <a:t>‘</a:t>
            </a:r>
            <a:endParaRPr lang="en-US" sz="3600" b="0" i="0" dirty="0">
              <a:solidFill>
                <a:srgbClr val="333333"/>
              </a:solidFill>
              <a:effectLst/>
              <a:latin typeface="NikoshBAN" panose="02000000000000000000" pitchFamily="2" charset="0"/>
            </a:endParaRPr>
          </a:p>
          <a:p>
            <a:r>
              <a:rPr lang="bn-BD" sz="3600" b="0" i="0" dirty="0">
                <a:solidFill>
                  <a:srgbClr val="333333"/>
                </a:solidFill>
                <a:effectLst/>
                <a:latin typeface="NikoshBAN" panose="02000000000000000000" pitchFamily="2" charset="0"/>
                <a:cs typeface="NikoshBAN" panose="02000000000000000000" pitchFamily="2" charset="0"/>
              </a:rPr>
              <a:t>যখন তোমরা এক্বামত শুনতে পাবে, তখন ছালাতের দিকে চলে আসবে, তোমাদের উচিত স্থিরতা ও গাম্ভীর্য অবলম্বন করা। তাড়াহুড়া করবে না।</a:t>
            </a:r>
            <a:endParaRPr lang="en-US" sz="3600" dirty="0">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BF275EF0-67A3-4AA0-9358-B1EF830E2EEA}"/>
              </a:ext>
            </a:extLst>
          </p:cNvPr>
          <p:cNvSpPr>
            <a:spLocks noGrp="1"/>
          </p:cNvSpPr>
          <p:nvPr>
            <p:ph sz="half" idx="2"/>
          </p:nvPr>
        </p:nvSpPr>
        <p:spPr>
          <a:xfrm>
            <a:off x="7118252" y="1825624"/>
            <a:ext cx="5073748" cy="5032375"/>
          </a:xfrm>
        </p:spPr>
        <p:txBody>
          <a:bodyPr>
            <a:noAutofit/>
          </a:bodyPr>
          <a:lstStyle/>
          <a:p>
            <a:r>
              <a:rPr lang="bn-BD" sz="3600" b="0" i="0" dirty="0">
                <a:solidFill>
                  <a:srgbClr val="333333"/>
                </a:solidFill>
                <a:effectLst/>
                <a:latin typeface="NikoshBAN" panose="02000000000000000000" pitchFamily="2" charset="0"/>
                <a:cs typeface="NikoshBAN" panose="02000000000000000000" pitchFamily="2" charset="0"/>
              </a:rPr>
              <a:t>মসজিদে ধীর-স্থিরতার সঙ্গে গমন করা উচিত। রাকাত ছুটে যাওয়ার আশঙ্কায় তাড়াহুড়া করে দৌড়িয়ে যাওয়া ঠিক নয়। রাসুল (সা.) ইরশাদ করেন, ‘তোমরা নামাজে অবশ্যই ধীর-স্থিরতার সঙ্গে আসবে। যতটুকু পাবে, আদায় করবে। আর যতটুকু ছুটে যাবে, পূর্ণ করবে।’ (বুখারি, হাদিস : ৬০৯)</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032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strips(downLeft)">
                                      <p:cBhvr>
                                        <p:cTn id="3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93E74-4C5B-4824-BC13-65942E8AE149}"/>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8FA57017-AB06-4450-9E8C-0221190D914E}"/>
              </a:ext>
            </a:extLst>
          </p:cNvPr>
          <p:cNvSpPr>
            <a:spLocks noGrp="1"/>
          </p:cNvSpPr>
          <p:nvPr>
            <p:ph sz="half" idx="1"/>
          </p:nvPr>
        </p:nvSpPr>
        <p:spPr>
          <a:xfrm>
            <a:off x="0" y="1825625"/>
            <a:ext cx="3207434" cy="4351338"/>
          </a:xfrm>
        </p:spPr>
        <p:txBody>
          <a:bodyPr>
            <a:normAutofit/>
          </a:bodyPr>
          <a:lstStyle/>
          <a:p>
            <a:r>
              <a:rPr lang="en-US" sz="4800" b="1" dirty="0">
                <a:ln w="22225">
                  <a:solidFill>
                    <a:schemeClr val="accent2"/>
                  </a:solidFill>
                  <a:prstDash val="solid"/>
                </a:ln>
                <a:solidFill>
                  <a:schemeClr val="accent2">
                    <a:lumMod val="40000"/>
                    <a:lumOff val="60000"/>
                  </a:schemeClr>
                </a:solidFill>
              </a:rPr>
              <a:t>৫। </a:t>
            </a:r>
            <a:r>
              <a:rPr lang="en-US" sz="4800" b="1" dirty="0" err="1">
                <a:ln w="22225">
                  <a:solidFill>
                    <a:schemeClr val="accent2"/>
                  </a:solidFill>
                  <a:prstDash val="solid"/>
                </a:ln>
                <a:solidFill>
                  <a:schemeClr val="accent2">
                    <a:lumMod val="40000"/>
                    <a:lumOff val="60000"/>
                  </a:schemeClr>
                </a:solidFill>
              </a:rPr>
              <a:t>লোকজনকে</a:t>
            </a:r>
            <a:r>
              <a:rPr lang="en-US" sz="4800" b="1" dirty="0">
                <a:ln w="22225">
                  <a:solidFill>
                    <a:schemeClr val="accent2"/>
                  </a:solidFill>
                  <a:prstDash val="solid"/>
                </a:ln>
                <a:solidFill>
                  <a:schemeClr val="accent2">
                    <a:lumMod val="40000"/>
                    <a:lumOff val="60000"/>
                  </a:schemeClr>
                </a:solidFill>
              </a:rPr>
              <a:t> </a:t>
            </a:r>
            <a:r>
              <a:rPr lang="en-US" sz="4800" b="1" dirty="0" err="1">
                <a:ln w="22225">
                  <a:solidFill>
                    <a:schemeClr val="accent2"/>
                  </a:solidFill>
                  <a:prstDash val="solid"/>
                </a:ln>
                <a:solidFill>
                  <a:schemeClr val="accent2">
                    <a:lumMod val="40000"/>
                    <a:lumOff val="60000"/>
                  </a:schemeClr>
                </a:solidFill>
              </a:rPr>
              <a:t>ডিঙ্গিয়ে</a:t>
            </a:r>
            <a:r>
              <a:rPr lang="en-US" sz="4800" b="1" dirty="0">
                <a:ln w="22225">
                  <a:solidFill>
                    <a:schemeClr val="accent2"/>
                  </a:solidFill>
                  <a:prstDash val="solid"/>
                </a:ln>
                <a:solidFill>
                  <a:schemeClr val="accent2">
                    <a:lumMod val="40000"/>
                    <a:lumOff val="60000"/>
                  </a:schemeClr>
                </a:solidFill>
              </a:rPr>
              <a:t> </a:t>
            </a:r>
            <a:r>
              <a:rPr lang="en-US" sz="4800" b="1" dirty="0" err="1">
                <a:ln w="22225">
                  <a:solidFill>
                    <a:schemeClr val="accent2"/>
                  </a:solidFill>
                  <a:prstDash val="solid"/>
                </a:ln>
                <a:solidFill>
                  <a:schemeClr val="accent2">
                    <a:lumMod val="40000"/>
                    <a:lumOff val="60000"/>
                  </a:schemeClr>
                </a:solidFill>
              </a:rPr>
              <a:t>সামনের</a:t>
            </a:r>
            <a:r>
              <a:rPr lang="en-US" sz="4800" b="1" dirty="0">
                <a:ln w="22225">
                  <a:solidFill>
                    <a:schemeClr val="accent2"/>
                  </a:solidFill>
                  <a:prstDash val="solid"/>
                </a:ln>
                <a:solidFill>
                  <a:schemeClr val="accent2">
                    <a:lumMod val="40000"/>
                    <a:lumOff val="60000"/>
                  </a:schemeClr>
                </a:solidFill>
              </a:rPr>
              <a:t> </a:t>
            </a:r>
            <a:r>
              <a:rPr lang="en-US" sz="4800" b="1" dirty="0" err="1">
                <a:ln w="22225">
                  <a:solidFill>
                    <a:schemeClr val="accent2"/>
                  </a:solidFill>
                  <a:prstDash val="solid"/>
                </a:ln>
                <a:solidFill>
                  <a:schemeClr val="accent2">
                    <a:lumMod val="40000"/>
                    <a:lumOff val="60000"/>
                  </a:schemeClr>
                </a:solidFill>
              </a:rPr>
              <a:t>দিকে</a:t>
            </a:r>
            <a:r>
              <a:rPr lang="en-US" sz="4800" b="1" dirty="0">
                <a:ln w="22225">
                  <a:solidFill>
                    <a:schemeClr val="accent2"/>
                  </a:solidFill>
                  <a:prstDash val="solid"/>
                </a:ln>
                <a:solidFill>
                  <a:schemeClr val="accent2">
                    <a:lumMod val="40000"/>
                    <a:lumOff val="60000"/>
                  </a:schemeClr>
                </a:solidFill>
              </a:rPr>
              <a:t> </a:t>
            </a:r>
            <a:r>
              <a:rPr lang="en-US" sz="4800" b="1" dirty="0" err="1">
                <a:ln w="22225">
                  <a:solidFill>
                    <a:schemeClr val="accent2"/>
                  </a:solidFill>
                  <a:prstDash val="solid"/>
                </a:ln>
                <a:solidFill>
                  <a:schemeClr val="accent2">
                    <a:lumMod val="40000"/>
                    <a:lumOff val="60000"/>
                  </a:schemeClr>
                </a:solidFill>
              </a:rPr>
              <a:t>না</a:t>
            </a:r>
            <a:r>
              <a:rPr lang="en-US" sz="4800" b="1" dirty="0">
                <a:ln w="22225">
                  <a:solidFill>
                    <a:schemeClr val="accent2"/>
                  </a:solidFill>
                  <a:prstDash val="solid"/>
                </a:ln>
                <a:solidFill>
                  <a:schemeClr val="accent2">
                    <a:lumMod val="40000"/>
                    <a:lumOff val="60000"/>
                  </a:schemeClr>
                </a:solidFill>
              </a:rPr>
              <a:t> </a:t>
            </a:r>
            <a:r>
              <a:rPr lang="en-US" sz="4800" b="1" dirty="0" err="1">
                <a:ln w="22225">
                  <a:solidFill>
                    <a:schemeClr val="accent2"/>
                  </a:solidFill>
                  <a:prstDash val="solid"/>
                </a:ln>
                <a:solidFill>
                  <a:schemeClr val="accent2">
                    <a:lumMod val="40000"/>
                    <a:lumOff val="60000"/>
                  </a:schemeClr>
                </a:solidFill>
              </a:rPr>
              <a:t>যাওয়া</a:t>
            </a:r>
            <a:r>
              <a:rPr lang="en-US" sz="4800" b="1" dirty="0">
                <a:ln w="22225">
                  <a:solidFill>
                    <a:schemeClr val="accent2"/>
                  </a:solidFill>
                  <a:prstDash val="solid"/>
                </a:ln>
                <a:solidFill>
                  <a:schemeClr val="accent2">
                    <a:lumMod val="40000"/>
                    <a:lumOff val="60000"/>
                  </a:schemeClr>
                </a:solidFill>
              </a:rPr>
              <a:t>।</a:t>
            </a:r>
          </a:p>
        </p:txBody>
      </p:sp>
      <p:sp>
        <p:nvSpPr>
          <p:cNvPr id="4" name="Content Placeholder 3">
            <a:extLst>
              <a:ext uri="{FF2B5EF4-FFF2-40B4-BE49-F238E27FC236}">
                <a16:creationId xmlns:a16="http://schemas.microsoft.com/office/drawing/2014/main" id="{A1DAAEE4-C301-4473-8036-3BDE22FFFD8E}"/>
              </a:ext>
            </a:extLst>
          </p:cNvPr>
          <p:cNvSpPr>
            <a:spLocks noGrp="1"/>
          </p:cNvSpPr>
          <p:nvPr>
            <p:ph sz="half" idx="2"/>
          </p:nvPr>
        </p:nvSpPr>
        <p:spPr>
          <a:xfrm>
            <a:off x="2883877" y="1516129"/>
            <a:ext cx="9308123" cy="4351338"/>
          </a:xfrm>
        </p:spPr>
        <p:txBody>
          <a:bodyPr>
            <a:noAutofit/>
          </a:bodyPr>
          <a:lstStyle/>
          <a:p>
            <a:r>
              <a:rPr lang="bn-BD" sz="3600" b="0" i="0" dirty="0">
                <a:solidFill>
                  <a:srgbClr val="333333"/>
                </a:solidFill>
                <a:effectLst/>
                <a:latin typeface="NikoshBAN" panose="02000000000000000000" pitchFamily="2" charset="0"/>
                <a:cs typeface="NikoshBAN" panose="02000000000000000000" pitchFamily="2" charset="0"/>
              </a:rPr>
              <a:t>সামনের কাতারে নামাজ পড়লে সওয়াব বেশি। হয়তো এ কারণে শুক্রবার কিংবা রমজানে তারাবির নামাজে এসে একদল মানুষ চাপাচাপি করে সামনে গিয়ে বসে। জায়গা না থাকা সত্ত্বেও অনেকটা আরেকজনের গায়ের ওপর বসে পড়ে। এতে আরেক মুসল্লির কষ্ট হয়। এটা ইসলামসম্মত নয়। কারণ এক মুসলমান আরেক মুসলমানকে কষ্ট দিতে পারে না। হজরত আবু হুরায়রা (রা.) থেকে বর্ণিত, রাসূলুল্লাহ (সা.) বলেছেন, ‘প্রকৃত মুসলমান ওই ব্যক্তি যার হাত ও মুখ থেকে অন্য মুসলমান নিরাপদ থাকে। আর প্রকৃত মোমিন সেই ব্যক্তি যাকে মানুষ নিজেদের জীবন ও ধনসম্পদের ব্যাপারে নিরাপদ এবং নির্বি</a:t>
            </a:r>
            <a:r>
              <a:rPr lang="en-US" sz="3600" dirty="0" err="1">
                <a:solidFill>
                  <a:srgbClr val="333333"/>
                </a:solidFill>
                <a:latin typeface="NikoshBAN" panose="02000000000000000000" pitchFamily="2" charset="0"/>
                <a:cs typeface="NikoshBAN" panose="02000000000000000000" pitchFamily="2" charset="0"/>
              </a:rPr>
              <a:t>ঘ্ন</a:t>
            </a:r>
            <a:r>
              <a:rPr lang="en-US" sz="3600" b="0" i="0" dirty="0">
                <a:solidFill>
                  <a:srgbClr val="333333"/>
                </a:solidFill>
                <a:effectLst/>
                <a:latin typeface="NikoshBAN" panose="02000000000000000000" pitchFamily="2" charset="0"/>
                <a:cs typeface="NikoshBAN" panose="02000000000000000000" pitchFamily="2" charset="0"/>
              </a:rPr>
              <a:t> </a:t>
            </a:r>
            <a:r>
              <a:rPr lang="bn-BD" sz="3600" b="0" i="0" dirty="0">
                <a:solidFill>
                  <a:srgbClr val="333333"/>
                </a:solidFill>
                <a:effectLst/>
                <a:latin typeface="NikoshBAN" panose="02000000000000000000" pitchFamily="2" charset="0"/>
                <a:cs typeface="NikoshBAN" panose="02000000000000000000" pitchFamily="2" charset="0"/>
              </a:rPr>
              <a:t>মনে করে। ’ -তিরমিজি ও নাসায়ি</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299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800" decel="100000"/>
                                        <p:tgtEl>
                                          <p:spTgt spid="4">
                                            <p:txEl>
                                              <p:pRg st="0" end="0"/>
                                            </p:txEl>
                                          </p:spTgt>
                                        </p:tgtEl>
                                      </p:cBhvr>
                                    </p:animEffect>
                                    <p:anim calcmode="lin" valueType="num">
                                      <p:cBhvr>
                                        <p:cTn id="19"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95F0-35A8-4760-9AE9-BE5607A72B64}"/>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342F1598-CBB5-4EBE-B2A3-433E7F5339F1}"/>
              </a:ext>
            </a:extLst>
          </p:cNvPr>
          <p:cNvSpPr>
            <a:spLocks noGrp="1"/>
          </p:cNvSpPr>
          <p:nvPr>
            <p:ph sz="half" idx="1"/>
          </p:nvPr>
        </p:nvSpPr>
        <p:spPr>
          <a:xfrm>
            <a:off x="-1" y="2064773"/>
            <a:ext cx="9551963" cy="1044184"/>
          </a:xfrm>
        </p:spPr>
        <p:txBody>
          <a:bodyPr>
            <a:normAutofit/>
          </a:bodyPr>
          <a:lstStyle/>
          <a:p>
            <a:r>
              <a:rPr lang="en-US" sz="4800" dirty="0">
                <a:latin typeface="NikoshBAN" panose="02000000000000000000" pitchFamily="2" charset="0"/>
                <a:cs typeface="NikoshBAN" panose="02000000000000000000" pitchFamily="2" charset="0"/>
              </a:rPr>
              <a:t>6.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মসজিদে</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কোন</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অপ্রয়োজনীয়</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কথা</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না</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8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বলা</a:t>
            </a:r>
            <a:r>
              <a:rPr lang="en-US" sz="4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a:t>
            </a:r>
            <a:endParaRPr lang="en-US" sz="4800" dirty="0">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88B30815-E163-4827-86FA-19221407EED2}"/>
              </a:ext>
            </a:extLst>
          </p:cNvPr>
          <p:cNvSpPr>
            <a:spLocks noGrp="1"/>
          </p:cNvSpPr>
          <p:nvPr>
            <p:ph sz="half" idx="2"/>
          </p:nvPr>
        </p:nvSpPr>
        <p:spPr>
          <a:xfrm>
            <a:off x="1" y="3316799"/>
            <a:ext cx="12192000" cy="4351338"/>
          </a:xfrm>
        </p:spPr>
        <p:txBody>
          <a:bodyPr>
            <a:noAutofit/>
          </a:bodyPr>
          <a:lstStyle/>
          <a:p>
            <a:r>
              <a:rPr lang="bn-BD" sz="3600" b="0" i="0" dirty="0">
                <a:solidFill>
                  <a:srgbClr val="333333"/>
                </a:solidFill>
                <a:effectLst/>
                <a:latin typeface="NikoshBAN" panose="02000000000000000000" pitchFamily="2" charset="0"/>
                <a:cs typeface="NikoshBAN" panose="02000000000000000000" pitchFamily="2" charset="0"/>
              </a:rPr>
              <a:t>আমাদের অনেকেই মসজিদে প্রবেশ করে গল্প শুরু করে দেই। মসজিদ গল্পের জায়গা নয়। মসজিদ নিছক ইবাদতের জায়গা। হাদিস শরিফে মসজিদে কথা বলার ব্যাপারে এমনও জোর তাগিদ এসেছে- 'মসজিদে দুনিয়াদারির বাজে গল্প করা হারাম।' মসজিদে কথা বলবেন, ওয়াজ করবেন, মুসল্লিদের দ্বীনের ব্যাপারে নসিহত করার এখতিয়ার শুধু ইমাম সাহেবের। অন্যদের কথা বলার সুযোগ নেই। একান্ত কোনো মাসআলা মাসায়েল জানা বা কোনো বিষয়ের পরামর্শ থাকলে সেটি ভদ্রভাবে, নম্রতার সঙ্গে, আদবের সঙ্গে, লিখিতভাবে করা ভালো।</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2574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5"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FA6-B9C8-4E44-AC28-11CA888BDDE2}"/>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4A5DB6A3-DDD0-45ED-9F36-24CB5A74D549}"/>
              </a:ext>
            </a:extLst>
          </p:cNvPr>
          <p:cNvSpPr>
            <a:spLocks noGrp="1"/>
          </p:cNvSpPr>
          <p:nvPr>
            <p:ph sz="half" idx="1"/>
          </p:nvPr>
        </p:nvSpPr>
        <p:spPr>
          <a:xfrm>
            <a:off x="0" y="1825625"/>
            <a:ext cx="4009292" cy="4351338"/>
          </a:xfrm>
        </p:spPr>
        <p:txBody>
          <a:bodyPr>
            <a:normAutofit/>
          </a:bodyPr>
          <a:lstStyle/>
          <a:p>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৭।নীরবতা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পালন</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করা</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উচ্চস্বরে</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কথা</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a:t>
            </a:r>
            <a:r>
              <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4800" dirty="0" err="1">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বলা</a:t>
            </a:r>
            <a:endParaRPr lang="en-US" sz="48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5C735671-12A1-4C20-AE92-267B905E0380}"/>
              </a:ext>
            </a:extLst>
          </p:cNvPr>
          <p:cNvSpPr>
            <a:spLocks noGrp="1"/>
          </p:cNvSpPr>
          <p:nvPr>
            <p:ph sz="half" idx="2"/>
          </p:nvPr>
        </p:nvSpPr>
        <p:spPr>
          <a:xfrm>
            <a:off x="3770142" y="1825625"/>
            <a:ext cx="7583658" cy="4351338"/>
          </a:xfrm>
        </p:spPr>
        <p:txBody>
          <a:bodyPr>
            <a:noAutofit/>
          </a:bodyPr>
          <a:lstStyle/>
          <a:p>
            <a:r>
              <a:rPr lang="bn-BD" sz="3600" b="0" i="0" dirty="0">
                <a:solidFill>
                  <a:srgbClr val="333333"/>
                </a:solidFill>
                <a:effectLst/>
                <a:latin typeface="NikoshBAN" panose="02000000000000000000" pitchFamily="2" charset="0"/>
                <a:cs typeface="NikoshBAN" panose="02000000000000000000" pitchFamily="2" charset="0"/>
              </a:rPr>
              <a:t>অনেক মুসল্লিই দেখা যায়, মসজিদ থেকে বের হওয়ার সময় এমন জোরে জুতা ফেলেন কিংবা মসজিদে ঢুকে বাক্সে এমনভাবে জুতা রাখেন, তাতে বিকট শব্দ হয়। এতে নামাজরত মুসল্লিদের নামাজের মনোযোগ নষ্ট হয়। জুতার ময়লা বা ধুলাবালি পাশের মুসল্লির গায়ে গিয়ে লাগে। এটা ঠিক নয়।</a:t>
            </a:r>
            <a:r>
              <a:rPr lang="en-US" sz="3600" dirty="0">
                <a:ln w="0"/>
                <a:solidFill>
                  <a:schemeClr val="accent1"/>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কাজেই</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মসজিদে</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যেয়ে</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নীরবতা</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পালন</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করতে</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হবে</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উচ্চস্বরে</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কথা</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না</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বলা</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3600"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যাবেনা</a:t>
            </a:r>
            <a:r>
              <a:rPr lang="en-US" sz="3600"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360001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1000"/>
                                        <p:tgtEl>
                                          <p:spTgt spid="4">
                                            <p:txEl>
                                              <p:pRg st="0" end="0"/>
                                            </p:txEl>
                                          </p:spTgt>
                                        </p:tgtEl>
                                      </p:cBhvr>
                                    </p:animEffect>
                                    <p:anim calcmode="lin" valueType="num">
                                      <p:cBhvr>
                                        <p:cTn id="2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25C40-0DAE-4700-82AB-A051D23979A1}"/>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F9769765-AA4A-4CA8-BA0E-3C9CCB9D2E80}"/>
              </a:ext>
            </a:extLst>
          </p:cNvPr>
          <p:cNvSpPr>
            <a:spLocks noGrp="1"/>
          </p:cNvSpPr>
          <p:nvPr>
            <p:ph sz="half" idx="1"/>
          </p:nvPr>
        </p:nvSpPr>
        <p:spPr>
          <a:xfrm>
            <a:off x="838200" y="1825625"/>
            <a:ext cx="9332742" cy="748763"/>
          </a:xfrm>
        </p:spPr>
        <p:txBody>
          <a:bodyPr>
            <a:noAutofit/>
          </a:bodyPr>
          <a:lstStyle/>
          <a:p>
            <a:r>
              <a:rPr lang="en-US" sz="48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৮। </a:t>
            </a:r>
            <a:r>
              <a:rPr lang="en-US" sz="48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কুরআন</a:t>
            </a:r>
            <a:r>
              <a:rPr lang="en-US" sz="48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en-US" sz="48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তেলাওয়াত</a:t>
            </a:r>
            <a:r>
              <a:rPr lang="en-US" sz="48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ও </a:t>
            </a:r>
            <a:r>
              <a:rPr lang="en-US" sz="48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ধর্মী</a:t>
            </a:r>
            <a:r>
              <a:rPr lang="en-US" sz="48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en-US" sz="48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কথাবার্তা</a:t>
            </a:r>
            <a:r>
              <a:rPr lang="en-US" sz="48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en-US" sz="48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শোনা</a:t>
            </a:r>
            <a:endParaRPr lang="en-US" sz="48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endParaRPr>
          </a:p>
        </p:txBody>
      </p:sp>
      <p:pic>
        <p:nvPicPr>
          <p:cNvPr id="6" name="Content Placeholder 5">
            <a:extLst>
              <a:ext uri="{FF2B5EF4-FFF2-40B4-BE49-F238E27FC236}">
                <a16:creationId xmlns:a16="http://schemas.microsoft.com/office/drawing/2014/main" id="{82D8E3FB-6195-400C-B13F-FDCCCBDE76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938462"/>
            <a:ext cx="6019800" cy="3919538"/>
          </a:xfrm>
        </p:spPr>
      </p:pic>
      <p:pic>
        <p:nvPicPr>
          <p:cNvPr id="8" name="Picture 7">
            <a:extLst>
              <a:ext uri="{FF2B5EF4-FFF2-40B4-BE49-F238E27FC236}">
                <a16:creationId xmlns:a16="http://schemas.microsoft.com/office/drawing/2014/main" id="{FB2B0947-8D6D-4DFE-AB1F-98FB33AC6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8462"/>
            <a:ext cx="6172200" cy="3919537"/>
          </a:xfrm>
          <a:prstGeom prst="rect">
            <a:avLst/>
          </a:prstGeom>
        </p:spPr>
      </p:pic>
    </p:spTree>
    <p:extLst>
      <p:ext uri="{BB962C8B-B14F-4D97-AF65-F5344CB8AC3E}">
        <p14:creationId xmlns:p14="http://schemas.microsoft.com/office/powerpoint/2010/main" val="2951229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3"/>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4D28-205F-4104-A96A-9B9EB33E6C02}"/>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A90F565A-E1E0-4750-A619-E6985A86B330}"/>
              </a:ext>
            </a:extLst>
          </p:cNvPr>
          <p:cNvSpPr>
            <a:spLocks noGrp="1"/>
          </p:cNvSpPr>
          <p:nvPr>
            <p:ph sz="half" idx="1"/>
          </p:nvPr>
        </p:nvSpPr>
        <p:spPr/>
        <p:txBody>
          <a:bodyPr>
            <a:normAutofit/>
          </a:bodyPr>
          <a:lstStyle/>
          <a:p>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৯।কোন </a:t>
            </a:r>
            <a:r>
              <a:rPr lang="en-US"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অবস্থাতেই</a:t>
            </a: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 </a:t>
            </a:r>
            <a:r>
              <a:rPr lang="en-US"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হৈ</a:t>
            </a: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 </a:t>
            </a:r>
            <a:r>
              <a:rPr lang="en-US"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চৈ,শোরগোল</a:t>
            </a: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 </a:t>
            </a:r>
            <a:r>
              <a:rPr lang="en-US"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না</a:t>
            </a:r>
            <a:r>
              <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 </a:t>
            </a:r>
            <a:r>
              <a:rPr lang="en-US" sz="48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করা</a:t>
            </a:r>
            <a:endParaRPr lang="en-US" sz="48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0CEEF514-D0FF-4A74-B391-AA2128A1F495}"/>
              </a:ext>
            </a:extLst>
          </p:cNvPr>
          <p:cNvSpPr>
            <a:spLocks noGrp="1"/>
          </p:cNvSpPr>
          <p:nvPr>
            <p:ph sz="half" idx="2"/>
          </p:nvPr>
        </p:nvSpPr>
        <p:spPr/>
        <p:txBody>
          <a:bodyPr>
            <a:noAutofit/>
          </a:bodyPr>
          <a:lstStyle/>
          <a:p>
            <a:r>
              <a:rPr lang="bn-BD" sz="3600" b="0" i="0" dirty="0">
                <a:solidFill>
                  <a:srgbClr val="333333"/>
                </a:solidFill>
                <a:effectLst/>
                <a:latin typeface="NikoshBAN" panose="02000000000000000000" pitchFamily="2" charset="0"/>
                <a:cs typeface="NikoshBAN" panose="02000000000000000000" pitchFamily="2" charset="0"/>
              </a:rPr>
              <a:t>আমাদের অনেকেই মসজিদে প্রবেশ করে গল্প শুরু করে দেই। মসজিদ গল্পের জায়গা নয়। মসজিদ নিছক ইবাদতের জায়গা। হাদিস শরিফে মসজিদে কথা বলার ব্যাপারে এমনও জোর তাগিদ এসেছে- 'মসজিদে দুনিয়াদারির বাজে গল্প করা হারাম।'</a:t>
            </a:r>
            <a:endParaRPr lang="en-US" sz="3600"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5B418CE-70D4-4190-A877-D7FCA556A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8650"/>
            <a:ext cx="5715000" cy="3689350"/>
          </a:xfrm>
          <a:prstGeom prst="rect">
            <a:avLst/>
          </a:prstGeom>
        </p:spPr>
      </p:pic>
    </p:spTree>
    <p:extLst>
      <p:ext uri="{BB962C8B-B14F-4D97-AF65-F5344CB8AC3E}">
        <p14:creationId xmlns:p14="http://schemas.microsoft.com/office/powerpoint/2010/main" val="4231943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
                                        <p:tgtEl>
                                          <p:spTgt spid="3">
                                            <p:txEl>
                                              <p:pRg st="0" end="0"/>
                                            </p:txEl>
                                          </p:spTgt>
                                        </p:tgtEl>
                                      </p:cBhvr>
                                    </p:animEffect>
                                    <p:anim calcmode="lin" valueType="num">
                                      <p:cBhvr>
                                        <p:cTn id="20"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circle(in)">
                                      <p:cBhvr>
                                        <p:cTn id="28"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C7699-4C65-4315-B04C-DF1245234DFC}"/>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B156F851-9055-4494-87D3-AB9E4893C9FF}"/>
              </a:ext>
            </a:extLst>
          </p:cNvPr>
          <p:cNvSpPr>
            <a:spLocks noGrp="1"/>
          </p:cNvSpPr>
          <p:nvPr>
            <p:ph sz="half" idx="1"/>
          </p:nvPr>
        </p:nvSpPr>
        <p:spPr/>
        <p:txBody>
          <a:bodyPr>
            <a:normAutofit fontScale="92500" lnSpcReduction="20000"/>
          </a:bodyPr>
          <a:lstStyle/>
          <a:p>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১০।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সালাতরত</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কোন</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মুসল্লির</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সামনে</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দিয়ে</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যাতায়াত</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না</a:t>
            </a:r>
            <a:r>
              <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করা</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4" name="Content Placeholder 3">
            <a:extLst>
              <a:ext uri="{FF2B5EF4-FFF2-40B4-BE49-F238E27FC236}">
                <a16:creationId xmlns:a16="http://schemas.microsoft.com/office/drawing/2014/main" id="{FE7C2316-AE02-4FD6-B5C3-1BC0771A0116}"/>
              </a:ext>
            </a:extLst>
          </p:cNvPr>
          <p:cNvSpPr>
            <a:spLocks noGrp="1"/>
          </p:cNvSpPr>
          <p:nvPr>
            <p:ph sz="half" idx="2"/>
          </p:nvPr>
        </p:nvSpPr>
        <p:spPr/>
        <p:txBody>
          <a:bodyPr>
            <a:normAutofit fontScale="92500" lnSpcReduction="20000"/>
          </a:bodyPr>
          <a:lstStyle/>
          <a:p>
            <a:r>
              <a:rPr lang="bn-BD" sz="3600" b="0" i="0" dirty="0">
                <a:solidFill>
                  <a:srgbClr val="333333"/>
                </a:solidFill>
                <a:effectLst/>
                <a:latin typeface="NikoshBAN" panose="02000000000000000000" pitchFamily="2" charset="0"/>
                <a:cs typeface="NikoshBAN" panose="02000000000000000000" pitchFamily="2" charset="0"/>
              </a:rPr>
              <a:t>নবী করীম (ছাঃ) বলেন,</a:t>
            </a:r>
            <a:r>
              <a:rPr lang="ar-SA" sz="3600" b="0" i="0" dirty="0">
                <a:solidFill>
                  <a:srgbClr val="333333"/>
                </a:solidFill>
                <a:effectLst/>
                <a:latin typeface="NikoshBAN" panose="02000000000000000000" pitchFamily="2" charset="0"/>
              </a:rPr>
              <a:t>لَوْ يَعْلَمُ الْمَارّ</a:t>
            </a:r>
            <a:r>
              <a:rPr lang="ar-SA" sz="3600" b="0" i="0" dirty="0">
                <a:solidFill>
                  <a:srgbClr val="333333"/>
                </a:solidFill>
                <a:effectLst/>
                <a:latin typeface="NikoshBAN" panose="02000000000000000000" pitchFamily="2" charset="0"/>
                <a:cs typeface="+mj-cs"/>
              </a:rPr>
              <a:t>ُ بَيْنَ يَدَيْ الْمُصَلِّي مَاذَا عَلَيْهِ لَكَانَ أَنْ يَقِفَ أَرْبَعِيْنَ خَيْرًا لَهُ مِنْ أَنْ يَمُرَّ بَيْنَ يَدَيْهِ قَالَ أَبُو النَّضْرِ لَا أَدْرِي أَقَالَ أَرْبَعِيْنَ يَوْمًا أَوْ شَهْرًا أَوْ سَنَةً </a:t>
            </a:r>
            <a:r>
              <a:rPr lang="ar-SA" sz="3600" b="0" i="0" dirty="0">
                <a:solidFill>
                  <a:srgbClr val="333333"/>
                </a:solidFill>
                <a:effectLst/>
                <a:latin typeface="NikoshBAN" panose="02000000000000000000" pitchFamily="2" charset="0"/>
              </a:rPr>
              <a:t>‘</a:t>
            </a:r>
            <a:r>
              <a:rPr lang="bn-BD" sz="3600" b="0" i="0" dirty="0">
                <a:solidFill>
                  <a:srgbClr val="333333"/>
                </a:solidFill>
                <a:effectLst/>
                <a:latin typeface="NikoshBAN" panose="02000000000000000000" pitchFamily="2" charset="0"/>
                <a:cs typeface="NikoshBAN" panose="02000000000000000000" pitchFamily="2" charset="0"/>
              </a:rPr>
              <a:t>যদি মুছল্লীর সম্মুখ দিয়ে গমনকারী ব্যক্তির জানা থাকত যে, তার উপর কি পাপের বোঝা চেপেছে, তবে চল্লিশ পর্যন্ত দাঁড়িয়ে থাকাকেও সে প্রাধান্য দিত। আবু নাছর বলেন, আমি জানি না তিনি চল্লিশ দিন, মাস নাকি বছর বলেছেন’</a:t>
            </a:r>
            <a:endParaRPr lang="en-US" sz="3600"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27017272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1">
            <a:extLst>
              <a:ext uri="{FF2B5EF4-FFF2-40B4-BE49-F238E27FC236}">
                <a16:creationId xmlns:a16="http://schemas.microsoft.com/office/drawing/2014/main" id="{D9AF73CC-ED7A-4F0D-A741-F99AE72887F7}"/>
              </a:ext>
            </a:extLst>
          </p:cNvPr>
          <p:cNvSpPr/>
          <p:nvPr/>
        </p:nvSpPr>
        <p:spPr>
          <a:xfrm>
            <a:off x="4777153" y="723313"/>
            <a:ext cx="2559503" cy="7315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6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পরিচিতি</a:t>
            </a:r>
            <a:endParaRPr lang="en-US" sz="8000" b="1" dirty="0">
              <a:ln w="11430"/>
              <a:solidFill>
                <a:sysClr val="windowText" lastClr="000000"/>
              </a:solidFill>
              <a:effectLst>
                <a:outerShdw blurRad="50800" dist="39000" dir="5460000" algn="tl">
                  <a:srgbClr val="000000">
                    <a:alpha val="38000"/>
                  </a:srgbClr>
                </a:outerShdw>
              </a:effectLst>
              <a:latin typeface="NikoshBAN" panose="02000000000000000000" pitchFamily="2" charset="0"/>
              <a:cs typeface="NikoshBAN" panose="02000000000000000000" pitchFamily="2" charset="0"/>
            </a:endParaRPr>
          </a:p>
        </p:txBody>
      </p:sp>
      <p:sp>
        <p:nvSpPr>
          <p:cNvPr id="12" name="Rectangle 11">
            <a:extLst>
              <a:ext uri="{FF2B5EF4-FFF2-40B4-BE49-F238E27FC236}">
                <a16:creationId xmlns:a16="http://schemas.microsoft.com/office/drawing/2014/main" id="{CEF8CF7A-CD09-4ACA-A998-87BD55903F41}"/>
              </a:ext>
            </a:extLst>
          </p:cNvPr>
          <p:cNvSpPr/>
          <p:nvPr/>
        </p:nvSpPr>
        <p:spPr>
          <a:xfrm>
            <a:off x="258582" y="3581400"/>
            <a:ext cx="6142218" cy="3231654"/>
          </a:xfrm>
          <a:prstGeom prst="rect">
            <a:avLst/>
          </a:prstGeom>
        </p:spPr>
        <p:txBody>
          <a:bodyPr wrap="square">
            <a:spAutoFit/>
          </a:bodyPr>
          <a:lstStyle/>
          <a:p>
            <a:pPr algn="ctr"/>
            <a:r>
              <a:rPr lang="bn-BD" sz="4400" b="1" dirty="0">
                <a:latin typeface="NikoshBAN" panose="02000000000000000000" pitchFamily="2" charset="0"/>
                <a:cs typeface="NikoshBAN" panose="02000000000000000000" pitchFamily="2" charset="0"/>
              </a:rPr>
              <a:t>মোঃ </a:t>
            </a:r>
            <a:r>
              <a:rPr lang="en-US" sz="4400" b="1" dirty="0" err="1">
                <a:latin typeface="NikoshBAN" panose="02000000000000000000" pitchFamily="2" charset="0"/>
                <a:cs typeface="NikoshBAN" panose="02000000000000000000" pitchFamily="2" charset="0"/>
              </a:rPr>
              <a:t>আনিসুর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রহমান</a:t>
            </a:r>
            <a:endParaRPr lang="bn-BD" sz="4400" b="1" dirty="0">
              <a:latin typeface="NikoshBAN" panose="02000000000000000000" pitchFamily="2" charset="0"/>
              <a:cs typeface="NikoshBAN" panose="02000000000000000000" pitchFamily="2" charset="0"/>
            </a:endParaRPr>
          </a:p>
          <a:p>
            <a:pPr algn="ctr"/>
            <a:r>
              <a:rPr lang="bn-BD" sz="4400" b="1" dirty="0">
                <a:solidFill>
                  <a:srgbClr val="33CC33"/>
                </a:solidFill>
                <a:latin typeface="NikoshBAN" panose="02000000000000000000" pitchFamily="2" charset="0"/>
                <a:cs typeface="NikoshBAN" panose="02000000000000000000" pitchFamily="2" charset="0"/>
              </a:rPr>
              <a:t>সহকারী শিক্ষক</a:t>
            </a:r>
          </a:p>
          <a:p>
            <a:pPr algn="ctr"/>
            <a:r>
              <a:rPr lang="en-US" sz="4400" b="1" dirty="0" err="1">
                <a:solidFill>
                  <a:srgbClr val="FF0000"/>
                </a:solidFill>
                <a:latin typeface="NikoshBAN" panose="02000000000000000000" pitchFamily="2" charset="0"/>
                <a:cs typeface="NikoshBAN" panose="02000000000000000000" pitchFamily="2" charset="0"/>
              </a:rPr>
              <a:t>জামালপুর</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জিলা</a:t>
            </a:r>
            <a:r>
              <a:rPr lang="en-US" sz="4400" b="1" dirty="0">
                <a:solidFill>
                  <a:srgbClr val="FF0000"/>
                </a:solidFill>
                <a:latin typeface="NikoshBAN" panose="02000000000000000000" pitchFamily="2" charset="0"/>
                <a:cs typeface="NikoshBAN" panose="02000000000000000000" pitchFamily="2" charset="0"/>
              </a:rPr>
              <a:t> </a:t>
            </a:r>
            <a:r>
              <a:rPr lang="en-US" sz="4400" b="1" dirty="0" err="1">
                <a:solidFill>
                  <a:srgbClr val="FF0000"/>
                </a:solidFill>
                <a:latin typeface="NikoshBAN" panose="02000000000000000000" pitchFamily="2" charset="0"/>
                <a:cs typeface="NikoshBAN" panose="02000000000000000000" pitchFamily="2" charset="0"/>
              </a:rPr>
              <a:t>স্কুল,জামালপুর</a:t>
            </a:r>
            <a:r>
              <a:rPr lang="bn-BD" sz="4400" b="1" dirty="0">
                <a:solidFill>
                  <a:srgbClr val="FF0000"/>
                </a:solidFill>
                <a:latin typeface="NikoshBAN" panose="02000000000000000000" pitchFamily="2" charset="0"/>
                <a:cs typeface="NikoshBAN" panose="02000000000000000000" pitchFamily="2" charset="0"/>
              </a:rPr>
              <a:t>।</a:t>
            </a:r>
          </a:p>
          <a:p>
            <a:pPr algn="ctr"/>
            <a:r>
              <a:rPr lang="bn-BD" sz="4400" b="1" dirty="0">
                <a:solidFill>
                  <a:srgbClr val="33CC33"/>
                </a:solidFill>
                <a:latin typeface="NikoshBAN" panose="02000000000000000000" pitchFamily="2" charset="0"/>
                <a:cs typeface="NikoshBAN" panose="02000000000000000000" pitchFamily="2" charset="0"/>
              </a:rPr>
              <a:t>মোবাইল-</a:t>
            </a:r>
            <a:r>
              <a:rPr lang="en-US" sz="4400" b="1" dirty="0">
                <a:solidFill>
                  <a:srgbClr val="33CC33"/>
                </a:solidFill>
                <a:latin typeface="NikoshBAN" panose="02000000000000000000" pitchFamily="2" charset="0"/>
                <a:cs typeface="NikoshBAN" panose="02000000000000000000" pitchFamily="2" charset="0"/>
              </a:rPr>
              <a:t>০১৭১২৬৬৩১০১</a:t>
            </a:r>
          </a:p>
          <a:p>
            <a:pPr algn="ctr"/>
            <a:r>
              <a:rPr lang="en-US" sz="2800" b="1" dirty="0">
                <a:latin typeface="NikoshBAN" panose="02000000000000000000" pitchFamily="2" charset="0"/>
                <a:cs typeface="NikoshBAN" panose="02000000000000000000" pitchFamily="2" charset="0"/>
              </a:rPr>
              <a:t>Anisr.mym</a:t>
            </a:r>
            <a:r>
              <a:rPr lang="bn-BD" sz="2800" b="1" dirty="0">
                <a:latin typeface="NikoshBAN" panose="02000000000000000000" pitchFamily="2" charset="0"/>
                <a:cs typeface="NikoshBAN" panose="02000000000000000000" pitchFamily="2" charset="0"/>
              </a:rPr>
              <a:t>@gmail.com</a:t>
            </a:r>
          </a:p>
        </p:txBody>
      </p:sp>
      <p:sp>
        <p:nvSpPr>
          <p:cNvPr id="14" name="TextBox 13">
            <a:extLst>
              <a:ext uri="{FF2B5EF4-FFF2-40B4-BE49-F238E27FC236}">
                <a16:creationId xmlns:a16="http://schemas.microsoft.com/office/drawing/2014/main" id="{C6E63AE6-692D-4406-A945-9D6FD713C7CC}"/>
              </a:ext>
            </a:extLst>
          </p:cNvPr>
          <p:cNvSpPr txBox="1"/>
          <p:nvPr/>
        </p:nvSpPr>
        <p:spPr>
          <a:xfrm>
            <a:off x="1752600" y="2667000"/>
            <a:ext cx="2057400" cy="101566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6000" b="1" dirty="0" err="1">
                <a:ln/>
                <a:latin typeface="+mj-lt"/>
              </a:rPr>
              <a:t>শিক্ষক</a:t>
            </a:r>
            <a:endParaRPr lang="en-US" sz="6000" b="1" dirty="0">
              <a:ln/>
              <a:latin typeface="+mj-lt"/>
            </a:endParaRPr>
          </a:p>
        </p:txBody>
      </p:sp>
      <p:sp>
        <p:nvSpPr>
          <p:cNvPr id="16" name="TextBox 15">
            <a:extLst>
              <a:ext uri="{FF2B5EF4-FFF2-40B4-BE49-F238E27FC236}">
                <a16:creationId xmlns:a16="http://schemas.microsoft.com/office/drawing/2014/main" id="{320DB948-7F5D-4989-9882-4724D980A211}"/>
              </a:ext>
            </a:extLst>
          </p:cNvPr>
          <p:cNvSpPr txBox="1"/>
          <p:nvPr/>
        </p:nvSpPr>
        <p:spPr>
          <a:xfrm>
            <a:off x="7696201" y="2514600"/>
            <a:ext cx="5943599" cy="501675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err="1">
                <a:ln/>
                <a:solidFill>
                  <a:srgbClr val="00B050"/>
                </a:solidFill>
              </a:rPr>
              <a:t>শ্রেণিঃ</a:t>
            </a:r>
            <a:r>
              <a:rPr lang="en-US" sz="4800" b="1" dirty="0">
                <a:ln/>
                <a:solidFill>
                  <a:srgbClr val="00B050"/>
                </a:solidFill>
              </a:rPr>
              <a:t> ৫ম</a:t>
            </a:r>
          </a:p>
          <a:p>
            <a:r>
              <a:rPr lang="en-US" sz="4800" b="1" dirty="0">
                <a:ln/>
                <a:solidFill>
                  <a:srgbClr val="00B050"/>
                </a:solidFill>
              </a:rPr>
              <a:t>অধ্যায়ঃ২য়</a:t>
            </a:r>
            <a:r>
              <a:rPr lang="bn-BD" sz="4800" b="1" dirty="0">
                <a:ln/>
                <a:solidFill>
                  <a:srgbClr val="00B050"/>
                </a:solidFill>
                <a:latin typeface="NikoshBAN" panose="02000000000000000000" pitchFamily="2" charset="0"/>
                <a:cs typeface="NikoshBAN" panose="02000000000000000000" pitchFamily="2" charset="0"/>
              </a:rPr>
              <a:t> </a:t>
            </a:r>
            <a:r>
              <a:rPr lang="en-US" sz="4800" b="1" dirty="0">
                <a:ln/>
                <a:solidFill>
                  <a:srgbClr val="00B050"/>
                </a:solidFill>
                <a:latin typeface="NikoshBAN" panose="02000000000000000000" pitchFamily="2" charset="0"/>
                <a:cs typeface="NikoshBAN" panose="02000000000000000000" pitchFamily="2" charset="0"/>
              </a:rPr>
              <a:t>(</a:t>
            </a:r>
            <a:r>
              <a:rPr lang="bn-BD" sz="4800" b="1" dirty="0">
                <a:ln/>
                <a:solidFill>
                  <a:srgbClr val="00B050"/>
                </a:solidFill>
                <a:latin typeface="NikoshBAN" panose="02000000000000000000" pitchFamily="2" charset="0"/>
                <a:cs typeface="NikoshBAN" panose="02000000000000000000" pitchFamily="2" charset="0"/>
              </a:rPr>
              <a:t>ইবাদাত</a:t>
            </a:r>
            <a:r>
              <a:rPr lang="en-US" sz="4800" b="1" dirty="0">
                <a:ln/>
                <a:solidFill>
                  <a:srgbClr val="00B050"/>
                </a:solidFill>
                <a:latin typeface="NikoshBAN" panose="02000000000000000000" pitchFamily="2" charset="0"/>
                <a:cs typeface="NikoshBAN" panose="02000000000000000000" pitchFamily="2" charset="0"/>
              </a:rPr>
              <a:t>)</a:t>
            </a:r>
          </a:p>
          <a:p>
            <a:r>
              <a:rPr lang="en-US" sz="4800" b="1" dirty="0">
                <a:ln/>
                <a:solidFill>
                  <a:srgbClr val="00B050"/>
                </a:solidFill>
                <a:latin typeface="NikoshBAN" panose="02000000000000000000" pitchFamily="2" charset="0"/>
                <a:cs typeface="NikoshBAN" panose="02000000000000000000" pitchFamily="2" charset="0"/>
              </a:rPr>
              <a:t>পৃ-৩৮,৩৯,৪০</a:t>
            </a:r>
          </a:p>
          <a:p>
            <a:r>
              <a:rPr lang="bn-IN" sz="4800" b="1" dirty="0">
                <a:ln/>
                <a:solidFill>
                  <a:srgbClr val="00B050"/>
                </a:solidFill>
                <a:latin typeface="NikoshBAN" panose="02000000000000000000" pitchFamily="2" charset="0"/>
                <a:cs typeface="NikoshBAN" panose="02000000000000000000" pitchFamily="2" charset="0"/>
              </a:rPr>
              <a:t>সময়ঃ </a:t>
            </a:r>
            <a:r>
              <a:rPr lang="en-US" sz="4800" b="1" dirty="0">
                <a:ln/>
                <a:solidFill>
                  <a:srgbClr val="00B050"/>
                </a:solidFill>
                <a:latin typeface="NikoshBAN" panose="02000000000000000000" pitchFamily="2" charset="0"/>
                <a:cs typeface="NikoshBAN" panose="02000000000000000000" pitchFamily="2" charset="0"/>
              </a:rPr>
              <a:t>২০</a:t>
            </a:r>
            <a:r>
              <a:rPr lang="bn-IN" sz="4800" b="1" dirty="0">
                <a:ln/>
                <a:solidFill>
                  <a:srgbClr val="00B050"/>
                </a:solidFill>
                <a:latin typeface="NikoshBAN" panose="02000000000000000000" pitchFamily="2" charset="0"/>
                <a:cs typeface="NikoshBAN" panose="02000000000000000000" pitchFamily="2" charset="0"/>
              </a:rPr>
              <a:t> মিনিট</a:t>
            </a:r>
            <a:endParaRPr lang="en-US" sz="4800" b="1" dirty="0">
              <a:ln/>
              <a:solidFill>
                <a:srgbClr val="00B050"/>
              </a:solidFill>
              <a:latin typeface="NikoshBAN" panose="02000000000000000000" pitchFamily="2" charset="0"/>
              <a:cs typeface="NikoshBAN" panose="02000000000000000000" pitchFamily="2" charset="0"/>
            </a:endParaRPr>
          </a:p>
          <a:p>
            <a:r>
              <a:rPr lang="en-US" sz="4800" b="1" dirty="0">
                <a:ln/>
                <a:solidFill>
                  <a:srgbClr val="00B050"/>
                </a:solidFill>
                <a:latin typeface="NikoshBAN" panose="02000000000000000000" pitchFamily="2" charset="0"/>
                <a:cs typeface="NikoshBAN" panose="02000000000000000000" pitchFamily="2" charset="0"/>
              </a:rPr>
              <a:t>তাঃ৬-৯-২০২০</a:t>
            </a:r>
            <a:r>
              <a:rPr lang="bn-BD" sz="4800" b="1" dirty="0">
                <a:ln/>
                <a:solidFill>
                  <a:srgbClr val="00B050"/>
                </a:solidFill>
                <a:latin typeface="NikoshBAN" panose="02000000000000000000" pitchFamily="2" charset="0"/>
                <a:cs typeface="NikoshBAN" panose="02000000000000000000" pitchFamily="2" charset="0"/>
              </a:rPr>
              <a:t> </a:t>
            </a:r>
            <a:endParaRPr lang="bn-IN" sz="4800" b="1" dirty="0">
              <a:ln/>
              <a:solidFill>
                <a:srgbClr val="00B050"/>
              </a:solidFill>
              <a:latin typeface="NikoshBAN" panose="02000000000000000000" pitchFamily="2" charset="0"/>
              <a:cs typeface="NikoshBAN" panose="02000000000000000000" pitchFamily="2" charset="0"/>
            </a:endParaRPr>
          </a:p>
          <a:p>
            <a:endParaRPr lang="en-US" sz="4000" b="1" dirty="0">
              <a:ln/>
              <a:solidFill>
                <a:schemeClr val="accent3"/>
              </a:solidFill>
            </a:endParaRPr>
          </a:p>
          <a:p>
            <a:endParaRPr lang="en-US" sz="4000" b="1" dirty="0">
              <a:ln/>
              <a:solidFill>
                <a:schemeClr val="accent3"/>
              </a:solidFill>
            </a:endParaRPr>
          </a:p>
        </p:txBody>
      </p:sp>
      <p:pic>
        <p:nvPicPr>
          <p:cNvPr id="18" name="Picture 17">
            <a:extLst>
              <a:ext uri="{FF2B5EF4-FFF2-40B4-BE49-F238E27FC236}">
                <a16:creationId xmlns:a16="http://schemas.microsoft.com/office/drawing/2014/main" id="{3F415A8F-5E75-4CB5-BC2B-77DAC89D9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1" y="1193409"/>
            <a:ext cx="2326723" cy="2947182"/>
          </a:xfrm>
          <a:prstGeom prst="ellipse">
            <a:avLst/>
          </a:prstGeom>
          <a:ln>
            <a:noFill/>
          </a:ln>
          <a:effectLst>
            <a:softEdge rad="112500"/>
          </a:effectLst>
        </p:spPr>
      </p:pic>
    </p:spTree>
    <p:extLst>
      <p:ext uri="{BB962C8B-B14F-4D97-AF65-F5344CB8AC3E}">
        <p14:creationId xmlns:p14="http://schemas.microsoft.com/office/powerpoint/2010/main" val="1866976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B963-1978-412F-9663-23002489CB1C}"/>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BB778049-1826-4D63-ABEC-185F57B218E0}"/>
              </a:ext>
            </a:extLst>
          </p:cNvPr>
          <p:cNvSpPr>
            <a:spLocks noGrp="1"/>
          </p:cNvSpPr>
          <p:nvPr>
            <p:ph sz="half" idx="1"/>
          </p:nvPr>
        </p:nvSpPr>
        <p:spPr/>
        <p:txBody>
          <a:bodyPr>
            <a:normAutofit/>
          </a:bodyPr>
          <a:lstStyle/>
          <a:p>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১১।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মোবাইল</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খোলা</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রেখে</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বা</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অন্য</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কোন</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ভাবে</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মসজিদের</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শৃঙ্খলা</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ভঙ্গ</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না</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 </a:t>
            </a:r>
            <a:r>
              <a:rPr lang="en-US" sz="4800" b="1"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করা</a:t>
            </a:r>
            <a:r>
              <a:rPr lang="en-US"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koshBAN" panose="02000000000000000000" pitchFamily="2" charset="0"/>
                <a:cs typeface="NikoshBAN" panose="02000000000000000000" pitchFamily="2" charset="0"/>
              </a:rPr>
              <a:t>।</a:t>
            </a:r>
          </a:p>
        </p:txBody>
      </p:sp>
      <p:pic>
        <p:nvPicPr>
          <p:cNvPr id="6" name="Content Placeholder 5">
            <a:extLst>
              <a:ext uri="{FF2B5EF4-FFF2-40B4-BE49-F238E27FC236}">
                <a16:creationId xmlns:a16="http://schemas.microsoft.com/office/drawing/2014/main" id="{5F830F28-F5F6-4590-BAD3-852DDEB11D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83545"/>
            <a:ext cx="6019800" cy="4874455"/>
          </a:xfrm>
        </p:spPr>
      </p:pic>
    </p:spTree>
    <p:extLst>
      <p:ext uri="{BB962C8B-B14F-4D97-AF65-F5344CB8AC3E}">
        <p14:creationId xmlns:p14="http://schemas.microsoft.com/office/powerpoint/2010/main" val="393443578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418D1-11D4-40F5-B4ED-C967F54ECA72}"/>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9A9F59A5-71A0-4595-8E68-2BAFCA9415BC}"/>
              </a:ext>
            </a:extLst>
          </p:cNvPr>
          <p:cNvSpPr>
            <a:spLocks noGrp="1"/>
          </p:cNvSpPr>
          <p:nvPr>
            <p:ph sz="half" idx="1"/>
          </p:nvPr>
        </p:nvSpPr>
        <p:spPr>
          <a:xfrm>
            <a:off x="-239153" y="1305118"/>
            <a:ext cx="7666891" cy="748763"/>
          </a:xfrm>
        </p:spPr>
        <p:txBody>
          <a:bodyPr>
            <a:noAutofit/>
          </a:bodyPr>
          <a:lstStyle/>
          <a:p>
            <a:r>
              <a:rPr lang="en-US" sz="4800" dirty="0">
                <a:latin typeface="NikoshBAN" panose="02000000000000000000" pitchFamily="2" charset="0"/>
                <a:cs typeface="NikoshBAN" panose="02000000000000000000" pitchFamily="2" charset="0"/>
              </a:rPr>
              <a:t>১২। </a:t>
            </a:r>
            <a:r>
              <a:rPr lang="en-US" sz="4800" dirty="0" err="1">
                <a:latin typeface="NikoshBAN" panose="02000000000000000000" pitchFamily="2" charset="0"/>
                <a:cs typeface="NikoshBAN" panose="02000000000000000000" pitchFamily="2" charset="0"/>
              </a:rPr>
              <a:t>মসজিদে</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বিনয়</a:t>
            </a:r>
            <a:r>
              <a:rPr lang="en-US" sz="4800" dirty="0">
                <a:latin typeface="NikoshBAN" panose="02000000000000000000" pitchFamily="2" charset="0"/>
                <a:cs typeface="NikoshBAN" panose="02000000000000000000" pitchFamily="2" charset="0"/>
              </a:rPr>
              <a:t> ও </a:t>
            </a:r>
            <a:r>
              <a:rPr lang="en-US" sz="4800" dirty="0" err="1">
                <a:latin typeface="NikoshBAN" panose="02000000000000000000" pitchFamily="2" charset="0"/>
                <a:cs typeface="NikoshBAN" panose="02000000000000000000" pitchFamily="2" charset="0"/>
              </a:rPr>
              <a:t>একাগ্রতার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সাথে</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ইবাদত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a:t>
            </a:r>
          </a:p>
        </p:txBody>
      </p:sp>
      <p:sp>
        <p:nvSpPr>
          <p:cNvPr id="4" name="Content Placeholder 3">
            <a:extLst>
              <a:ext uri="{FF2B5EF4-FFF2-40B4-BE49-F238E27FC236}">
                <a16:creationId xmlns:a16="http://schemas.microsoft.com/office/drawing/2014/main" id="{B5F6F71A-FDC0-45C0-AFB4-23726F47F02C}"/>
              </a:ext>
            </a:extLst>
          </p:cNvPr>
          <p:cNvSpPr>
            <a:spLocks noGrp="1"/>
          </p:cNvSpPr>
          <p:nvPr>
            <p:ph sz="half" idx="2"/>
          </p:nvPr>
        </p:nvSpPr>
        <p:spPr>
          <a:xfrm>
            <a:off x="7010400" y="1445797"/>
            <a:ext cx="5181600" cy="4351338"/>
          </a:xfrm>
        </p:spPr>
        <p:txBody>
          <a:bodyPr>
            <a:noAutofit/>
          </a:bodyPr>
          <a:lstStyle/>
          <a:p>
            <a:r>
              <a:rPr lang="bn-BD" sz="3600" b="0" i="0" dirty="0">
                <a:solidFill>
                  <a:srgbClr val="333333"/>
                </a:solidFill>
                <a:effectLst/>
                <a:latin typeface="NikoshBAN" panose="02000000000000000000" pitchFamily="2" charset="0"/>
                <a:cs typeface="NikoshBAN" panose="02000000000000000000" pitchFamily="2" charset="0"/>
              </a:rPr>
              <a:t>মসজিদ আল্লাহর নিকটে সর্বাধিক প্রিয় স্থান। সেখানে কেবল তাঁরই ইবাদত করতে হবে। আল্লাহ্ তা‘আলা বলেন,</a:t>
            </a:r>
            <a:r>
              <a:rPr lang="ar-SA" sz="3600" b="0" i="0" dirty="0">
                <a:solidFill>
                  <a:srgbClr val="333333"/>
                </a:solidFill>
                <a:effectLst/>
                <a:latin typeface="NikoshBAN" panose="02000000000000000000" pitchFamily="2" charset="0"/>
              </a:rPr>
              <a:t>وَأَنَّ الْمَسَاجِدَ لِلَّهِ فَلاَ تَدْعُوا مَعَ اللهِ أَحَدًا- ‘</a:t>
            </a:r>
            <a:r>
              <a:rPr lang="en-US" sz="3600" b="0" i="0" dirty="0">
                <a:solidFill>
                  <a:srgbClr val="333333"/>
                </a:solidFill>
                <a:effectLst/>
                <a:latin typeface="NikoshBAN" panose="02000000000000000000" pitchFamily="2" charset="0"/>
              </a:rPr>
              <a:t> </a:t>
            </a:r>
            <a:r>
              <a:rPr lang="bn-BD" sz="3600" b="0" i="0" dirty="0">
                <a:solidFill>
                  <a:srgbClr val="333333"/>
                </a:solidFill>
                <a:effectLst/>
                <a:latin typeface="NikoshBAN" panose="02000000000000000000" pitchFamily="2" charset="0"/>
                <a:cs typeface="NikoshBAN" panose="02000000000000000000" pitchFamily="2" charset="0"/>
              </a:rPr>
              <a:t>আর মসজিদগুলো কেবলমাত্র আল্লাহরই জন্য, কাজেই তোমরা আল্লাহর সঙ্গে অন্য কাউকে ডেক না’ </a:t>
            </a:r>
            <a:r>
              <a:rPr lang="bn-BD" sz="3600" b="0" i="1" dirty="0">
                <a:solidFill>
                  <a:srgbClr val="333333"/>
                </a:solidFill>
                <a:effectLst/>
                <a:latin typeface="NikoshBAN" panose="02000000000000000000" pitchFamily="2" charset="0"/>
                <a:cs typeface="NikoshBAN" panose="02000000000000000000" pitchFamily="2" charset="0"/>
              </a:rPr>
              <a:t>(জিন ৭২/১৮)</a:t>
            </a:r>
            <a:r>
              <a:rPr lang="bn-BD" sz="3600" b="0" i="0" dirty="0">
                <a:solidFill>
                  <a:srgbClr val="333333"/>
                </a:solidFill>
                <a:effectLst/>
                <a:latin typeface="NikoshBAN" panose="02000000000000000000" pitchFamily="2" charset="0"/>
                <a:cs typeface="NikoshBAN" panose="02000000000000000000" pitchFamily="2" charset="0"/>
              </a:rPr>
              <a:t>। এ মসজিদ মুসলমানদের ইবাদতের স্থান। এখানে আগতদের উদ্দেশ্য থাকে কেবল ইবাদত করা।</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27CC12FF-EF0B-42FC-B441-EEBAEFFC888B}"/>
              </a:ext>
            </a:extLst>
          </p:cNvPr>
          <p:cNvSpPr txBox="1"/>
          <p:nvPr/>
        </p:nvSpPr>
        <p:spPr>
          <a:xfrm>
            <a:off x="0" y="2458556"/>
            <a:ext cx="7287065" cy="4524315"/>
          </a:xfrm>
          <a:prstGeom prst="rect">
            <a:avLst/>
          </a:prstGeom>
          <a:noFill/>
        </p:spPr>
        <p:txBody>
          <a:bodyPr wrap="square">
            <a:spAutoFit/>
          </a:bodyPr>
          <a:lstStyle/>
          <a:p>
            <a:r>
              <a:rPr lang="bn-BD" sz="3200" b="0" i="0" dirty="0">
                <a:solidFill>
                  <a:srgbClr val="333333"/>
                </a:solidFill>
                <a:effectLst/>
                <a:latin typeface="NikoshBAN" panose="02000000000000000000" pitchFamily="2" charset="0"/>
                <a:cs typeface="NikoshBAN" panose="02000000000000000000" pitchFamily="2" charset="0"/>
              </a:rPr>
              <a:t> আল্লাহতায়ালা  সুরা আশ-শুআরার ২১৫নং আয়াতে ঘোষণা করেছেন- 'যারা তোমার অনুসরণ করে সেসব বিশ্বাসীর প্রতি বিনয়ী হও।' এ ছাড়া হাদিসে কুদসিতে </a:t>
            </a:r>
            <a:r>
              <a:rPr lang="en-US" sz="3200" dirty="0" err="1">
                <a:solidFill>
                  <a:srgbClr val="333333"/>
                </a:solidFill>
                <a:latin typeface="NikoshBAN" panose="02000000000000000000" pitchFamily="2" charset="0"/>
                <a:cs typeface="NikoshBAN" panose="02000000000000000000" pitchFamily="2" charset="0"/>
              </a:rPr>
              <a:t>এসেছে</a:t>
            </a:r>
            <a:r>
              <a:rPr lang="bn-BD" sz="3200" b="0" i="0" dirty="0">
                <a:solidFill>
                  <a:srgbClr val="333333"/>
                </a:solidFill>
                <a:effectLst/>
                <a:latin typeface="NikoshBAN" panose="02000000000000000000" pitchFamily="2" charset="0"/>
                <a:cs typeface="NikoshBAN" panose="02000000000000000000" pitchFamily="2" charset="0"/>
              </a:rPr>
              <a:t> , 'আমি সেসব লোকের সালাতই কবুল করি, যারা মর্যাদার সামনে বিনয়াবনত হয় এবং আমার সৃষ্টির সঙ্গে রূঢ় আচরণ করে না' (বাযযার আল মুসনাদ)। হাদিস শরিফে আরও এসেছে- 'যে ব্যক্তি আল্লাহর সন্তুষ্টি লাভের উদ্দেশ্যে নম্রতা অবলম্বন করবে, আল্লাহতায়ালা তার সম্মান বাড়িয়ে দেবেন।' (সহিহ মুসলিম)</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857934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 calcmode="lin" valueType="num">
                                      <p:cBhvr>
                                        <p:cTn id="14" dur="500" fill="hold"/>
                                        <p:tgtEl>
                                          <p:spTgt spid="2"/>
                                        </p:tgtEl>
                                        <p:attrNameLst>
                                          <p:attrName>style.rotation</p:attrName>
                                        </p:attrNameLst>
                                      </p:cBhvr>
                                      <p:tavLst>
                                        <p:tav tm="0">
                                          <p:val>
                                            <p:fltVal val="360"/>
                                          </p:val>
                                        </p:tav>
                                        <p:tav tm="100000">
                                          <p:val>
                                            <p:fltVal val="0"/>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p:cTn id="2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5B67-894C-4592-9636-970FEA563519}"/>
              </a:ext>
            </a:extLst>
          </p:cNvPr>
          <p:cNvSpPr>
            <a:spLocks noGrp="1"/>
          </p:cNvSpPr>
          <p:nvPr>
            <p:ph type="title"/>
          </p:nvPr>
        </p:nvSpPr>
        <p:spPr/>
        <p:txBody>
          <a:bodyPr>
            <a:normAutofit/>
          </a:bodyPr>
          <a:lstStyle/>
          <a:p>
            <a:pPr algn="ct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dirty="0"/>
          </a:p>
        </p:txBody>
      </p:sp>
      <p:sp>
        <p:nvSpPr>
          <p:cNvPr id="3" name="Content Placeholder 2">
            <a:extLst>
              <a:ext uri="{FF2B5EF4-FFF2-40B4-BE49-F238E27FC236}">
                <a16:creationId xmlns:a16="http://schemas.microsoft.com/office/drawing/2014/main" id="{6B3125E9-A7C8-45F2-A34C-7909AB41D065}"/>
              </a:ext>
            </a:extLst>
          </p:cNvPr>
          <p:cNvSpPr>
            <a:spLocks noGrp="1"/>
          </p:cNvSpPr>
          <p:nvPr>
            <p:ph sz="half" idx="1"/>
          </p:nvPr>
        </p:nvSpPr>
        <p:spPr>
          <a:xfrm>
            <a:off x="838200" y="1825625"/>
            <a:ext cx="5334000" cy="4351338"/>
          </a:xfrm>
        </p:spPr>
        <p:txBody>
          <a:bodyPr>
            <a:normAutofit/>
            <a:scene3d>
              <a:camera prst="orthographicFront"/>
              <a:lightRig rig="soft" dir="t">
                <a:rot lat="0" lon="0" rev="15600000"/>
              </a:lightRig>
            </a:scene3d>
            <a:sp3d extrusionH="57150" prstMaterial="softEdge">
              <a:bevelT w="25400" h="38100"/>
            </a:sp3d>
          </a:bodyPr>
          <a:lstStyle/>
          <a:p>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১৩।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মসজিদ</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হওয়ার</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দোয়া</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r-SA" sz="4800" dirty="0">
                <a:ln w="0"/>
                <a:effectLst>
                  <a:outerShdw blurRad="38100" dist="19050" dir="2700000" algn="tl" rotWithShape="0">
                    <a:schemeClr val="dk1">
                      <a:alpha val="40000"/>
                    </a:schemeClr>
                  </a:outerShdw>
                </a:effectLst>
                <a:latin typeface="Arabic Typesetting" panose="03020402040406030203" pitchFamily="66" charset="-78"/>
                <a:cs typeface="+mj-cs"/>
              </a:rPr>
              <a:t>اَللَّهُمَّ اِنِّى اَسْئَلُكَ مِنْ فَضْلِكَ</a:t>
            </a:r>
            <a:endParaRPr lang="en-US" sz="4800" dirty="0">
              <a:ln w="0"/>
              <a:effectLst>
                <a:outerShdw blurRad="38100" dist="19050" dir="2700000" algn="tl" rotWithShape="0">
                  <a:schemeClr val="dk1">
                    <a:alpha val="40000"/>
                  </a:schemeClr>
                </a:outerShdw>
              </a:effectLst>
              <a:latin typeface="Arabic Typesetting" panose="03020402040406030203" pitchFamily="66" charset="-78"/>
              <a:cs typeface="+mj-cs"/>
            </a:endParaRPr>
          </a:p>
          <a:p>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আল্লাহ</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অনুগ্রহ</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কামনা</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করছি</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p:txBody>
      </p:sp>
      <p:pic>
        <p:nvPicPr>
          <p:cNvPr id="6" name="Content Placeholder 5">
            <a:extLst>
              <a:ext uri="{FF2B5EF4-FFF2-40B4-BE49-F238E27FC236}">
                <a16:creationId xmlns:a16="http://schemas.microsoft.com/office/drawing/2014/main" id="{2BAF086E-2A18-464D-9B1E-1AE3FF8B5C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825625"/>
            <a:ext cx="6019800" cy="5032375"/>
          </a:xfrm>
        </p:spPr>
      </p:pic>
    </p:spTree>
    <p:extLst>
      <p:ext uri="{BB962C8B-B14F-4D97-AF65-F5344CB8AC3E}">
        <p14:creationId xmlns:p14="http://schemas.microsoft.com/office/powerpoint/2010/main" val="41056823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030B5E-6E76-4A97-BE94-8E8C3618B680}"/>
              </a:ext>
            </a:extLst>
          </p:cNvPr>
          <p:cNvSpPr txBox="1"/>
          <p:nvPr/>
        </p:nvSpPr>
        <p:spPr>
          <a:xfrm>
            <a:off x="638628" y="972457"/>
            <a:ext cx="10711541"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জোড়ায়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a:p>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অর্থ</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সহ</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মসজিদে</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প্রবেশ</a:t>
            </a:r>
            <a:r>
              <a:rPr lang="en-US" sz="4800" dirty="0">
                <a:latin typeface="NikoshBAN" panose="02000000000000000000" pitchFamily="2" charset="0"/>
                <a:cs typeface="NikoshBAN" panose="02000000000000000000" pitchFamily="2" charset="0"/>
              </a:rPr>
              <a:t> ও </a:t>
            </a:r>
            <a:r>
              <a:rPr lang="en-US" sz="4800" dirty="0" err="1">
                <a:latin typeface="NikoshBAN" panose="02000000000000000000" pitchFamily="2" charset="0"/>
                <a:cs typeface="NikoshBAN" panose="02000000000000000000" pitchFamily="2" charset="0"/>
              </a:rPr>
              <a:t>বের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হওয়ার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লিখ</a:t>
            </a:r>
            <a:r>
              <a:rPr lang="en-US" sz="4800" dirty="0">
                <a:latin typeface="NikoshBAN" panose="02000000000000000000" pitchFamily="2" charset="0"/>
                <a:cs typeface="NikoshBAN" panose="02000000000000000000" pitchFamily="2" charset="0"/>
              </a:rPr>
              <a:t>”</a:t>
            </a:r>
          </a:p>
        </p:txBody>
      </p:sp>
      <p:sp>
        <p:nvSpPr>
          <p:cNvPr id="3" name="TextBox 2">
            <a:extLst>
              <a:ext uri="{FF2B5EF4-FFF2-40B4-BE49-F238E27FC236}">
                <a16:creationId xmlns:a16="http://schemas.microsoft.com/office/drawing/2014/main" id="{19B95DA5-7F5F-4ED4-8801-1E9E9128F162}"/>
              </a:ext>
            </a:extLst>
          </p:cNvPr>
          <p:cNvSpPr txBox="1"/>
          <p:nvPr/>
        </p:nvSpPr>
        <p:spPr>
          <a:xfrm>
            <a:off x="10821244" y="4020457"/>
            <a:ext cx="4209143" cy="830997"/>
          </a:xfrm>
          <a:prstGeom prst="rect">
            <a:avLst/>
          </a:prstGeom>
          <a:noFill/>
        </p:spPr>
        <p:txBody>
          <a:bodyPr wrap="square" rtlCol="0">
            <a:spAutoFit/>
          </a:bodyPr>
          <a:lstStyle/>
          <a:p>
            <a:r>
              <a:rPr lang="en-US" sz="4800" dirty="0" err="1">
                <a:latin typeface="NikoshBAN" panose="02000000000000000000" pitchFamily="2" charset="0"/>
                <a:cs typeface="NikoshBAN" panose="02000000000000000000" pitchFamily="2" charset="0"/>
              </a:rPr>
              <a:t>সময়ঃ</a:t>
            </a:r>
            <a:r>
              <a:rPr lang="en-US" sz="4800" dirty="0">
                <a:latin typeface="NikoshBAN" panose="02000000000000000000" pitchFamily="2" charset="0"/>
                <a:cs typeface="NikoshBAN" panose="02000000000000000000" pitchFamily="2" charset="0"/>
              </a:rPr>
              <a:t> ২মিনিট</a:t>
            </a:r>
          </a:p>
        </p:txBody>
      </p:sp>
    </p:spTree>
    <p:extLst>
      <p:ext uri="{BB962C8B-B14F-4D97-AF65-F5344CB8AC3E}">
        <p14:creationId xmlns:p14="http://schemas.microsoft.com/office/powerpoint/2010/main" val="16692458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repeatCount="indefinite" fill="hold" grpId="0" nodeType="clickEffect">
                                  <p:stCondLst>
                                    <p:cond delay="0"/>
                                  </p:stCondLst>
                                  <p:endCondLst>
                                    <p:cond evt="onNext" delay="0">
                                      <p:tgtEl>
                                        <p:sldTgt/>
                                      </p:tgtEl>
                                    </p:cond>
                                  </p:end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0-#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0"/>
                                            </p:cond>
                                          </p:stCondLst>
                                        </p:cTn>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01C964D-6583-4973-8B49-2B2C6C9AA4F5}"/>
              </a:ext>
            </a:extLst>
          </p:cNvPr>
          <p:cNvSpPr txBox="1"/>
          <p:nvPr/>
        </p:nvSpPr>
        <p:spPr>
          <a:xfrm>
            <a:off x="0" y="548304"/>
            <a:ext cx="12192000" cy="2308324"/>
          </a:xfrm>
          <a:prstGeom prst="rect">
            <a:avLst/>
          </a:prstGeom>
          <a:noFill/>
        </p:spPr>
        <p:txBody>
          <a:bodyPr wrap="square">
            <a:spAutoFit/>
          </a:bodyPr>
          <a:lstStyle/>
          <a:p>
            <a:pPr algn="ctr"/>
            <a:r>
              <a:rPr lang="en-US" sz="4800" dirty="0" err="1">
                <a:latin typeface="NikoshBAN" panose="02000000000000000000" pitchFamily="2" charset="0"/>
                <a:cs typeface="NikoshBAN" panose="02000000000000000000" pitchFamily="2" charset="0"/>
              </a:rPr>
              <a:t>দলীয়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মসজিদে</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ভাবে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ইবাদত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সম্পর্কে</a:t>
            </a:r>
            <a:r>
              <a:rPr lang="en-US" sz="4800" dirty="0">
                <a:latin typeface="NikoshBAN" panose="02000000000000000000" pitchFamily="2" charset="0"/>
                <a:cs typeface="NikoshBAN" panose="02000000000000000000" pitchFamily="2" charset="0"/>
              </a:rPr>
              <a:t> ৫টি </a:t>
            </a:r>
            <a:r>
              <a:rPr lang="en-US" sz="4800" dirty="0" err="1">
                <a:latin typeface="NikoshBAN" panose="02000000000000000000" pitchFamily="2" charset="0"/>
                <a:cs typeface="NikoshBAN" panose="02000000000000000000" pitchFamily="2" charset="0"/>
              </a:rPr>
              <a:t>বাক্য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লিখ</a:t>
            </a:r>
            <a:r>
              <a:rPr lang="en-US" sz="4800" dirty="0">
                <a:latin typeface="NikoshBAN" panose="02000000000000000000" pitchFamily="2" charset="0"/>
                <a:cs typeface="NikoshBAN" panose="02000000000000000000" pitchFamily="2" charset="0"/>
              </a:rPr>
              <a:t>”</a:t>
            </a:r>
          </a:p>
        </p:txBody>
      </p:sp>
      <p:sp>
        <p:nvSpPr>
          <p:cNvPr id="9" name="TextBox 8">
            <a:extLst>
              <a:ext uri="{FF2B5EF4-FFF2-40B4-BE49-F238E27FC236}">
                <a16:creationId xmlns:a16="http://schemas.microsoft.com/office/drawing/2014/main" id="{C9932878-B4FA-422E-AE56-8543726744CD}"/>
              </a:ext>
            </a:extLst>
          </p:cNvPr>
          <p:cNvSpPr txBox="1"/>
          <p:nvPr/>
        </p:nvSpPr>
        <p:spPr>
          <a:xfrm>
            <a:off x="11082738" y="4597790"/>
            <a:ext cx="6096000" cy="830997"/>
          </a:xfrm>
          <a:prstGeom prst="rect">
            <a:avLst/>
          </a:prstGeom>
          <a:noFill/>
        </p:spPr>
        <p:txBody>
          <a:bodyPr wrap="square">
            <a:spAutoFit/>
          </a:bodyPr>
          <a:lstStyle/>
          <a:p>
            <a:r>
              <a:rPr lang="en-US" sz="4800" b="1" dirty="0" err="1">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সময়ঃ</a:t>
            </a:r>
            <a:r>
              <a:rPr lang="en-US" sz="4800" b="1" dirty="0">
                <a:ln w="12700">
                  <a:solidFill>
                    <a:schemeClr val="accent5"/>
                  </a:solidFill>
                  <a:prstDash val="solid"/>
                </a:ln>
                <a:pattFill prst="ltDnDiag">
                  <a:fgClr>
                    <a:schemeClr val="accent5">
                      <a:lumMod val="60000"/>
                      <a:lumOff val="40000"/>
                    </a:schemeClr>
                  </a:fgClr>
                  <a:bgClr>
                    <a:schemeClr val="bg1"/>
                  </a:bgClr>
                </a:pattFill>
                <a:latin typeface="NikoshBAN" panose="02000000000000000000" pitchFamily="2" charset="0"/>
                <a:cs typeface="NikoshBAN" panose="02000000000000000000" pitchFamily="2" charset="0"/>
              </a:rPr>
              <a:t> ২মিনিট</a:t>
            </a:r>
          </a:p>
        </p:txBody>
      </p:sp>
    </p:spTree>
    <p:extLst>
      <p:ext uri="{BB962C8B-B14F-4D97-AF65-F5344CB8AC3E}">
        <p14:creationId xmlns:p14="http://schemas.microsoft.com/office/powerpoint/2010/main" val="16271482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repeatCount="indefinite" fill="hold" grpId="0" nodeType="clickEffect">
                                  <p:stCondLst>
                                    <p:cond delay="0"/>
                                  </p:stCondLst>
                                  <p:endCondLst>
                                    <p:cond evt="onNext" delay="0">
                                      <p:tgtEl>
                                        <p:sldTgt/>
                                      </p:tgtEl>
                                    </p:cond>
                                  </p:end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0" fill="hold"/>
                                        <p:tgtEl>
                                          <p:spTgt spid="9"/>
                                        </p:tgtEl>
                                        <p:attrNameLst>
                                          <p:attrName>ppt_x</p:attrName>
                                        </p:attrNameLst>
                                      </p:cBhvr>
                                      <p:tavLst>
                                        <p:tav tm="0">
                                          <p:val>
                                            <p:strVal val="0-#ppt_w/2"/>
                                          </p:val>
                                        </p:tav>
                                        <p:tav tm="100000">
                                          <p:val>
                                            <p:strVal val="#ppt_x"/>
                                          </p:val>
                                        </p:tav>
                                      </p:tavLst>
                                    </p:anim>
                                    <p:anim calcmode="lin" valueType="num">
                                      <p:cBhvr additive="base">
                                        <p:cTn id="15" dur="50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2"/>
                                            </p:cond>
                                          </p:stCondLst>
                                        </p:cTn>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1F52-25F2-4DB9-A5FC-4F82655D963D}"/>
              </a:ext>
            </a:extLst>
          </p:cNvPr>
          <p:cNvSpPr>
            <a:spLocks noGrp="1"/>
          </p:cNvSpPr>
          <p:nvPr>
            <p:ph type="title"/>
          </p:nvPr>
        </p:nvSpPr>
        <p:spPr/>
        <p:txBody>
          <a:bodyPr>
            <a:normAutofit/>
          </a:bodyPr>
          <a:lstStyle/>
          <a:p>
            <a:pPr algn="ctr"/>
            <a:r>
              <a:rPr lang="en-US" sz="6000" dirty="0" err="1">
                <a:latin typeface="NikoshBAN" panose="02000000000000000000" pitchFamily="2" charset="0"/>
                <a:cs typeface="NikoshBAN" panose="02000000000000000000" pitchFamily="2" charset="0"/>
              </a:rPr>
              <a:t>মূল্যায়ন</a:t>
            </a:r>
            <a:endParaRPr lang="en-US" sz="60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FAF53998-8C5D-49EC-BF39-3F9C6098E106}"/>
              </a:ext>
            </a:extLst>
          </p:cNvPr>
          <p:cNvSpPr>
            <a:spLocks noGrp="1"/>
          </p:cNvSpPr>
          <p:nvPr>
            <p:ph idx="1"/>
          </p:nvPr>
        </p:nvSpPr>
        <p:spPr/>
        <p:txBody>
          <a:bodyPr>
            <a:normAutofit/>
          </a:bodyPr>
          <a:lstStyle/>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মসজিদ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মসজিদকে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বায়তুল্লাহ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বাংলাদেশে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কতটি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মসজিদ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আছে</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৪।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শহরকে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মসজিদের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শহর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৫।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তিনটি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মসজিদের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মর্যাদা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সবচেয়ে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বেশি</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৬। </a:t>
            </a:r>
            <a:r>
              <a:rPr lang="en-US" sz="3600" dirty="0" err="1">
                <a:latin typeface="NikoshBAN" panose="02000000000000000000" pitchFamily="2" charset="0"/>
                <a:cs typeface="NikoshBAN" panose="02000000000000000000" pitchFamily="2" charset="0"/>
              </a:rPr>
              <a:t>মসজিদে</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আকসা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কোথায়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অবস্থিত</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18282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0"/>
                                        <p:tgtEl>
                                          <p:spTgt spid="3">
                                            <p:txEl>
                                              <p:pRg st="5" end="5"/>
                                            </p:txEl>
                                          </p:spTgt>
                                        </p:tgtEl>
                                      </p:cBhvr>
                                    </p:animEffect>
                                    <p:anim calcmode="lin" valueType="num">
                                      <p:cBhvr>
                                        <p:cTn id="5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BCE41A-040D-4A86-B5A7-140E853146AA}"/>
              </a:ext>
            </a:extLst>
          </p:cNvPr>
          <p:cNvSpPr txBox="1"/>
          <p:nvPr/>
        </p:nvSpPr>
        <p:spPr>
          <a:xfrm>
            <a:off x="2960914" y="1117600"/>
            <a:ext cx="8011885"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বাড়ির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endParaRPr lang="en-US" sz="4800" dirty="0">
              <a:latin typeface="NikoshBAN" panose="02000000000000000000" pitchFamily="2" charset="0"/>
              <a:cs typeface="NikoshBAN" panose="02000000000000000000" pitchFamily="2" charset="0"/>
            </a:endParaRPr>
          </a:p>
          <a:p>
            <a:r>
              <a:rPr lang="en-US" sz="4800" dirty="0" err="1">
                <a:latin typeface="NikoshBAN" panose="02000000000000000000" pitchFamily="2" charset="0"/>
                <a:cs typeface="NikoshBAN" panose="02000000000000000000" pitchFamily="2" charset="0"/>
              </a:rPr>
              <a:t>মসজিদের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আদব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গুলো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ব্যাখ্যা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94856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BC9F85-87E7-498D-A5BE-64AECDE86E1A}"/>
              </a:ext>
            </a:extLst>
          </p:cNvPr>
          <p:cNvSpPr txBox="1"/>
          <p:nvPr/>
        </p:nvSpPr>
        <p:spPr>
          <a:xfrm>
            <a:off x="435430" y="1030514"/>
            <a:ext cx="11306628" cy="563231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chemeClr val="accent4"/>
                </a:solidFill>
                <a:latin typeface="NikoshBAN" panose="02000000000000000000" pitchFamily="2" charset="0"/>
                <a:cs typeface="NikoshBAN" panose="02000000000000000000" pitchFamily="2" charset="0"/>
              </a:rPr>
              <a:t>খোদা</a:t>
            </a:r>
            <a:r>
              <a:rPr lang="en-US" sz="6000" b="1" dirty="0">
                <a:ln/>
                <a:solidFill>
                  <a:schemeClr val="accent4"/>
                </a:solidFill>
                <a:latin typeface="NikoshBAN" panose="02000000000000000000" pitchFamily="2" charset="0"/>
                <a:cs typeface="NikoshBAN" panose="02000000000000000000" pitchFamily="2" charset="0"/>
              </a:rPr>
              <a:t> </a:t>
            </a:r>
            <a:r>
              <a:rPr lang="en-US" sz="6000" b="1" dirty="0" err="1">
                <a:ln/>
                <a:solidFill>
                  <a:schemeClr val="accent4"/>
                </a:solidFill>
                <a:latin typeface="NikoshBAN" panose="02000000000000000000" pitchFamily="2" charset="0"/>
                <a:cs typeface="NikoshBAN" panose="02000000000000000000" pitchFamily="2" charset="0"/>
              </a:rPr>
              <a:t>হাফেজ</a:t>
            </a:r>
            <a:endParaRPr lang="en-US" sz="6000" b="1" dirty="0">
              <a:ln/>
              <a:solidFill>
                <a:schemeClr val="accent4"/>
              </a:solidFill>
              <a:latin typeface="NikoshBAN" panose="02000000000000000000" pitchFamily="2" charset="0"/>
              <a:cs typeface="NikoshBAN" panose="02000000000000000000" pitchFamily="2" charset="0"/>
            </a:endParaRPr>
          </a:p>
          <a:p>
            <a:pPr algn="ctr"/>
            <a:endParaRPr lang="en-US" sz="6000" b="1" dirty="0">
              <a:ln/>
              <a:solidFill>
                <a:schemeClr val="accent4"/>
              </a:solidFill>
              <a:latin typeface="NikoshBAN" panose="02000000000000000000" pitchFamily="2" charset="0"/>
              <a:cs typeface="NikoshBAN" panose="02000000000000000000" pitchFamily="2" charset="0"/>
            </a:endParaRPr>
          </a:p>
          <a:p>
            <a:pPr algn="ctr"/>
            <a:endParaRPr lang="en-US" sz="6000" b="1" dirty="0">
              <a:ln/>
              <a:solidFill>
                <a:schemeClr val="accent4"/>
              </a:solidFill>
              <a:latin typeface="NikoshBAN" panose="02000000000000000000" pitchFamily="2" charset="0"/>
              <a:cs typeface="NikoshBAN" panose="02000000000000000000" pitchFamily="2" charset="0"/>
            </a:endParaRPr>
          </a:p>
          <a:p>
            <a:pPr algn="ctr"/>
            <a:endParaRPr lang="en-US" sz="6000" b="1" dirty="0">
              <a:ln/>
              <a:solidFill>
                <a:schemeClr val="accent4"/>
              </a:solidFill>
              <a:latin typeface="NikoshBAN" panose="02000000000000000000" pitchFamily="2" charset="0"/>
              <a:cs typeface="NikoshBAN" panose="02000000000000000000" pitchFamily="2" charset="0"/>
            </a:endParaRPr>
          </a:p>
          <a:p>
            <a:pPr algn="ctr"/>
            <a:endParaRPr lang="en-US" sz="6000" b="1" dirty="0">
              <a:ln/>
              <a:solidFill>
                <a:schemeClr val="accent4"/>
              </a:solidFill>
              <a:latin typeface="NikoshBAN" panose="02000000000000000000" pitchFamily="2" charset="0"/>
              <a:cs typeface="NikoshBAN" panose="02000000000000000000" pitchFamily="2" charset="0"/>
            </a:endParaRPr>
          </a:p>
          <a:p>
            <a:pPr algn="ctr"/>
            <a:r>
              <a:rPr lang="en-US" sz="6000" b="1" dirty="0" err="1">
                <a:ln/>
                <a:solidFill>
                  <a:schemeClr val="accent4"/>
                </a:solidFill>
                <a:latin typeface="NikoshBAN" panose="02000000000000000000" pitchFamily="2" charset="0"/>
                <a:cs typeface="NikoshBAN" panose="02000000000000000000" pitchFamily="2" charset="0"/>
              </a:rPr>
              <a:t>আজ</a:t>
            </a:r>
            <a:r>
              <a:rPr lang="en-US" sz="6000" b="1" dirty="0">
                <a:ln/>
                <a:solidFill>
                  <a:schemeClr val="accent4"/>
                </a:solidFill>
                <a:latin typeface="NikoshBAN" panose="02000000000000000000" pitchFamily="2" charset="0"/>
                <a:cs typeface="NikoshBAN" panose="02000000000000000000" pitchFamily="2" charset="0"/>
              </a:rPr>
              <a:t> </a:t>
            </a:r>
            <a:r>
              <a:rPr lang="en-US" sz="6000" b="1" dirty="0" err="1">
                <a:ln/>
                <a:solidFill>
                  <a:schemeClr val="accent4"/>
                </a:solidFill>
                <a:latin typeface="NikoshBAN" panose="02000000000000000000" pitchFamily="2" charset="0"/>
                <a:cs typeface="NikoshBAN" panose="02000000000000000000" pitchFamily="2" charset="0"/>
              </a:rPr>
              <a:t>আর</a:t>
            </a:r>
            <a:r>
              <a:rPr lang="en-US" sz="6000" b="1" dirty="0">
                <a:ln/>
                <a:solidFill>
                  <a:schemeClr val="accent4"/>
                </a:solidFill>
                <a:latin typeface="NikoshBAN" panose="02000000000000000000" pitchFamily="2" charset="0"/>
                <a:cs typeface="NikoshBAN" panose="02000000000000000000" pitchFamily="2" charset="0"/>
              </a:rPr>
              <a:t> </a:t>
            </a:r>
            <a:r>
              <a:rPr lang="en-US" sz="6000" b="1" dirty="0" err="1">
                <a:ln/>
                <a:solidFill>
                  <a:schemeClr val="accent4"/>
                </a:solidFill>
                <a:latin typeface="NikoshBAN" panose="02000000000000000000" pitchFamily="2" charset="0"/>
                <a:cs typeface="NikoshBAN" panose="02000000000000000000" pitchFamily="2" charset="0"/>
              </a:rPr>
              <a:t>নয়</a:t>
            </a:r>
            <a:endParaRPr lang="en-US" sz="6000" b="1" dirty="0">
              <a:ln/>
              <a:solidFill>
                <a:schemeClr val="accent4"/>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D175DB5-1381-4DB0-B61F-4CE1374CF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314" y="1828801"/>
            <a:ext cx="7112000" cy="3998686"/>
          </a:xfrm>
          <a:prstGeom prst="rect">
            <a:avLst/>
          </a:prstGeom>
        </p:spPr>
      </p:pic>
    </p:spTree>
    <p:extLst>
      <p:ext uri="{BB962C8B-B14F-4D97-AF65-F5344CB8AC3E}">
        <p14:creationId xmlns:p14="http://schemas.microsoft.com/office/powerpoint/2010/main" val="2230277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64EDE-2BF2-48AF-A38D-5A845EE8B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3212"/>
            <a:ext cx="12192000" cy="5774787"/>
          </a:xfrm>
          <a:prstGeom prst="rect">
            <a:avLst/>
          </a:prstGeom>
        </p:spPr>
      </p:pic>
      <p:sp>
        <p:nvSpPr>
          <p:cNvPr id="4" name="TextBox 3">
            <a:extLst>
              <a:ext uri="{FF2B5EF4-FFF2-40B4-BE49-F238E27FC236}">
                <a16:creationId xmlns:a16="http://schemas.microsoft.com/office/drawing/2014/main" id="{3E38A85E-DE35-4504-9AE6-3086FC3D7454}"/>
              </a:ext>
            </a:extLst>
          </p:cNvPr>
          <p:cNvSpPr txBox="1"/>
          <p:nvPr/>
        </p:nvSpPr>
        <p:spPr>
          <a:xfrm>
            <a:off x="2405575" y="253218"/>
            <a:ext cx="7624690" cy="830997"/>
          </a:xfrm>
          <a:prstGeom prst="rect">
            <a:avLst/>
          </a:prstGeom>
          <a:noFill/>
        </p:spPr>
        <p:txBody>
          <a:bodyPr wrap="square" rtlCol="0">
            <a:spAutoFit/>
          </a:bodyPr>
          <a:lstStyle/>
          <a:p>
            <a:r>
              <a:rPr lang="en-US" sz="4800" dirty="0" err="1">
                <a:latin typeface="NikoshBAN" panose="02000000000000000000" pitchFamily="2" charset="0"/>
                <a:cs typeface="NikoshBAN" panose="02000000000000000000" pitchFamily="2" charset="0"/>
              </a:rPr>
              <a:t>ছবিটি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দেখ</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চিন্তা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এবং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উত্তর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দাও</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23762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4F46B5-1560-4739-8FCD-7E3CBB73F6F2}"/>
              </a:ext>
            </a:extLst>
          </p:cNvPr>
          <p:cNvSpPr txBox="1"/>
          <p:nvPr/>
        </p:nvSpPr>
        <p:spPr>
          <a:xfrm>
            <a:off x="3432517" y="647114"/>
            <a:ext cx="6583680" cy="193899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6000" b="1" dirty="0" err="1">
                <a:ln/>
                <a:solidFill>
                  <a:schemeClr val="accent4"/>
                </a:solidFill>
                <a:latin typeface="NikoshBAN" panose="02000000000000000000" pitchFamily="2" charset="0"/>
                <a:cs typeface="NikoshBAN" panose="02000000000000000000" pitchFamily="2" charset="0"/>
              </a:rPr>
              <a:t>আজকের</a:t>
            </a:r>
            <a:r>
              <a:rPr lang="en-US" sz="6000" b="1" dirty="0">
                <a:ln/>
                <a:solidFill>
                  <a:schemeClr val="accent4"/>
                </a:solidFill>
                <a:latin typeface="NikoshBAN" panose="02000000000000000000" pitchFamily="2" charset="0"/>
                <a:cs typeface="NikoshBAN" panose="02000000000000000000" pitchFamily="2" charset="0"/>
              </a:rPr>
              <a:t> </a:t>
            </a:r>
            <a:r>
              <a:rPr lang="en-US" sz="6000" b="1" dirty="0" err="1">
                <a:ln/>
                <a:solidFill>
                  <a:schemeClr val="accent4"/>
                </a:solidFill>
                <a:latin typeface="NikoshBAN" panose="02000000000000000000" pitchFamily="2" charset="0"/>
                <a:cs typeface="NikoshBAN" panose="02000000000000000000" pitchFamily="2" charset="0"/>
              </a:rPr>
              <a:t>পাঠ</a:t>
            </a:r>
            <a:r>
              <a:rPr lang="en-US" sz="6000" b="1" dirty="0">
                <a:ln/>
                <a:solidFill>
                  <a:schemeClr val="accent4"/>
                </a:solidFill>
                <a:latin typeface="NikoshBAN" panose="02000000000000000000" pitchFamily="2" charset="0"/>
                <a:cs typeface="NikoshBAN" panose="02000000000000000000" pitchFamily="2" charset="0"/>
              </a:rPr>
              <a:t>-</a:t>
            </a:r>
          </a:p>
          <a:p>
            <a:pPr algn="ctr"/>
            <a:r>
              <a:rPr lang="en-US" sz="6000" b="1" dirty="0">
                <a:ln/>
                <a:solidFill>
                  <a:schemeClr val="accent4"/>
                </a:solidFill>
                <a:latin typeface="NikoshBAN" panose="02000000000000000000" pitchFamily="2" charset="0"/>
                <a:cs typeface="NikoshBAN" panose="02000000000000000000" pitchFamily="2" charset="0"/>
              </a:rPr>
              <a:t>“</a:t>
            </a:r>
            <a:r>
              <a:rPr lang="en-US" sz="6000" b="1" dirty="0" err="1">
                <a:ln/>
                <a:solidFill>
                  <a:schemeClr val="accent4"/>
                </a:solidFill>
                <a:latin typeface="NikoshBAN" panose="02000000000000000000" pitchFamily="2" charset="0"/>
                <a:cs typeface="NikoshBAN" panose="02000000000000000000" pitchFamily="2" charset="0"/>
              </a:rPr>
              <a:t>মসজিদের</a:t>
            </a:r>
            <a:r>
              <a:rPr lang="en-US" sz="6000" b="1" dirty="0">
                <a:ln/>
                <a:solidFill>
                  <a:schemeClr val="accent4"/>
                </a:solidFill>
                <a:latin typeface="NikoshBAN" panose="02000000000000000000" pitchFamily="2" charset="0"/>
                <a:cs typeface="NikoshBAN" panose="02000000000000000000" pitchFamily="2" charset="0"/>
              </a:rPr>
              <a:t> </a:t>
            </a:r>
            <a:r>
              <a:rPr lang="en-US" sz="6000" b="1" dirty="0" err="1">
                <a:ln/>
                <a:solidFill>
                  <a:schemeClr val="accent4"/>
                </a:solidFill>
                <a:latin typeface="NikoshBAN" panose="02000000000000000000" pitchFamily="2" charset="0"/>
                <a:cs typeface="NikoshBAN" panose="02000000000000000000" pitchFamily="2" charset="0"/>
              </a:rPr>
              <a:t>আদব</a:t>
            </a:r>
            <a:r>
              <a:rPr lang="en-US" sz="6000" b="1" dirty="0">
                <a:ln/>
                <a:solidFill>
                  <a:schemeClr val="accent4"/>
                </a:solidFill>
                <a:latin typeface="NikoshBAN" panose="02000000000000000000" pitchFamily="2" charset="0"/>
                <a:cs typeface="NikoshBAN" panose="02000000000000000000" pitchFamily="2" charset="0"/>
              </a:rPr>
              <a:t>”</a:t>
            </a:r>
          </a:p>
        </p:txBody>
      </p:sp>
      <p:pic>
        <p:nvPicPr>
          <p:cNvPr id="6" name="Picture 5">
            <a:extLst>
              <a:ext uri="{FF2B5EF4-FFF2-40B4-BE49-F238E27FC236}">
                <a16:creationId xmlns:a16="http://schemas.microsoft.com/office/drawing/2014/main" id="{C3AFD5E5-3F5B-44E3-AA97-4458B30F3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7440"/>
            <a:ext cx="12192000" cy="4480560"/>
          </a:xfrm>
          <a:prstGeom prst="rect">
            <a:avLst/>
          </a:prstGeom>
        </p:spPr>
      </p:pic>
    </p:spTree>
    <p:extLst>
      <p:ext uri="{BB962C8B-B14F-4D97-AF65-F5344CB8AC3E}">
        <p14:creationId xmlns:p14="http://schemas.microsoft.com/office/powerpoint/2010/main" val="27457607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D00B69-162C-4C7F-8CB6-157BC83A70A2}"/>
              </a:ext>
            </a:extLst>
          </p:cNvPr>
          <p:cNvSpPr txBox="1"/>
          <p:nvPr/>
        </p:nvSpPr>
        <p:spPr>
          <a:xfrm>
            <a:off x="0" y="1139483"/>
            <a:ext cx="12192000" cy="3046988"/>
          </a:xfrm>
          <a:prstGeom prst="rect">
            <a:avLst/>
          </a:prstGeom>
          <a:noFill/>
        </p:spPr>
        <p:txBody>
          <a:bodyPr wrap="square" rtlCol="0">
            <a:spAutoFit/>
          </a:bodyPr>
          <a:lstStyle/>
          <a:p>
            <a:pPr algn="ctr"/>
            <a:r>
              <a:rPr lang="en-US" sz="4800" dirty="0">
                <a:latin typeface="NikoshBAN" panose="02000000000000000000" pitchFamily="2" charset="0"/>
                <a:cs typeface="NikoshBAN" panose="02000000000000000000" pitchFamily="2" charset="0"/>
              </a:rPr>
              <a:t>এ </a:t>
            </a:r>
            <a:r>
              <a:rPr lang="en-US" sz="4800" dirty="0" err="1">
                <a:latin typeface="NikoshBAN" panose="02000000000000000000" pitchFamily="2" charset="0"/>
                <a:cs typeface="NikoshBAN" panose="02000000000000000000" pitchFamily="2" charset="0"/>
              </a:rPr>
              <a:t>পাঠ</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শেষে</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তোমরা</a:t>
            </a:r>
            <a:r>
              <a:rPr lang="en-US" sz="4800" dirty="0">
                <a:latin typeface="NikoshBAN" panose="02000000000000000000" pitchFamily="2" charset="0"/>
                <a:cs typeface="NikoshBAN" panose="02000000000000000000" pitchFamily="2" charset="0"/>
              </a:rPr>
              <a:t> –</a:t>
            </a:r>
          </a:p>
          <a:p>
            <a:pPr algn="ctr"/>
            <a:r>
              <a:rPr lang="en-US" sz="4800" dirty="0">
                <a:latin typeface="NikoshBAN" panose="02000000000000000000" pitchFamily="2" charset="0"/>
                <a:cs typeface="NikoshBAN" panose="02000000000000000000" pitchFamily="2" charset="0"/>
              </a:rPr>
              <a:t>১। </a:t>
            </a:r>
            <a:r>
              <a:rPr lang="en-US" sz="4800" dirty="0" err="1">
                <a:latin typeface="NikoshBAN" panose="02000000000000000000" pitchFamily="2" charset="0"/>
                <a:cs typeface="NikoshBAN" panose="02000000000000000000" pitchFamily="2" charset="0"/>
              </a:rPr>
              <a:t>মসজিদ</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বলতে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পারবে</a:t>
            </a:r>
            <a:r>
              <a:rPr lang="en-US" sz="4800" dirty="0">
                <a:latin typeface="NikoshBAN" panose="02000000000000000000" pitchFamily="2" charset="0"/>
                <a:cs typeface="NikoshBAN" panose="02000000000000000000" pitchFamily="2" charset="0"/>
              </a:rPr>
              <a:t>।</a:t>
            </a:r>
          </a:p>
          <a:p>
            <a:pPr algn="ctr"/>
            <a:r>
              <a:rPr lang="en-US" sz="4800" dirty="0">
                <a:latin typeface="NikoshBAN" panose="02000000000000000000" pitchFamily="2" charset="0"/>
                <a:cs typeface="NikoshBAN" panose="02000000000000000000" pitchFamily="2" charset="0"/>
              </a:rPr>
              <a:t>২। </a:t>
            </a:r>
            <a:r>
              <a:rPr lang="en-US" sz="4800" dirty="0" err="1">
                <a:latin typeface="NikoshBAN" panose="02000000000000000000" pitchFamily="2" charset="0"/>
                <a:cs typeface="NikoshBAN" panose="02000000000000000000" pitchFamily="2" charset="0"/>
              </a:rPr>
              <a:t>মসজিদকে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বায়তুল্লাহ</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বলা</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হয়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বলতে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পারবে</a:t>
            </a:r>
            <a:r>
              <a:rPr lang="en-US" sz="4800" dirty="0">
                <a:latin typeface="NikoshBAN" panose="02000000000000000000" pitchFamily="2" charset="0"/>
                <a:cs typeface="NikoshBAN" panose="02000000000000000000" pitchFamily="2" charset="0"/>
              </a:rPr>
              <a:t>।</a:t>
            </a:r>
          </a:p>
          <a:p>
            <a:pPr algn="ctr"/>
            <a:r>
              <a:rPr lang="en-US" sz="4800" dirty="0">
                <a:latin typeface="NikoshBAN" panose="02000000000000000000" pitchFamily="2" charset="0"/>
                <a:cs typeface="NikoshBAN" panose="02000000000000000000" pitchFamily="2" charset="0"/>
              </a:rPr>
              <a:t>৩। </a:t>
            </a:r>
            <a:r>
              <a:rPr lang="en-US" sz="4800" dirty="0" err="1">
                <a:latin typeface="NikoshBAN" panose="02000000000000000000" pitchFamily="2" charset="0"/>
                <a:cs typeface="NikoshBAN" panose="02000000000000000000" pitchFamily="2" charset="0"/>
              </a:rPr>
              <a:t>মসজিদের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আদব</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ব্যাখ্যা</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করতে</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পারবে</a:t>
            </a:r>
            <a:r>
              <a:rPr lang="en-US" sz="48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4154030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56B7-E8C9-484D-BD73-FC859E2CFBA6}"/>
              </a:ext>
            </a:extLst>
          </p:cNvPr>
          <p:cNvSpPr>
            <a:spLocks noGrp="1"/>
          </p:cNvSpPr>
          <p:nvPr>
            <p:ph type="title"/>
          </p:nvPr>
        </p:nvSpPr>
        <p:spPr/>
        <p:txBody>
          <a:bodyPr/>
          <a:lstStyle/>
          <a:p>
            <a:pPr algn="ctr"/>
            <a:r>
              <a:rPr lang="en-US" dirty="0" err="1"/>
              <a:t>মসজিদ</a:t>
            </a:r>
            <a:endParaRPr lang="en-US" dirty="0"/>
          </a:p>
        </p:txBody>
      </p:sp>
      <p:sp>
        <p:nvSpPr>
          <p:cNvPr id="3" name="Content Placeholder 2">
            <a:extLst>
              <a:ext uri="{FF2B5EF4-FFF2-40B4-BE49-F238E27FC236}">
                <a16:creationId xmlns:a16="http://schemas.microsoft.com/office/drawing/2014/main" id="{5D29F488-327C-41D7-911B-AADF29890E82}"/>
              </a:ext>
            </a:extLst>
          </p:cNvPr>
          <p:cNvSpPr>
            <a:spLocks noGrp="1"/>
          </p:cNvSpPr>
          <p:nvPr>
            <p:ph sz="half" idx="1"/>
          </p:nvPr>
        </p:nvSpPr>
        <p:spPr/>
        <p:txBody>
          <a:bodyPr/>
          <a:lstStyle/>
          <a:p>
            <a:pPr marL="0" indent="0">
              <a:buNone/>
            </a:pPr>
            <a:r>
              <a:rPr lang="en-US" dirty="0" err="1">
                <a:latin typeface="NikoshBAN" panose="02000000000000000000" pitchFamily="2" charset="0"/>
                <a:cs typeface="NikoshBAN" panose="02000000000000000000" pitchFamily="2" charset="0"/>
              </a:rPr>
              <a:t>মসজিদ</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অর্থ</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সিজদাহ</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স্থান</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সালাত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আদায়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জন্য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নির্ধারিত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ইবাদতখানাকে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কেবল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আল্লাহর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ইবাদত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এবং</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ইবাদতের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সাথে</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সংশ্লিষ্ট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কাজ</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হয়</a:t>
            </a:r>
            <a:r>
              <a:rPr lang="en-US" dirty="0">
                <a:latin typeface="NikoshBAN" panose="02000000000000000000" pitchFamily="2" charset="0"/>
                <a:cs typeface="NikoshBAN" panose="02000000000000000000" pitchFamily="2" charset="0"/>
              </a:rPr>
              <a:t>। এ </a:t>
            </a:r>
            <a:r>
              <a:rPr lang="en-US" dirty="0" err="1">
                <a:latin typeface="NikoshBAN" panose="02000000000000000000" pitchFamily="2" charset="0"/>
                <a:cs typeface="NikoshBAN" panose="02000000000000000000" pitchFamily="2" charset="0"/>
              </a:rPr>
              <a:t>জন্য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বায়তুল্লাহ</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আল্লাহর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ঘর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হয়</a:t>
            </a:r>
            <a:r>
              <a:rPr lang="en-US" dirty="0">
                <a:latin typeface="NikoshBAN" panose="02000000000000000000" pitchFamily="2" charset="0"/>
                <a:cs typeface="NikoshBAN" panose="02000000000000000000" pitchFamily="2" charset="0"/>
              </a:rPr>
              <a:t>। </a:t>
            </a:r>
          </a:p>
        </p:txBody>
      </p:sp>
      <p:pic>
        <p:nvPicPr>
          <p:cNvPr id="8" name="Picture 7">
            <a:extLst>
              <a:ext uri="{FF2B5EF4-FFF2-40B4-BE49-F238E27FC236}">
                <a16:creationId xmlns:a16="http://schemas.microsoft.com/office/drawing/2014/main" id="{5AA117B2-CAD3-491F-92AE-52F2DED60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25624"/>
            <a:ext cx="6096000" cy="5032375"/>
          </a:xfrm>
          <a:prstGeom prst="rect">
            <a:avLst/>
          </a:prstGeom>
        </p:spPr>
      </p:pic>
    </p:spTree>
    <p:extLst>
      <p:ext uri="{BB962C8B-B14F-4D97-AF65-F5344CB8AC3E}">
        <p14:creationId xmlns:p14="http://schemas.microsoft.com/office/powerpoint/2010/main" val="1921042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2EAA-8DEA-497A-A3DF-DF870FD4F3A2}"/>
              </a:ext>
            </a:extLst>
          </p:cNvPr>
          <p:cNvSpPr>
            <a:spLocks noGrp="1"/>
          </p:cNvSpPr>
          <p:nvPr>
            <p:ph type="title"/>
          </p:nvPr>
        </p:nvSpPr>
        <p:spPr/>
        <p:txBody>
          <a:bodyPr/>
          <a:lstStyle/>
          <a:p>
            <a:pPr algn="ctr"/>
            <a:r>
              <a:rPr lang="en-US" dirty="0" err="1"/>
              <a:t>মসজিদ</a:t>
            </a:r>
            <a:endParaRPr lang="en-US" dirty="0"/>
          </a:p>
        </p:txBody>
      </p:sp>
      <p:sp>
        <p:nvSpPr>
          <p:cNvPr id="3" name="Content Placeholder 2">
            <a:extLst>
              <a:ext uri="{FF2B5EF4-FFF2-40B4-BE49-F238E27FC236}">
                <a16:creationId xmlns:a16="http://schemas.microsoft.com/office/drawing/2014/main" id="{175EFA73-7ACE-4FAF-8D65-96796EE10BB2}"/>
              </a:ext>
            </a:extLst>
          </p:cNvPr>
          <p:cNvSpPr>
            <a:spLocks noGrp="1"/>
          </p:cNvSpPr>
          <p:nvPr>
            <p:ph sz="half" idx="1"/>
          </p:nvPr>
        </p:nvSpPr>
        <p:spPr>
          <a:xfrm>
            <a:off x="78545" y="4543870"/>
            <a:ext cx="5181600" cy="4362231"/>
          </a:xfrm>
        </p:spPr>
        <p:txBody>
          <a:bodyPr/>
          <a:lstStyle/>
          <a:p>
            <a:r>
              <a:rPr lang="en-US" dirty="0" err="1">
                <a:latin typeface="NikoshBAN" panose="02000000000000000000" pitchFamily="2" charset="0"/>
                <a:cs typeface="NikoshBAN" panose="02000000000000000000" pitchFamily="2" charset="0"/>
              </a:rPr>
              <a:t>পৃথিবীতে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অসংখ্য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আছে</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বাংলাদেশে</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দুই</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লাখেরও</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বেশি</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আছে।ঢাকা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শহরকে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হয়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শহর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দুনিয়ার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সকল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মসজিদই</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আল্লাহর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ঘর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সকল</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মসজিদই</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পবিত্র</a:t>
            </a:r>
            <a:r>
              <a:rPr lang="en-US" dirty="0">
                <a:latin typeface="NikoshBAN" panose="02000000000000000000" pitchFamily="2" charset="0"/>
                <a:cs typeface="NikoshBAN" panose="02000000000000000000" pitchFamily="2" charset="0"/>
              </a:rPr>
              <a:t> ও </a:t>
            </a:r>
            <a:r>
              <a:rPr lang="en-US" dirty="0" err="1">
                <a:latin typeface="NikoshBAN" panose="02000000000000000000" pitchFamily="2" charset="0"/>
                <a:cs typeface="NikoshBAN" panose="02000000000000000000" pitchFamily="2" charset="0"/>
              </a:rPr>
              <a:t>সম্মানিত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তবে</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তিনটি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মসজিদের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মর্যাদা</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বেশি</a:t>
            </a:r>
            <a:r>
              <a:rPr lang="en-US" dirty="0">
                <a:latin typeface="NikoshBAN" panose="02000000000000000000" pitchFamily="2" charset="0"/>
                <a:cs typeface="NikoshBAN" panose="02000000000000000000" pitchFamily="2" charset="0"/>
              </a:rPr>
              <a:t>।</a:t>
            </a:r>
          </a:p>
        </p:txBody>
      </p:sp>
      <p:pic>
        <p:nvPicPr>
          <p:cNvPr id="6" name="Content Placeholder 5">
            <a:extLst>
              <a:ext uri="{FF2B5EF4-FFF2-40B4-BE49-F238E27FC236}">
                <a16:creationId xmlns:a16="http://schemas.microsoft.com/office/drawing/2014/main" id="{56B1D4D3-2E5B-452F-AAD6-D60829AB2AF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5790" y="1782130"/>
            <a:ext cx="4547108" cy="2708031"/>
          </a:xfrm>
        </p:spPr>
      </p:pic>
      <p:pic>
        <p:nvPicPr>
          <p:cNvPr id="8" name="Picture 7">
            <a:extLst>
              <a:ext uri="{FF2B5EF4-FFF2-40B4-BE49-F238E27FC236}">
                <a16:creationId xmlns:a16="http://schemas.microsoft.com/office/drawing/2014/main" id="{7B1B9C09-9F24-45E2-8818-3E15A86AF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994" y="1690687"/>
            <a:ext cx="4017005" cy="2459281"/>
          </a:xfrm>
          <a:prstGeom prst="rect">
            <a:avLst/>
          </a:prstGeom>
        </p:spPr>
      </p:pic>
      <p:pic>
        <p:nvPicPr>
          <p:cNvPr id="10" name="Picture 9">
            <a:extLst>
              <a:ext uri="{FF2B5EF4-FFF2-40B4-BE49-F238E27FC236}">
                <a16:creationId xmlns:a16="http://schemas.microsoft.com/office/drawing/2014/main" id="{232B6FC4-2EB9-47EC-903E-3DEE5A7DA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4995" y="4346917"/>
            <a:ext cx="4017005" cy="2919807"/>
          </a:xfrm>
          <a:prstGeom prst="rect">
            <a:avLst/>
          </a:prstGeom>
        </p:spPr>
      </p:pic>
      <p:sp>
        <p:nvSpPr>
          <p:cNvPr id="11" name="TextBox 10">
            <a:extLst>
              <a:ext uri="{FF2B5EF4-FFF2-40B4-BE49-F238E27FC236}">
                <a16:creationId xmlns:a16="http://schemas.microsoft.com/office/drawing/2014/main" id="{B1A1C955-FAC1-4BD2-85EF-712AD73F4B9E}"/>
              </a:ext>
            </a:extLst>
          </p:cNvPr>
          <p:cNvSpPr txBox="1"/>
          <p:nvPr/>
        </p:nvSpPr>
        <p:spPr>
          <a:xfrm>
            <a:off x="395790" y="1969026"/>
            <a:ext cx="4926477" cy="3046988"/>
          </a:xfrm>
          <a:prstGeom prst="rect">
            <a:avLst/>
          </a:prstGeom>
          <a:noFill/>
        </p:spPr>
        <p:txBody>
          <a:bodyPr wrap="square" rtlCol="0">
            <a:spAutoFit/>
          </a:bodyPr>
          <a:lstStyle/>
          <a:p>
            <a:r>
              <a:rPr lang="en-US" sz="4800" dirty="0">
                <a:solidFill>
                  <a:srgbClr val="FF0000"/>
                </a:solidFill>
                <a:latin typeface="NikoshBAN" panose="02000000000000000000" pitchFamily="2" charset="0"/>
                <a:cs typeface="NikoshBAN" panose="02000000000000000000" pitchFamily="2" charset="0"/>
              </a:rPr>
              <a:t>১।কাবা।এখানে </a:t>
            </a:r>
            <a:r>
              <a:rPr lang="bn-BD" sz="4800" b="0" i="0" dirty="0">
                <a:solidFill>
                  <a:srgbClr val="FF0000"/>
                </a:solidFill>
                <a:effectLst/>
                <a:latin typeface="NikoshBAN" panose="02000000000000000000" pitchFamily="2" charset="0"/>
                <a:cs typeface="NikoshBAN" panose="02000000000000000000" pitchFamily="2" charset="0"/>
              </a:rPr>
              <a:t>এক নামাজ ১ লাখ নামাজের সমান।</a:t>
            </a:r>
            <a:endParaRPr lang="en-US" sz="4800" dirty="0">
              <a:solidFill>
                <a:srgbClr val="FF0000"/>
              </a:solidFill>
              <a:latin typeface="NikoshBAN" panose="02000000000000000000" pitchFamily="2" charset="0"/>
              <a:cs typeface="NikoshBAN" panose="02000000000000000000" pitchFamily="2" charset="0"/>
            </a:endParaRPr>
          </a:p>
          <a:p>
            <a:endParaRPr lang="en-US" sz="4800" dirty="0">
              <a:solidFill>
                <a:srgbClr val="FF0000"/>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205D5F7D-4B9E-40D2-9D24-3C0DAA2D4312}"/>
              </a:ext>
            </a:extLst>
          </p:cNvPr>
          <p:cNvSpPr txBox="1"/>
          <p:nvPr/>
        </p:nvSpPr>
        <p:spPr>
          <a:xfrm>
            <a:off x="4942898" y="1814732"/>
            <a:ext cx="7232679" cy="2308324"/>
          </a:xfrm>
          <a:prstGeom prst="rect">
            <a:avLst/>
          </a:prstGeom>
          <a:noFill/>
        </p:spPr>
        <p:txBody>
          <a:bodyPr wrap="square" rtlCol="0">
            <a:spAutoFit/>
          </a:bodyPr>
          <a:lstStyle/>
          <a:p>
            <a:r>
              <a:rPr lang="en-US" sz="3600" dirty="0">
                <a:solidFill>
                  <a:srgbClr val="FF0000"/>
                </a:solidFill>
                <a:latin typeface="NikoshBAN" panose="02000000000000000000" pitchFamily="2" charset="0"/>
                <a:cs typeface="NikoshBAN" panose="02000000000000000000" pitchFamily="2" charset="0"/>
              </a:rPr>
              <a:t>২।মসজিদে </a:t>
            </a:r>
            <a:r>
              <a:rPr lang="en-US" sz="3600" dirty="0" err="1">
                <a:solidFill>
                  <a:srgbClr val="FF0000"/>
                </a:solidFill>
                <a:latin typeface="NikoshBAN" panose="02000000000000000000" pitchFamily="2" charset="0"/>
                <a:cs typeface="NikoshBAN" panose="02000000000000000000" pitchFamily="2" charset="0"/>
              </a:rPr>
              <a:t>নববি</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বা</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মদিনার</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মসজিদ</a:t>
            </a:r>
            <a:r>
              <a:rPr lang="en-US" sz="3600" dirty="0">
                <a:solidFill>
                  <a:srgbClr val="FF0000"/>
                </a:solidFill>
                <a:latin typeface="NikoshBAN" panose="02000000000000000000" pitchFamily="2" charset="0"/>
                <a:cs typeface="NikoshBAN" panose="02000000000000000000" pitchFamily="2" charset="0"/>
              </a:rPr>
              <a:t>।</a:t>
            </a:r>
            <a:r>
              <a:rPr lang="bn-BD" sz="3600" b="0" i="0" dirty="0">
                <a:solidFill>
                  <a:srgbClr val="FF0000"/>
                </a:solidFill>
                <a:effectLst/>
                <a:latin typeface="NikoshBAN" panose="02000000000000000000" pitchFamily="2" charset="0"/>
                <a:cs typeface="NikoshBAN" panose="02000000000000000000" pitchFamily="2" charset="0"/>
              </a:rPr>
              <a:t>এ মসজিদের এক নামাজ ৫০ হাজার নামাজের সমান। তবে অন্য একটি হাদিসে আছে যে, মসজিদে নববির এক নামাজ ১ হাজার নামাজের সমান।</a:t>
            </a:r>
            <a:endParaRPr lang="en-US" sz="3600" dirty="0">
              <a:solidFill>
                <a:srgbClr val="FF0000"/>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820CC34A-06F4-49BC-86A7-ACB21D25CDAB}"/>
              </a:ext>
            </a:extLst>
          </p:cNvPr>
          <p:cNvSpPr txBox="1"/>
          <p:nvPr/>
        </p:nvSpPr>
        <p:spPr>
          <a:xfrm>
            <a:off x="5322267" y="4712677"/>
            <a:ext cx="6791188" cy="2862322"/>
          </a:xfrm>
          <a:prstGeom prst="rect">
            <a:avLst/>
          </a:prstGeom>
          <a:noFill/>
        </p:spPr>
        <p:txBody>
          <a:bodyPr wrap="square" rtlCol="0">
            <a:spAutoFit/>
          </a:bodyPr>
          <a:lstStyle/>
          <a:p>
            <a:pPr algn="l" fontAlgn="base"/>
            <a:r>
              <a:rPr lang="en-US" sz="3600" dirty="0">
                <a:latin typeface="NikoshBAN" panose="02000000000000000000" pitchFamily="2" charset="0"/>
                <a:cs typeface="NikoshBAN" panose="02000000000000000000" pitchFamily="2" charset="0"/>
              </a:rPr>
              <a:t>৩।মসজিদে </a:t>
            </a:r>
            <a:r>
              <a:rPr lang="en-US" sz="3600" dirty="0" err="1">
                <a:latin typeface="NikoshBAN" panose="02000000000000000000" pitchFamily="2" charset="0"/>
                <a:cs typeface="NikoshBAN" panose="02000000000000000000" pitchFamily="2" charset="0"/>
              </a:rPr>
              <a:t>আকসা</a:t>
            </a:r>
            <a:r>
              <a:rPr lang="en-US" sz="3600" dirty="0">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বা</a:t>
            </a:r>
            <a:r>
              <a:rPr lang="en-US" sz="3600" dirty="0">
                <a:solidFill>
                  <a:srgbClr val="FF0000"/>
                </a:solidFill>
                <a:latin typeface="NikoshBAN" panose="02000000000000000000" pitchFamily="2" charset="0"/>
                <a:cs typeface="NikoshBAN" panose="02000000000000000000" pitchFamily="2" charset="0"/>
              </a:rPr>
              <a:t> </a:t>
            </a:r>
            <a:r>
              <a:rPr lang="en-US" sz="3600" dirty="0" err="1">
                <a:solidFill>
                  <a:srgbClr val="FF0000"/>
                </a:solidFill>
                <a:latin typeface="NikoshBAN" panose="02000000000000000000" pitchFamily="2" charset="0"/>
                <a:cs typeface="NikoshBAN" panose="02000000000000000000" pitchFamily="2" charset="0"/>
              </a:rPr>
              <a:t>বায়তুল</a:t>
            </a:r>
            <a:r>
              <a:rPr lang="en-US" sz="3600" dirty="0">
                <a:solidFill>
                  <a:srgbClr val="FF0000"/>
                </a:solidFill>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মুকাদ্দাস।এখানে</a:t>
            </a:r>
            <a:r>
              <a:rPr lang="bn-BD" sz="3600" b="0" i="0" dirty="0">
                <a:solidFill>
                  <a:srgbClr val="FF0000"/>
                </a:solidFill>
                <a:effectLst/>
                <a:latin typeface="NikoshBAN" panose="02000000000000000000" pitchFamily="2" charset="0"/>
                <a:cs typeface="NikoshBAN" panose="02000000000000000000" pitchFamily="2" charset="0"/>
              </a:rPr>
              <a:t>এক নামাজ ৫০ হাজার নামাজের সমান।</a:t>
            </a:r>
          </a:p>
          <a:p>
            <a:br>
              <a:rPr lang="bn-BD" sz="3600" dirty="0"/>
            </a:b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36923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3"/>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
                                        <p:tgtEl>
                                          <p:spTgt spid="10"/>
                                        </p:tgtEl>
                                      </p:cBhvr>
                                    </p:animEffect>
                                    <p:anim calcmode="lin" valueType="num">
                                      <p:cBhvr>
                                        <p:cTn id="43" dur="400" fill="hold"/>
                                        <p:tgtEl>
                                          <p:spTgt spid="10"/>
                                        </p:tgtEl>
                                        <p:attrNameLst>
                                          <p:attrName>ppt_x</p:attrName>
                                        </p:attrNameLst>
                                      </p:cBhvr>
                                      <p:tavLst>
                                        <p:tav tm="0">
                                          <p:val>
                                            <p:strVal val="#ppt_x"/>
                                          </p:val>
                                        </p:tav>
                                        <p:tav tm="100000">
                                          <p:val>
                                            <p:strVal val="#ppt_x"/>
                                          </p:val>
                                        </p:tav>
                                      </p:tavLst>
                                    </p:anim>
                                    <p:anim calcmode="lin" valueType="num">
                                      <p:cBhvr>
                                        <p:cTn id="44" dur="400" fill="hold"/>
                                        <p:tgtEl>
                                          <p:spTgt spid="10"/>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plus(in)">
                                      <p:cBhvr>
                                        <p:cTn id="51" dur="20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5A3CA3-CFC9-4918-88F6-E900FD0442CE}"/>
              </a:ext>
            </a:extLst>
          </p:cNvPr>
          <p:cNvSpPr txBox="1"/>
          <p:nvPr/>
        </p:nvSpPr>
        <p:spPr>
          <a:xfrm>
            <a:off x="2335238" y="970671"/>
            <a:ext cx="9748910"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একক</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r>
              <a:rPr lang="en-US" sz="4800" dirty="0">
                <a:latin typeface="NikoshBAN" panose="02000000000000000000" pitchFamily="2" charset="0"/>
                <a:cs typeface="NikoshBAN" panose="02000000000000000000" pitchFamily="2" charset="0"/>
              </a:rPr>
              <a:t> –</a:t>
            </a:r>
          </a:p>
          <a:p>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মসজিদের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সম্মান</a:t>
            </a:r>
            <a:r>
              <a:rPr lang="en-US" sz="4800" dirty="0">
                <a:latin typeface="NikoshBAN" panose="02000000000000000000" pitchFamily="2" charset="0"/>
                <a:cs typeface="NikoshBAN" panose="02000000000000000000" pitchFamily="2" charset="0"/>
              </a:rPr>
              <a:t> ও </a:t>
            </a:r>
            <a:r>
              <a:rPr lang="en-US" sz="4800" dirty="0" err="1">
                <a:latin typeface="NikoshBAN" panose="02000000000000000000" pitchFamily="2" charset="0"/>
                <a:cs typeface="NikoshBAN" panose="02000000000000000000" pitchFamily="2" charset="0"/>
              </a:rPr>
              <a:t>মর্যাদা</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উল্লেখ</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কর</a:t>
            </a:r>
            <a:r>
              <a:rPr lang="en-US" sz="48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1E271E4D-1CA4-4F41-95E6-C53A583E6982}"/>
              </a:ext>
            </a:extLst>
          </p:cNvPr>
          <p:cNvSpPr txBox="1"/>
          <p:nvPr/>
        </p:nvSpPr>
        <p:spPr>
          <a:xfrm>
            <a:off x="10663228" y="3102318"/>
            <a:ext cx="6098344" cy="104644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endParaRPr lang="en-US" sz="1800" b="1" dirty="0">
              <a:ln/>
              <a:solidFill>
                <a:schemeClr val="accent4"/>
              </a:solidFill>
              <a:latin typeface="NikoshBAN" panose="02000000000000000000" pitchFamily="2" charset="0"/>
              <a:cs typeface="NikoshBAN" panose="02000000000000000000" pitchFamily="2" charset="0"/>
            </a:endParaRPr>
          </a:p>
          <a:p>
            <a:r>
              <a:rPr lang="en-US" sz="4400" b="1" dirty="0" err="1">
                <a:ln/>
                <a:solidFill>
                  <a:schemeClr val="accent4"/>
                </a:solidFill>
                <a:latin typeface="NikoshBAN" panose="02000000000000000000" pitchFamily="2" charset="0"/>
                <a:cs typeface="NikoshBAN" panose="02000000000000000000" pitchFamily="2" charset="0"/>
              </a:rPr>
              <a:t>সময়ঃ</a:t>
            </a:r>
            <a:r>
              <a:rPr lang="en-US" sz="4400" b="1" dirty="0">
                <a:ln/>
                <a:solidFill>
                  <a:schemeClr val="accent4"/>
                </a:solidFill>
                <a:latin typeface="NikoshBAN" panose="02000000000000000000" pitchFamily="2" charset="0"/>
                <a:cs typeface="NikoshBAN" panose="02000000000000000000" pitchFamily="2" charset="0"/>
              </a:rPr>
              <a:t> ২মিনিট</a:t>
            </a:r>
          </a:p>
        </p:txBody>
      </p:sp>
    </p:spTree>
    <p:extLst>
      <p:ext uri="{BB962C8B-B14F-4D97-AF65-F5344CB8AC3E}">
        <p14:creationId xmlns:p14="http://schemas.microsoft.com/office/powerpoint/2010/main" val="29065298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repeatCount="indefinite" fill="hold" grpId="0" nodeType="clickEffect">
                                  <p:stCondLst>
                                    <p:cond delay="0"/>
                                  </p:stCondLst>
                                  <p:endCondLst>
                                    <p:cond evt="onNext" delay="0">
                                      <p:tgtEl>
                                        <p:sldTgt/>
                                      </p:tgtEl>
                                    </p:cond>
                                  </p:end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0" fill="hold"/>
                                        <p:tgtEl>
                                          <p:spTgt spid="4"/>
                                        </p:tgtEl>
                                        <p:attrNameLst>
                                          <p:attrName>ppt_x</p:attrName>
                                        </p:attrNameLst>
                                      </p:cBhvr>
                                      <p:tavLst>
                                        <p:tav tm="0">
                                          <p:val>
                                            <p:strVal val="0-#ppt_w/2"/>
                                          </p:val>
                                        </p:tav>
                                        <p:tav tm="100000">
                                          <p:val>
                                            <p:strVal val="#ppt_x"/>
                                          </p:val>
                                        </p:tav>
                                      </p:tavLst>
                                    </p:anim>
                                    <p:anim calcmode="lin" valueType="num">
                                      <p:cBhvr additive="base">
                                        <p:cTn id="15" dur="50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12"/>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4562E-88A4-4F33-BB08-7559888668B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12192000" cy="6857999"/>
          </a:xfrm>
          <a:prstGeom prst="rect">
            <a:avLst/>
          </a:prstGeom>
        </p:spPr>
      </p:pic>
      <p:sp>
        <p:nvSpPr>
          <p:cNvPr id="2" name="TextBox 1">
            <a:extLst>
              <a:ext uri="{FF2B5EF4-FFF2-40B4-BE49-F238E27FC236}">
                <a16:creationId xmlns:a16="http://schemas.microsoft.com/office/drawing/2014/main" id="{D28F1708-5BDC-4FE2-960E-5F3D2636BEF4}"/>
              </a:ext>
            </a:extLst>
          </p:cNvPr>
          <p:cNvSpPr txBox="1"/>
          <p:nvPr/>
        </p:nvSpPr>
        <p:spPr>
          <a:xfrm>
            <a:off x="3291840" y="1237957"/>
            <a:ext cx="5247249" cy="1015663"/>
          </a:xfrm>
          <a:prstGeom prst="rect">
            <a:avLst/>
          </a:prstGeom>
          <a:noFill/>
        </p:spPr>
        <p:txBody>
          <a:bodyPr wrap="square" rtlCol="0">
            <a:spAutoFit/>
          </a:bodyPr>
          <a:lstStyle/>
          <a:p>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মসজিদের</a:t>
            </a:r>
            <a:r>
              <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sz="6000" b="1" dirty="0" err="1">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আদব</a:t>
            </a:r>
            <a:endParaRPr lang="en-US" sz="6000"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8580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1306</Words>
  <Application>Microsoft Office PowerPoint</Application>
  <PresentationFormat>Widescreen</PresentationFormat>
  <Paragraphs>96</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Arabic Typesetting</vt:lpstr>
      <vt:lpstr>Arial</vt:lpstr>
      <vt:lpstr>Calibri</vt:lpstr>
      <vt:lpstr>Calibri Light</vt:lpstr>
      <vt:lpstr>Merriweather</vt:lpstr>
      <vt:lpstr>NikoshBAN</vt:lpstr>
      <vt:lpstr>Office Theme</vt:lpstr>
      <vt:lpstr>PowerPoint Presentation</vt:lpstr>
      <vt:lpstr>PowerPoint Presentation</vt:lpstr>
      <vt:lpstr>PowerPoint Presentation</vt:lpstr>
      <vt:lpstr>PowerPoint Presentation</vt:lpstr>
      <vt:lpstr>PowerPoint Presentation</vt:lpstr>
      <vt:lpstr>মসজিদ</vt:lpstr>
      <vt:lpstr>মসজিদ</vt:lpstr>
      <vt:lpstr>PowerPoint Presentation</vt:lpstr>
      <vt:lpstr>PowerPoint Presentation</vt:lpstr>
      <vt:lpstr>মসজিদের আদব </vt:lpstr>
      <vt:lpstr>মসজিদের আদব</vt:lpstr>
      <vt:lpstr>মসজিদের আদব</vt:lpstr>
      <vt:lpstr>মসজিদের আদব</vt:lpstr>
      <vt:lpstr>মসজিদের আদব</vt:lpstr>
      <vt:lpstr>মসজিদের আদব</vt:lpstr>
      <vt:lpstr>মসজিদের আদব</vt:lpstr>
      <vt:lpstr>মসজিদের আদব</vt:lpstr>
      <vt:lpstr>মসজিদের আদব</vt:lpstr>
      <vt:lpstr>মসজিদের আদব</vt:lpstr>
      <vt:lpstr>মসজিদের আদব</vt:lpstr>
      <vt:lpstr>মসজিদের আদব</vt:lpstr>
      <vt:lpstr>মসজিদের আদব</vt:lpstr>
      <vt:lpstr>PowerPoint Presentation</vt:lpstr>
      <vt:lpstr>PowerPoint Presentation</vt:lpstr>
      <vt:lpstr>মূল্যায়ন</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36</cp:revision>
  <dcterms:created xsi:type="dcterms:W3CDTF">2020-09-05T16:18:18Z</dcterms:created>
  <dcterms:modified xsi:type="dcterms:W3CDTF">2020-09-07T16:53:22Z</dcterms:modified>
</cp:coreProperties>
</file>