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505" r:id="rId3"/>
    <p:sldId id="513" r:id="rId4"/>
    <p:sldId id="264" r:id="rId5"/>
    <p:sldId id="262" r:id="rId6"/>
    <p:sldId id="276" r:id="rId7"/>
    <p:sldId id="303" r:id="rId8"/>
    <p:sldId id="286" r:id="rId9"/>
    <p:sldId id="302" r:id="rId10"/>
    <p:sldId id="263" r:id="rId11"/>
    <p:sldId id="514" r:id="rId12"/>
    <p:sldId id="277" r:id="rId13"/>
    <p:sldId id="269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305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86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236D-B902-4A47-B788-1AD3F9610DE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22D5B-CF6F-4F70-B9C7-47868497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27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6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A992-4CB3-44E1-B01C-34B3CA478B5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F328-129F-480E-8723-A14637F73A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91186C1-AAC0-4EE7-962E-E4C4A1BD6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035"/>
            </a:avLst>
          </a:prstGeom>
          <a:gradFill flip="none" rotWithShape="1">
            <a:gsLst>
              <a:gs pos="3000">
                <a:srgbClr val="00B050"/>
              </a:gs>
              <a:gs pos="35000">
                <a:srgbClr val="FF000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1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3">
            <a:extLst>
              <a:ext uri="{FF2B5EF4-FFF2-40B4-BE49-F238E27FC236}">
                <a16:creationId xmlns:a16="http://schemas.microsoft.com/office/drawing/2014/main" id="{65DF6854-2752-4B0D-A557-9DA01852CC00}"/>
              </a:ext>
            </a:extLst>
          </p:cNvPr>
          <p:cNvSpPr/>
          <p:nvPr/>
        </p:nvSpPr>
        <p:spPr>
          <a:xfrm>
            <a:off x="382874" y="295140"/>
            <a:ext cx="8564450" cy="1045029"/>
          </a:xfrm>
          <a:prstGeom prst="beve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শুভেচ্ছা</a:t>
            </a:r>
            <a:endParaRPr lang="en-US" sz="4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ADDF8-47D6-4E6B-A5B2-423AFE74D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96" y="1340169"/>
            <a:ext cx="8796269" cy="5304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585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493851E-BD48-4202-AAB7-EF1476FC8DF5}"/>
              </a:ext>
            </a:extLst>
          </p:cNvPr>
          <p:cNvSpPr txBox="1"/>
          <p:nvPr/>
        </p:nvSpPr>
        <p:spPr>
          <a:xfrm>
            <a:off x="7194314" y="307256"/>
            <a:ext cx="318951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নতুন শব্দের অর্থ 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932E0A-D973-4343-BEC9-12D9DD2857BC}"/>
              </a:ext>
            </a:extLst>
          </p:cNvPr>
          <p:cNvGrpSpPr/>
          <p:nvPr/>
        </p:nvGrpSpPr>
        <p:grpSpPr>
          <a:xfrm>
            <a:off x="632250" y="757850"/>
            <a:ext cx="11103744" cy="5776447"/>
            <a:chOff x="632250" y="757850"/>
            <a:chExt cx="11103744" cy="5776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7E0728-D1B9-46B6-AF70-43ED5AF3DE75}"/>
                </a:ext>
              </a:extLst>
            </p:cNvPr>
            <p:cNvSpPr txBox="1"/>
            <p:nvPr/>
          </p:nvSpPr>
          <p:spPr>
            <a:xfrm>
              <a:off x="632253" y="1043933"/>
              <a:ext cx="2218703" cy="769441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ভ্রমর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489C76-102D-458A-B12A-3BB087095A0D}"/>
                </a:ext>
              </a:extLst>
            </p:cNvPr>
            <p:cNvSpPr txBox="1"/>
            <p:nvPr/>
          </p:nvSpPr>
          <p:spPr>
            <a:xfrm>
              <a:off x="632252" y="2327945"/>
              <a:ext cx="2218703" cy="769441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নবীণ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তৃণ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176731-E96E-4288-9CA1-C220FC195B7B}"/>
                </a:ext>
              </a:extLst>
            </p:cNvPr>
            <p:cNvSpPr txBox="1"/>
            <p:nvPr/>
          </p:nvSpPr>
          <p:spPr>
            <a:xfrm>
              <a:off x="632251" y="3676537"/>
              <a:ext cx="2218703" cy="769441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জালি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A061C0-32C0-4065-920B-C24089A619CE}"/>
                </a:ext>
              </a:extLst>
            </p:cNvPr>
            <p:cNvSpPr txBox="1"/>
            <p:nvPr/>
          </p:nvSpPr>
          <p:spPr>
            <a:xfrm flipH="1">
              <a:off x="7921253" y="1124981"/>
              <a:ext cx="3814741" cy="769441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ভোমরা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মৌমাছি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8BC96-3C2E-4647-B84D-05980A6487A2}"/>
                </a:ext>
              </a:extLst>
            </p:cNvPr>
            <p:cNvSpPr txBox="1"/>
            <p:nvPr/>
          </p:nvSpPr>
          <p:spPr>
            <a:xfrm flipH="1">
              <a:off x="7921253" y="2327946"/>
              <a:ext cx="3814741" cy="769441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নুতন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ঘাস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CF7A8F-F179-4A27-A996-30A4FFC54250}"/>
                </a:ext>
              </a:extLst>
            </p:cNvPr>
            <p:cNvSpPr txBox="1"/>
            <p:nvPr/>
          </p:nvSpPr>
          <p:spPr>
            <a:xfrm flipH="1">
              <a:off x="7917744" y="4061258"/>
              <a:ext cx="3818248" cy="769441"/>
            </a:xfrm>
            <a:prstGeom prst="homePlat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কচি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সদ্য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অঙ্কুরিত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C7B39D-EA29-4C08-8B4F-C60EFDB62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452" y="2327945"/>
              <a:ext cx="3152814" cy="11290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4221EB-4CF7-4726-A713-CA62D9E4B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" t="14737" r="12189" b="10323"/>
            <a:stretch/>
          </p:blipFill>
          <p:spPr>
            <a:xfrm>
              <a:off x="3875752" y="3784595"/>
              <a:ext cx="3189514" cy="121766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DA82F1-39C8-4EB0-ACB4-954F37C0F1D9}"/>
                </a:ext>
              </a:extLst>
            </p:cNvPr>
            <p:cNvSpPr txBox="1"/>
            <p:nvPr/>
          </p:nvSpPr>
          <p:spPr>
            <a:xfrm>
              <a:off x="632250" y="5429350"/>
              <a:ext cx="2440006" cy="769441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কালো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41B20D-0013-432F-B3AA-C07EBE5E194E}"/>
                </a:ext>
              </a:extLst>
            </p:cNvPr>
            <p:cNvSpPr txBox="1"/>
            <p:nvPr/>
          </p:nvSpPr>
          <p:spPr>
            <a:xfrm flipH="1">
              <a:off x="7917744" y="5386812"/>
              <a:ext cx="3642006" cy="769441"/>
            </a:xfrm>
            <a:prstGeom prst="homePlat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দোয়াত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6869E6-7432-43C4-B87F-DEDFE1215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709" y="757850"/>
              <a:ext cx="3163895" cy="12292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C6EE8-5D9A-42FC-AD69-38B01EE8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92" y="5292565"/>
              <a:ext cx="3189513" cy="12417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9153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CCC6FA-D69A-4C0C-B381-C85575106421}"/>
              </a:ext>
            </a:extLst>
          </p:cNvPr>
          <p:cNvGrpSpPr/>
          <p:nvPr/>
        </p:nvGrpSpPr>
        <p:grpSpPr>
          <a:xfrm>
            <a:off x="701181" y="424873"/>
            <a:ext cx="11020308" cy="5644653"/>
            <a:chOff x="701181" y="424873"/>
            <a:chExt cx="11020308" cy="56446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630698-663B-4568-A5C7-719052657ACA}"/>
                </a:ext>
              </a:extLst>
            </p:cNvPr>
            <p:cNvSpPr txBox="1"/>
            <p:nvPr/>
          </p:nvSpPr>
          <p:spPr>
            <a:xfrm>
              <a:off x="701181" y="2196118"/>
              <a:ext cx="9157647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জসীম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উদ্দীন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5EC558-28DC-42DC-826B-682ACCDEB382}"/>
                </a:ext>
              </a:extLst>
            </p:cNvPr>
            <p:cNvSpPr txBox="1"/>
            <p:nvPr/>
          </p:nvSpPr>
          <p:spPr>
            <a:xfrm>
              <a:off x="701181" y="569486"/>
              <a:ext cx="4796900" cy="1015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F15D86-C5B6-4EFE-9985-9D96FAF07761}"/>
                </a:ext>
              </a:extLst>
            </p:cNvPr>
            <p:cNvSpPr txBox="1"/>
            <p:nvPr/>
          </p:nvSpPr>
          <p:spPr>
            <a:xfrm>
              <a:off x="701182" y="3171835"/>
              <a:ext cx="7915701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দুটি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কাহিনী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কাব্যের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C38D28-A990-4BAC-9919-2CFF9671007F}"/>
                </a:ext>
              </a:extLst>
            </p:cNvPr>
            <p:cNvSpPr txBox="1"/>
            <p:nvPr/>
          </p:nvSpPr>
          <p:spPr>
            <a:xfrm>
              <a:off x="701181" y="4266504"/>
              <a:ext cx="7915701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‘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পয়সার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বাঁশী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F47B51-72E0-4089-BC13-9B85A2BCEDEB}"/>
                </a:ext>
              </a:extLst>
            </p:cNvPr>
            <p:cNvSpPr txBox="1"/>
            <p:nvPr/>
          </p:nvSpPr>
          <p:spPr>
            <a:xfrm>
              <a:off x="701181" y="5423195"/>
              <a:ext cx="6100996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চাষার ছেলের মাথার চুল কেমন?</a:t>
              </a:r>
              <a:endParaRPr lang="en-US" sz="36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299EC22-9B45-4572-81C1-C34F9BE69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764" y="424873"/>
              <a:ext cx="2217725" cy="169753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39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C9D597-F48F-486D-B03D-27EEE85E6D98}"/>
              </a:ext>
            </a:extLst>
          </p:cNvPr>
          <p:cNvGrpSpPr/>
          <p:nvPr/>
        </p:nvGrpSpPr>
        <p:grpSpPr>
          <a:xfrm>
            <a:off x="442211" y="375086"/>
            <a:ext cx="11480046" cy="6107828"/>
            <a:chOff x="442211" y="375086"/>
            <a:chExt cx="11480046" cy="6107828"/>
          </a:xfrm>
        </p:grpSpPr>
        <p:pic>
          <p:nvPicPr>
            <p:cNvPr id="2052" name="Picture 4" descr="No description available.">
              <a:extLst>
                <a:ext uri="{FF2B5EF4-FFF2-40B4-BE49-F238E27FC236}">
                  <a16:creationId xmlns:a16="http://schemas.microsoft.com/office/drawing/2014/main" id="{D5B927CF-C9DE-45AA-98F2-D41A2629ED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47" b="7759"/>
            <a:stretch/>
          </p:blipFill>
          <p:spPr bwMode="auto">
            <a:xfrm>
              <a:off x="6790546" y="375086"/>
              <a:ext cx="5131711" cy="61078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F89AA7-8A89-4B10-9F31-55A12625F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" r="3944"/>
            <a:stretch/>
          </p:blipFill>
          <p:spPr>
            <a:xfrm>
              <a:off x="554557" y="1523923"/>
              <a:ext cx="4047422" cy="45920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34125-BDC0-4F93-9C60-8F2B01339486}"/>
                </a:ext>
              </a:extLst>
            </p:cNvPr>
            <p:cNvSpPr txBox="1"/>
            <p:nvPr/>
          </p:nvSpPr>
          <p:spPr>
            <a:xfrm>
              <a:off x="442211" y="438861"/>
              <a:ext cx="2525843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4000" b="1" dirty="0"/>
                <a:t>আদর্শ পাঠ  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64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A31CEC8-A202-4C41-A75B-FC46F8597733}"/>
              </a:ext>
            </a:extLst>
          </p:cNvPr>
          <p:cNvGrpSpPr/>
          <p:nvPr/>
        </p:nvGrpSpPr>
        <p:grpSpPr>
          <a:xfrm>
            <a:off x="412839" y="405579"/>
            <a:ext cx="11366322" cy="5952735"/>
            <a:chOff x="412839" y="405579"/>
            <a:chExt cx="11366322" cy="595273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5394C7-21EA-43E4-9456-27D8A5DF67D1}"/>
                </a:ext>
              </a:extLst>
            </p:cNvPr>
            <p:cNvSpPr txBox="1"/>
            <p:nvPr/>
          </p:nvSpPr>
          <p:spPr>
            <a:xfrm>
              <a:off x="1066937" y="3380555"/>
              <a:ext cx="6473976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 গাঁয়ের এক চাষার ছেলে লম্বা মাথার চুল,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049E64-B704-4F05-AE8B-49ABF1D06C9F}"/>
                </a:ext>
              </a:extLst>
            </p:cNvPr>
            <p:cNvSpPr txBox="1"/>
            <p:nvPr/>
          </p:nvSpPr>
          <p:spPr>
            <a:xfrm>
              <a:off x="2829621" y="4067008"/>
              <a:ext cx="6156227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জালি লাউয়ের ডগার মতো বাহু দুখান সরু,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3FABDE-7E78-43F1-BF2C-EC072F68E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316" y="405579"/>
              <a:ext cx="3215732" cy="268596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49CF55-2285-4104-89F3-D7BC92001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39" y="419070"/>
              <a:ext cx="3331847" cy="25263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 descr="ru8.jpg">
              <a:extLst>
                <a:ext uri="{FF2B5EF4-FFF2-40B4-BE49-F238E27FC236}">
                  <a16:creationId xmlns:a16="http://schemas.microsoft.com/office/drawing/2014/main" id="{27763831-3582-4619-BA27-F3CA7DAA5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39" y="4390174"/>
              <a:ext cx="2301332" cy="196814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09B05250-BB87-4FEF-8F52-AD20486D896A}"/>
                </a:ext>
              </a:extLst>
            </p:cNvPr>
            <p:cNvSpPr/>
            <p:nvPr/>
          </p:nvSpPr>
          <p:spPr>
            <a:xfrm rot="14870913">
              <a:off x="2982781" y="4507538"/>
              <a:ext cx="284682" cy="771508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3846B2A1-C46D-4021-9FC5-3177733756E5}"/>
                </a:ext>
              </a:extLst>
            </p:cNvPr>
            <p:cNvSpPr/>
            <p:nvPr/>
          </p:nvSpPr>
          <p:spPr>
            <a:xfrm rot="19031394">
              <a:off x="631883" y="2965077"/>
              <a:ext cx="336794" cy="767499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1143FFC0-6CA0-4849-94D5-AD2BAEF1A698}"/>
                </a:ext>
              </a:extLst>
            </p:cNvPr>
            <p:cNvSpPr/>
            <p:nvPr/>
          </p:nvSpPr>
          <p:spPr>
            <a:xfrm rot="2945758">
              <a:off x="7851108" y="2829022"/>
              <a:ext cx="258728" cy="93900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দ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8C4FBC-F10C-4033-B57D-25BD1BAE18B9}"/>
                </a:ext>
              </a:extLst>
            </p:cNvPr>
            <p:cNvGrpSpPr/>
            <p:nvPr/>
          </p:nvGrpSpPr>
          <p:grpSpPr>
            <a:xfrm>
              <a:off x="9477829" y="4157122"/>
              <a:ext cx="2301332" cy="2201192"/>
              <a:chOff x="676308" y="483225"/>
              <a:chExt cx="2468674" cy="220119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24F48D4-5E55-40EA-8C20-6047638CE0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700" b="17309"/>
              <a:stretch/>
            </p:blipFill>
            <p:spPr>
              <a:xfrm>
                <a:off x="676308" y="483225"/>
                <a:ext cx="2468674" cy="220119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B6ADB0-45C6-401F-AC1E-E7181983CB4C}"/>
                  </a:ext>
                </a:extLst>
              </p:cNvPr>
              <p:cNvSpPr/>
              <p:nvPr/>
            </p:nvSpPr>
            <p:spPr>
              <a:xfrm>
                <a:off x="1731818" y="942109"/>
                <a:ext cx="1413163" cy="41563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1DC9C3-4619-484E-AA5A-AB09B54C031E}"/>
                  </a:ext>
                </a:extLst>
              </p:cNvPr>
              <p:cNvSpPr txBox="1"/>
              <p:nvPr/>
            </p:nvSpPr>
            <p:spPr>
              <a:xfrm>
                <a:off x="1967345" y="928992"/>
                <a:ext cx="1177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</a:rPr>
                  <a:t>হাত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9B4EA019-0CB4-4A11-A471-063104E3B6AB}"/>
                </a:ext>
              </a:extLst>
            </p:cNvPr>
            <p:cNvSpPr/>
            <p:nvPr/>
          </p:nvSpPr>
          <p:spPr>
            <a:xfrm rot="6936362">
              <a:off x="8810784" y="4513381"/>
              <a:ext cx="258728" cy="93900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C45EFAA-AC82-4B67-B75A-D6A0CD060E76}"/>
              </a:ext>
            </a:extLst>
          </p:cNvPr>
          <p:cNvGrpSpPr/>
          <p:nvPr/>
        </p:nvGrpSpPr>
        <p:grpSpPr>
          <a:xfrm>
            <a:off x="443110" y="461920"/>
            <a:ext cx="11286850" cy="6057415"/>
            <a:chOff x="443110" y="461920"/>
            <a:chExt cx="11286850" cy="605741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A5F5634-AC77-4816-9C75-1AE160016EC5}"/>
                </a:ext>
              </a:extLst>
            </p:cNvPr>
            <p:cNvSpPr txBox="1"/>
            <p:nvPr/>
          </p:nvSpPr>
          <p:spPr>
            <a:xfrm>
              <a:off x="2423886" y="2933896"/>
              <a:ext cx="6629218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কালো মুখেই কালো ভ্রমর,কিসের রঙিন ফুল ! 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B011F8-45D2-4722-B6C6-A45748BA4397}"/>
                </a:ext>
              </a:extLst>
            </p:cNvPr>
            <p:cNvSpPr txBox="1"/>
            <p:nvPr/>
          </p:nvSpPr>
          <p:spPr>
            <a:xfrm>
              <a:off x="2058886" y="3870475"/>
              <a:ext cx="6629219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কাঁচা ধানের পাতার মতো কচি মুখের মায়া,</a:t>
              </a:r>
            </a:p>
            <a:p>
              <a:r>
                <a:rPr lang="bn-IN" sz="36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 সাথে কে মাখিয়ে দেছে নবীন তৃণের ছায়া।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FCE274-34EB-4FF9-A854-FCC7D23CA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77023" y="393465"/>
              <a:ext cx="1764395" cy="216902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7C53B8-A790-4E40-9EB7-0A00E0E6C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85" y="3167046"/>
              <a:ext cx="2300075" cy="14068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59311F-CB53-4EEF-8DD5-C690510A9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11" y="461920"/>
              <a:ext cx="2044606" cy="200284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E72FBE-F8C8-4DD7-BB39-7BA49FDCD888}"/>
                </a:ext>
              </a:extLst>
            </p:cNvPr>
            <p:cNvSpPr txBox="1"/>
            <p:nvPr/>
          </p:nvSpPr>
          <p:spPr>
            <a:xfrm>
              <a:off x="2212272" y="5610503"/>
              <a:ext cx="68840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 খানি তার শাওন মাসের যেমন তমাল তরু।  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548A4EB-A2A1-4B49-AF24-F10A59716F69}"/>
                </a:ext>
              </a:extLst>
            </p:cNvPr>
            <p:cNvSpPr/>
            <p:nvPr/>
          </p:nvSpPr>
          <p:spPr>
            <a:xfrm rot="20455815">
              <a:off x="8762476" y="4291733"/>
              <a:ext cx="581256" cy="26830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E7F36C2-3D92-4BA2-B504-6CB154DA0C45}"/>
                </a:ext>
              </a:extLst>
            </p:cNvPr>
            <p:cNvSpPr/>
            <p:nvPr/>
          </p:nvSpPr>
          <p:spPr>
            <a:xfrm flipV="1">
              <a:off x="9096323" y="5862937"/>
              <a:ext cx="570527" cy="26830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38673C79-0113-49F2-A828-11CEF9F66EB6}"/>
                </a:ext>
              </a:extLst>
            </p:cNvPr>
            <p:cNvSpPr/>
            <p:nvPr/>
          </p:nvSpPr>
          <p:spPr>
            <a:xfrm rot="1131757">
              <a:off x="1887300" y="5370012"/>
              <a:ext cx="493717" cy="34720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4681DEE-B4F2-411E-A09E-DF5AFB60F9DF}"/>
                </a:ext>
              </a:extLst>
            </p:cNvPr>
            <p:cNvSpPr/>
            <p:nvPr/>
          </p:nvSpPr>
          <p:spPr>
            <a:xfrm rot="7861673">
              <a:off x="6248656" y="2550681"/>
              <a:ext cx="635810" cy="28708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6FE8C91-13D4-493B-8076-DCEAA35EC1B9}"/>
                </a:ext>
              </a:extLst>
            </p:cNvPr>
            <p:cNvSpPr/>
            <p:nvPr/>
          </p:nvSpPr>
          <p:spPr>
            <a:xfrm rot="2494055">
              <a:off x="1643210" y="2746315"/>
              <a:ext cx="883403" cy="21804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Bangladesh, young boy in Barisal | Black &amp; white portrait of… | Flickr">
              <a:extLst>
                <a:ext uri="{FF2B5EF4-FFF2-40B4-BE49-F238E27FC236}">
                  <a16:creationId xmlns:a16="http://schemas.microsoft.com/office/drawing/2014/main" id="{CD0988E5-EB62-4688-897F-1CC61C20B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10" y="4701018"/>
              <a:ext cx="1431855" cy="168519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4E3B74-63D2-4109-A441-3BE80AF11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4930" y="5343244"/>
              <a:ext cx="1923248" cy="11760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20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E0C91E-BEF7-4054-89A9-521C8671C8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21" y="4513184"/>
            <a:ext cx="2955427" cy="1963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36959B-CA47-451E-B39C-34C808361B1B}"/>
              </a:ext>
            </a:extLst>
          </p:cNvPr>
          <p:cNvGrpSpPr/>
          <p:nvPr/>
        </p:nvGrpSpPr>
        <p:grpSpPr>
          <a:xfrm>
            <a:off x="397020" y="491337"/>
            <a:ext cx="10476990" cy="5985095"/>
            <a:chOff x="397020" y="491337"/>
            <a:chExt cx="10476990" cy="598509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7DF7B3-6A53-42C1-B8D0-52C9728CF9D4}"/>
                </a:ext>
              </a:extLst>
            </p:cNvPr>
            <p:cNvSpPr/>
            <p:nvPr/>
          </p:nvSpPr>
          <p:spPr>
            <a:xfrm>
              <a:off x="4259395" y="1854838"/>
              <a:ext cx="6614615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বাদল-ধোয়া মেঘে কে গো মাখিয়ে দেছে তেল,</a:t>
              </a:r>
            </a:p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বিজলি মেয়ে পিছলে পড়ে ছড়িয়ে আলোর খেল।</a:t>
              </a:r>
            </a:p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কচি ধানের তুলতে চারা হয়তো কোনো চাষি,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FDE2E6-7C83-4156-81FE-FDA97DB72B6A}"/>
                </a:ext>
              </a:extLst>
            </p:cNvPr>
            <p:cNvPicPr/>
            <p:nvPr/>
          </p:nvPicPr>
          <p:blipFill rotWithShape="1">
            <a:blip r:embed="rId3"/>
            <a:srcRect l="76451" r="1654" b="72852"/>
            <a:stretch/>
          </p:blipFill>
          <p:spPr>
            <a:xfrm>
              <a:off x="397020" y="491337"/>
              <a:ext cx="2325143" cy="18617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D959D5-7644-4E51-A0B2-CF3A8E03E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97" b="12879"/>
            <a:stretch/>
          </p:blipFill>
          <p:spPr>
            <a:xfrm>
              <a:off x="3687594" y="4513184"/>
              <a:ext cx="3178154" cy="196324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DFE2925-D1BE-4A49-B4B2-64C400B45310}"/>
                </a:ext>
              </a:extLst>
            </p:cNvPr>
            <p:cNvSpPr/>
            <p:nvPr/>
          </p:nvSpPr>
          <p:spPr>
            <a:xfrm rot="2131734">
              <a:off x="2734363" y="1303440"/>
              <a:ext cx="1790618" cy="44352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9A272F3-0210-4AB1-B517-4C7511937804}"/>
                </a:ext>
              </a:extLst>
            </p:cNvPr>
            <p:cNvSpPr/>
            <p:nvPr/>
          </p:nvSpPr>
          <p:spPr>
            <a:xfrm rot="3405195">
              <a:off x="8622221" y="3818631"/>
              <a:ext cx="1028040" cy="19708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C7D46FB0-900C-4067-82A2-889F281D06D7}"/>
                </a:ext>
              </a:extLst>
            </p:cNvPr>
            <p:cNvSpPr/>
            <p:nvPr/>
          </p:nvSpPr>
          <p:spPr>
            <a:xfrm rot="6861607">
              <a:off x="3480422" y="3709109"/>
              <a:ext cx="1145773" cy="43372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ED7039-2D2C-4925-81E0-D96B220C5595}"/>
                </a:ext>
              </a:extLst>
            </p:cNvPr>
            <p:cNvGrpSpPr/>
            <p:nvPr/>
          </p:nvGrpSpPr>
          <p:grpSpPr>
            <a:xfrm>
              <a:off x="464552" y="2862630"/>
              <a:ext cx="3609489" cy="2854019"/>
              <a:chOff x="464552" y="2678875"/>
              <a:chExt cx="3763706" cy="285401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81BDAF9-4165-4A0E-A1BA-F7050CE13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52" y="2912983"/>
                <a:ext cx="1922187" cy="261991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F2720426-704A-478E-9953-DF7989E0BF26}"/>
                  </a:ext>
                </a:extLst>
              </p:cNvPr>
              <p:cNvSpPr/>
              <p:nvPr/>
            </p:nvSpPr>
            <p:spPr>
              <a:xfrm rot="20547497">
                <a:off x="2463855" y="2678875"/>
                <a:ext cx="1764403" cy="296223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0" name="Picture 2" descr="Image result for নকশি  কাথার মাঠ বই">
                <a:extLst>
                  <a:ext uri="{FF2B5EF4-FFF2-40B4-BE49-F238E27FC236}">
                    <a16:creationId xmlns:a16="http://schemas.microsoft.com/office/drawing/2014/main" id="{5FFF27BC-D37C-4773-8139-900DB4C2FF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780"/>
              <a:stretch/>
            </p:blipFill>
            <p:spPr bwMode="auto">
              <a:xfrm>
                <a:off x="464552" y="4796238"/>
                <a:ext cx="1333500" cy="698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665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B71937-9F71-4094-8DA6-F1173A5BEA63}"/>
              </a:ext>
            </a:extLst>
          </p:cNvPr>
          <p:cNvGrpSpPr/>
          <p:nvPr/>
        </p:nvGrpSpPr>
        <p:grpSpPr>
          <a:xfrm>
            <a:off x="469712" y="472570"/>
            <a:ext cx="11241993" cy="5946656"/>
            <a:chOff x="469712" y="472570"/>
            <a:chExt cx="11241993" cy="594665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C75485D-746C-4C8F-973F-F23ED0175866}"/>
                </a:ext>
              </a:extLst>
            </p:cNvPr>
            <p:cNvSpPr/>
            <p:nvPr/>
          </p:nvSpPr>
          <p:spPr>
            <a:xfrm>
              <a:off x="2972972" y="2107404"/>
              <a:ext cx="6246056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মুখে তাহার জড়িয়ে গেছে কতকটা তার হাসি। </a:t>
              </a:r>
            </a:p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কালো চোখের তারা দিয়েই সকল ধরা দেখি,</a:t>
              </a:r>
            </a:p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কালো দাঁতের কালি দিয়েই কেতাব কোরান লেখি</a:t>
              </a:r>
              <a:r>
                <a:rPr lang="bn-IN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9E43BA8-18CF-4875-9A88-3376FDB57CB5}"/>
                </a:ext>
              </a:extLst>
            </p:cNvPr>
            <p:cNvSpPr/>
            <p:nvPr/>
          </p:nvSpPr>
          <p:spPr>
            <a:xfrm rot="2646645" flipV="1">
              <a:off x="8254646" y="3878560"/>
              <a:ext cx="889670" cy="2874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74E4023-6375-4136-A322-FEF2F814BC10}"/>
                </a:ext>
              </a:extLst>
            </p:cNvPr>
            <p:cNvSpPr/>
            <p:nvPr/>
          </p:nvSpPr>
          <p:spPr>
            <a:xfrm rot="2113269">
              <a:off x="2262021" y="2342486"/>
              <a:ext cx="931965" cy="30108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EDC497-F484-4C5B-A90F-36990F32D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95" y="4356187"/>
              <a:ext cx="2932990" cy="20630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05DF1959-E74C-415A-9ED9-12E1CCDB8A49}"/>
                </a:ext>
              </a:extLst>
            </p:cNvPr>
            <p:cNvSpPr/>
            <p:nvPr/>
          </p:nvSpPr>
          <p:spPr>
            <a:xfrm rot="9025815" flipV="1">
              <a:off x="3577949" y="3885482"/>
              <a:ext cx="889670" cy="2874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39F94D-BF29-40CD-8FED-E46D4000B16E}"/>
                </a:ext>
              </a:extLst>
            </p:cNvPr>
            <p:cNvPicPr/>
            <p:nvPr/>
          </p:nvPicPr>
          <p:blipFill rotWithShape="1">
            <a:blip r:embed="rId4"/>
            <a:srcRect l="69659" t="65051"/>
            <a:stretch/>
          </p:blipFill>
          <p:spPr>
            <a:xfrm>
              <a:off x="9708966" y="673213"/>
              <a:ext cx="2002739" cy="225525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EE9AE20C-AFC8-4420-8D69-9F14AC20ECAA}"/>
                </a:ext>
              </a:extLst>
            </p:cNvPr>
            <p:cNvSpPr/>
            <p:nvPr/>
          </p:nvSpPr>
          <p:spPr>
            <a:xfrm rot="9025815" flipV="1">
              <a:off x="8774194" y="1503299"/>
              <a:ext cx="889670" cy="28748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5421D1-228E-4AD7-BA1A-2344ABD7D332}"/>
                </a:ext>
              </a:extLst>
            </p:cNvPr>
            <p:cNvPicPr/>
            <p:nvPr/>
          </p:nvPicPr>
          <p:blipFill rotWithShape="1">
            <a:blip r:embed="rId5"/>
            <a:srcRect l="20851" t="1616" r="60626" b="74546"/>
            <a:stretch/>
          </p:blipFill>
          <p:spPr>
            <a:xfrm>
              <a:off x="469712" y="472570"/>
              <a:ext cx="2932990" cy="16348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7E6630-21FD-46BD-91C4-95A582561D0F}"/>
                </a:ext>
              </a:extLst>
            </p:cNvPr>
            <p:cNvPicPr/>
            <p:nvPr/>
          </p:nvPicPr>
          <p:blipFill rotWithShape="1">
            <a:blip r:embed="rId5"/>
            <a:srcRect l="79601" t="38384" r="400" b="37778"/>
            <a:stretch/>
          </p:blipFill>
          <p:spPr>
            <a:xfrm>
              <a:off x="9219028" y="4136215"/>
              <a:ext cx="2438400" cy="225525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7441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C96B81-944C-4E2C-9C27-E5DF665206FC}"/>
              </a:ext>
            </a:extLst>
          </p:cNvPr>
          <p:cNvGrpSpPr/>
          <p:nvPr/>
        </p:nvGrpSpPr>
        <p:grpSpPr>
          <a:xfrm>
            <a:off x="427669" y="458254"/>
            <a:ext cx="11336662" cy="5888430"/>
            <a:chOff x="427669" y="458254"/>
            <a:chExt cx="11336662" cy="58884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17C264-0728-42EC-90E9-785FB19C7193}"/>
                </a:ext>
              </a:extLst>
            </p:cNvPr>
            <p:cNvSpPr/>
            <p:nvPr/>
          </p:nvSpPr>
          <p:spPr>
            <a:xfrm>
              <a:off x="3586619" y="2744167"/>
              <a:ext cx="5539269" cy="1077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জনম কালো, মরণ কালো,কালো ভুবনময়; </a:t>
              </a:r>
            </a:p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চাষিদের ওই কালো ছেলে সব করেছে জয়।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896B27-A009-4D8C-A993-9E70AD282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37" y="3821385"/>
              <a:ext cx="2492677" cy="2525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429F71-A23B-4417-B99C-34BAA777B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4898" y="3787166"/>
              <a:ext cx="2209433" cy="2525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D9BCD9-B575-4DC8-B3B0-F490A6E12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69" y="458254"/>
              <a:ext cx="2784212" cy="17049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074" name="Picture 2" descr="Image result for ভুবন">
              <a:extLst>
                <a:ext uri="{FF2B5EF4-FFF2-40B4-BE49-F238E27FC236}">
                  <a16:creationId xmlns:a16="http://schemas.microsoft.com/office/drawing/2014/main" id="{A4A7FF2D-12AC-418D-97BE-14595380F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898" y="545534"/>
              <a:ext cx="2209433" cy="21579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F2C3508F-492E-4B0A-A570-68CE56451846}"/>
                </a:ext>
              </a:extLst>
            </p:cNvPr>
            <p:cNvSpPr/>
            <p:nvPr/>
          </p:nvSpPr>
          <p:spPr>
            <a:xfrm rot="2630523">
              <a:off x="8603799" y="4048437"/>
              <a:ext cx="904068" cy="37195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8890FCC-A632-40DD-AEEF-D24C90E8085A}"/>
                </a:ext>
              </a:extLst>
            </p:cNvPr>
            <p:cNvSpPr/>
            <p:nvPr/>
          </p:nvSpPr>
          <p:spPr>
            <a:xfrm rot="9315029">
              <a:off x="3210109" y="3920226"/>
              <a:ext cx="904068" cy="37195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559D178-CE6A-4CF2-B9F4-5394A7618C17}"/>
                </a:ext>
              </a:extLst>
            </p:cNvPr>
            <p:cNvSpPr/>
            <p:nvPr/>
          </p:nvSpPr>
          <p:spPr>
            <a:xfrm rot="19300707">
              <a:off x="8603797" y="2141006"/>
              <a:ext cx="904068" cy="37195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2D290A3E-3A06-4EA8-9183-BC12D50D03AF}"/>
                </a:ext>
              </a:extLst>
            </p:cNvPr>
            <p:cNvSpPr/>
            <p:nvPr/>
          </p:nvSpPr>
          <p:spPr>
            <a:xfrm rot="13483356">
              <a:off x="3211896" y="2165029"/>
              <a:ext cx="904068" cy="37195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6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7092E46-C835-46D0-B813-C99D15C8421E}"/>
              </a:ext>
            </a:extLst>
          </p:cNvPr>
          <p:cNvGrpSpPr/>
          <p:nvPr/>
        </p:nvGrpSpPr>
        <p:grpSpPr>
          <a:xfrm>
            <a:off x="424311" y="428837"/>
            <a:ext cx="11246720" cy="6000326"/>
            <a:chOff x="424311" y="428837"/>
            <a:chExt cx="11246720" cy="60003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C5B7817-3634-434B-A952-6FFDEB77CE52}"/>
                </a:ext>
              </a:extLst>
            </p:cNvPr>
            <p:cNvSpPr/>
            <p:nvPr/>
          </p:nvSpPr>
          <p:spPr>
            <a:xfrm>
              <a:off x="2848404" y="2961754"/>
              <a:ext cx="5895729" cy="1077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সোনার যে জন সোনা  বানায়,কিসের গরব তার </a:t>
              </a:r>
            </a:p>
            <a:p>
              <a:r>
                <a:rPr lang="bn-IN" sz="3200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রং পেলে ভাই গড়তে পারি রামধনুকের হার।</a:t>
              </a:r>
              <a:r>
                <a:rPr lang="bn-IN" sz="3200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endParaRPr lang="en-US" sz="32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4098" name="Picture 2" descr="Image result for রংধনু ">
              <a:extLst>
                <a:ext uri="{FF2B5EF4-FFF2-40B4-BE49-F238E27FC236}">
                  <a16:creationId xmlns:a16="http://schemas.microsoft.com/office/drawing/2014/main" id="{E192FDEB-81BD-4ACC-8820-944261085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11" y="4733713"/>
              <a:ext cx="2520751" cy="16954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88BD8459-5EF8-4368-B022-BE9CEBE03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11" y="428837"/>
              <a:ext cx="2424093" cy="17202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রংধনু ">
              <a:extLst>
                <a:ext uri="{FF2B5EF4-FFF2-40B4-BE49-F238E27FC236}">
                  <a16:creationId xmlns:a16="http://schemas.microsoft.com/office/drawing/2014/main" id="{414D9B0F-1A41-471C-BC52-B6D34A451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156" y="4733713"/>
              <a:ext cx="3190875" cy="16954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Image result for সোনার গহনা">
              <a:extLst>
                <a:ext uri="{FF2B5EF4-FFF2-40B4-BE49-F238E27FC236}">
                  <a16:creationId xmlns:a16="http://schemas.microsoft.com/office/drawing/2014/main" id="{670DDA58-AD4E-4659-9A39-99C392DD9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156" y="552513"/>
              <a:ext cx="3190875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2258C23D-405D-4F70-893C-7870A25A48CA}"/>
                </a:ext>
              </a:extLst>
            </p:cNvPr>
            <p:cNvSpPr/>
            <p:nvPr/>
          </p:nvSpPr>
          <p:spPr>
            <a:xfrm rot="8293973">
              <a:off x="7556081" y="4038069"/>
              <a:ext cx="449451" cy="159655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7938279E-900F-419A-B121-CA6484D08B06}"/>
                </a:ext>
              </a:extLst>
            </p:cNvPr>
            <p:cNvSpPr/>
            <p:nvPr/>
          </p:nvSpPr>
          <p:spPr>
            <a:xfrm rot="13376826">
              <a:off x="3387809" y="3935436"/>
              <a:ext cx="449451" cy="159655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47033CE4-907A-479B-954E-92D0AEABBF9E}"/>
                </a:ext>
              </a:extLst>
            </p:cNvPr>
            <p:cNvSpPr/>
            <p:nvPr/>
          </p:nvSpPr>
          <p:spPr>
            <a:xfrm rot="3348328">
              <a:off x="9305987" y="1996211"/>
              <a:ext cx="449451" cy="159655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FF75D746-32EE-4EB4-9807-7F8E2F87D1C1}"/>
                </a:ext>
              </a:extLst>
            </p:cNvPr>
            <p:cNvSpPr/>
            <p:nvPr/>
          </p:nvSpPr>
          <p:spPr>
            <a:xfrm rot="18787499">
              <a:off x="3359934" y="1758153"/>
              <a:ext cx="449451" cy="159655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0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E15061C6-5C70-455E-AA49-732A98AC6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536174"/>
              </p:ext>
            </p:extLst>
          </p:nvPr>
        </p:nvGraphicFramePr>
        <p:xfrm>
          <a:off x="3591539" y="2767280"/>
          <a:ext cx="5008922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ackager Shell Object" showAsIcon="1" r:id="rId3" imgW="3898440" imgH="488520" progId="Package">
                  <p:embed/>
                </p:oleObj>
              </mc:Choice>
              <mc:Fallback>
                <p:oleObj name="Packager Shell Object" showAsIcon="1" r:id="rId3" imgW="3898440" imgH="488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1539" y="2767280"/>
                        <a:ext cx="5008922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2CC884-B637-4304-9EF7-E27E1689CE98}"/>
              </a:ext>
            </a:extLst>
          </p:cNvPr>
          <p:cNvSpPr txBox="1"/>
          <p:nvPr/>
        </p:nvSpPr>
        <p:spPr>
          <a:xfrm>
            <a:off x="579412" y="510544"/>
            <a:ext cx="697375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19955-6896-4483-97CD-D08CA79BB3C2}"/>
              </a:ext>
            </a:extLst>
          </p:cNvPr>
          <p:cNvSpPr txBox="1"/>
          <p:nvPr/>
        </p:nvSpPr>
        <p:spPr>
          <a:xfrm>
            <a:off x="2544240" y="4849150"/>
            <a:ext cx="858187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70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379B34-687A-4297-8B86-49C9A14532F0}"/>
              </a:ext>
            </a:extLst>
          </p:cNvPr>
          <p:cNvGrpSpPr/>
          <p:nvPr/>
        </p:nvGrpSpPr>
        <p:grpSpPr>
          <a:xfrm>
            <a:off x="599268" y="682056"/>
            <a:ext cx="11117451" cy="5557527"/>
            <a:chOff x="599268" y="682056"/>
            <a:chExt cx="11117451" cy="55575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10869A-1376-41BE-9189-D56A26D2F503}"/>
                </a:ext>
              </a:extLst>
            </p:cNvPr>
            <p:cNvSpPr txBox="1"/>
            <p:nvPr/>
          </p:nvSpPr>
          <p:spPr>
            <a:xfrm>
              <a:off x="7547675" y="2978838"/>
              <a:ext cx="4169044" cy="28623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রেহানা পারভীন।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সহকারী শিক্ষক।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জামতলা দাখিল মাদ্রাসা</a:t>
              </a:r>
              <a:r>
                <a:rPr kumimoji="0" lang="en-US" sz="3600" b="1" i="0" u="none" strike="noStrike" kern="1200" normalizeH="0" baseline="0" noProof="0" dirty="0">
                  <a:ln/>
                  <a:uLnTx/>
                  <a:uFillTx/>
                  <a:latin typeface="Corbel" panose="020B0503020204020204"/>
                  <a:ea typeface="+mn-ea"/>
                </a:rPr>
                <a:t>। </a:t>
              </a:r>
              <a:endParaRPr kumimoji="0" lang="bn-IN" sz="3600" b="1" i="0" u="none" strike="noStrike" kern="1200" normalizeH="0" baseline="0" noProof="0" dirty="0">
                <a:ln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normalizeH="0" baseline="0" noProof="0" dirty="0">
                  <a:ln/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গোয়ালন্দ,রাজবাড়ী</a:t>
              </a:r>
              <a:r>
                <a:rPr kumimoji="0" lang="bn-IN" sz="3600" b="1" i="0" u="none" strike="noStrike" kern="1200" normalizeH="0" baseline="0" noProof="0" dirty="0">
                  <a:ln/>
                  <a:solidFill>
                    <a:schemeClr val="accent4"/>
                  </a:solidFill>
                  <a:uLnTx/>
                  <a:uFillTx/>
                  <a:latin typeface="Corbel" panose="020B0503020204020204"/>
                  <a:ea typeface="+mn-ea"/>
                  <a:cs typeface="Vrinda" panose="020B0502040204020203" pitchFamily="34" charset="0"/>
                </a:rPr>
                <a:t>। </a:t>
              </a:r>
              <a:endParaRPr kumimoji="0" lang="en-US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4B3C73-1A2D-416D-A827-ED5781AB188D}"/>
                </a:ext>
              </a:extLst>
            </p:cNvPr>
            <p:cNvSpPr txBox="1"/>
            <p:nvPr/>
          </p:nvSpPr>
          <p:spPr>
            <a:xfrm>
              <a:off x="4293031" y="682056"/>
              <a:ext cx="4169045" cy="110799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উপস্থাপনায়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1BED63-AD30-4DC3-8A39-DBDD7CE55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68" y="1518964"/>
              <a:ext cx="3181350" cy="472061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7B6276-40AF-480F-A9D5-E03E08DFC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412" y="2325274"/>
              <a:ext cx="2235873" cy="3670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13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B3D04-C08F-4C21-9CAE-8AC5A2C99FA3}"/>
              </a:ext>
            </a:extLst>
          </p:cNvPr>
          <p:cNvSpPr txBox="1"/>
          <p:nvPr/>
        </p:nvSpPr>
        <p:spPr>
          <a:xfrm>
            <a:off x="8461612" y="2445391"/>
            <a:ext cx="341194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BC222-9797-4D99-8183-5125812109AD}"/>
              </a:ext>
            </a:extLst>
          </p:cNvPr>
          <p:cNvSpPr txBox="1"/>
          <p:nvPr/>
        </p:nvSpPr>
        <p:spPr>
          <a:xfrm>
            <a:off x="1119555" y="2445391"/>
            <a:ext cx="472660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চাষির ছেলের গায়ের বরণ কেমন?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6FCC9-A15B-49D2-AE23-91FDEE7AF1CB}"/>
              </a:ext>
            </a:extLst>
          </p:cNvPr>
          <p:cNvSpPr txBox="1"/>
          <p:nvPr/>
        </p:nvSpPr>
        <p:spPr>
          <a:xfrm>
            <a:off x="1119555" y="3827834"/>
            <a:ext cx="472660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 দৃষ্টিতে কৃষক কেমন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191B7-02FC-49C3-A273-AE85885E9C48}"/>
              </a:ext>
            </a:extLst>
          </p:cNvPr>
          <p:cNvSpPr txBox="1"/>
          <p:nvPr/>
        </p:nvSpPr>
        <p:spPr>
          <a:xfrm>
            <a:off x="1119555" y="5025224"/>
            <a:ext cx="472660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রুপাই এর মুখের মায়া কেমন?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A5C66-CF70-451B-8B47-A170F437C244}"/>
              </a:ext>
            </a:extLst>
          </p:cNvPr>
          <p:cNvSpPr txBox="1"/>
          <p:nvPr/>
        </p:nvSpPr>
        <p:spPr>
          <a:xfrm>
            <a:off x="8461612" y="3827834"/>
            <a:ext cx="341194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দামী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11ACC-DAFB-4F2C-A6CF-B0A5DEFD1EA7}"/>
              </a:ext>
            </a:extLst>
          </p:cNvPr>
          <p:cNvSpPr txBox="1"/>
          <p:nvPr/>
        </p:nvSpPr>
        <p:spPr>
          <a:xfrm>
            <a:off x="8461612" y="5025223"/>
            <a:ext cx="341194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 ধানের পাতার মতো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E5787-9509-447A-AE1E-4F1B8FF80994}"/>
              </a:ext>
            </a:extLst>
          </p:cNvPr>
          <p:cNvSpPr txBox="1"/>
          <p:nvPr/>
        </p:nvSpPr>
        <p:spPr>
          <a:xfrm>
            <a:off x="2975435" y="497190"/>
            <a:ext cx="5336275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 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BBFC6-A3F8-45C7-879D-2916A894EEF2}"/>
              </a:ext>
            </a:extLst>
          </p:cNvPr>
          <p:cNvGrpSpPr/>
          <p:nvPr/>
        </p:nvGrpSpPr>
        <p:grpSpPr>
          <a:xfrm>
            <a:off x="515010" y="2142925"/>
            <a:ext cx="3700527" cy="4092983"/>
            <a:chOff x="137160" y="3746779"/>
            <a:chExt cx="3068955" cy="3727133"/>
          </a:xfrm>
        </p:grpSpPr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8174D508-6A94-485D-8C22-48BF5FAE44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0" b="20831"/>
            <a:stretch/>
          </p:blipFill>
          <p:spPr bwMode="auto">
            <a:xfrm>
              <a:off x="268605" y="3746779"/>
              <a:ext cx="2937510" cy="372713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6229CFD-4402-4AA1-9462-9CA60362C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9" r="25858" b="46012"/>
            <a:stretch/>
          </p:blipFill>
          <p:spPr bwMode="auto">
            <a:xfrm>
              <a:off x="137160" y="3746779"/>
              <a:ext cx="1226314" cy="1304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E37FF9-E2FE-4478-95A5-AEBED177E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59" y="1624190"/>
            <a:ext cx="2531682" cy="4800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B96B52-CCDB-44F2-8259-AB3E8D5F9FBB}"/>
              </a:ext>
            </a:extLst>
          </p:cNvPr>
          <p:cNvSpPr txBox="1"/>
          <p:nvPr/>
        </p:nvSpPr>
        <p:spPr>
          <a:xfrm>
            <a:off x="2127530" y="201560"/>
            <a:ext cx="6098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9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46" name="Picture 2" descr="Image result for ৮ম শ্রেণির সাহিত্য কনিকা">
            <a:extLst>
              <a:ext uri="{FF2B5EF4-FFF2-40B4-BE49-F238E27FC236}">
                <a16:creationId xmlns:a16="http://schemas.microsoft.com/office/drawing/2014/main" id="{1369C9D6-5B88-40E3-A078-E38E836D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42" y="2008531"/>
            <a:ext cx="4103948" cy="4416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8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95B9F-4340-41C9-B828-5CB7F4381194}"/>
              </a:ext>
            </a:extLst>
          </p:cNvPr>
          <p:cNvGrpSpPr/>
          <p:nvPr/>
        </p:nvGrpSpPr>
        <p:grpSpPr>
          <a:xfrm>
            <a:off x="2337808" y="1747869"/>
            <a:ext cx="6585488" cy="2931374"/>
            <a:chOff x="2045777" y="1233803"/>
            <a:chExt cx="6585488" cy="3262393"/>
          </a:xfrm>
        </p:grpSpPr>
        <p:pic>
          <p:nvPicPr>
            <p:cNvPr id="6" name="Content Placeholder 3" descr="josim bari.jpg">
              <a:extLst>
                <a:ext uri="{FF2B5EF4-FFF2-40B4-BE49-F238E27FC236}">
                  <a16:creationId xmlns:a16="http://schemas.microsoft.com/office/drawing/2014/main" id="{ADEB5331-8EE4-4E5B-81E2-D77C937FC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5777" y="1233803"/>
              <a:ext cx="6585488" cy="32623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BC833-E514-44DE-BA55-FF4DFF9E8EC8}"/>
                </a:ext>
              </a:extLst>
            </p:cNvPr>
            <p:cNvSpPr txBox="1"/>
            <p:nvPr/>
          </p:nvSpPr>
          <p:spPr>
            <a:xfrm>
              <a:off x="4273013" y="1560658"/>
              <a:ext cx="256174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bn-I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কবির বাড়ী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3ABFFD-038C-45B7-9155-E2ED37C066AD}"/>
              </a:ext>
            </a:extLst>
          </p:cNvPr>
          <p:cNvSpPr txBox="1"/>
          <p:nvPr/>
        </p:nvSpPr>
        <p:spPr>
          <a:xfrm>
            <a:off x="3029918" y="441956"/>
            <a:ext cx="34599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বাড়ির কাজ</a:t>
            </a:r>
            <a:endParaRPr kumimoji="0" lang="en-US" sz="48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rbel" panose="020B0503020204020204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FE88D-11DA-4FEE-A3EE-76ADD1BFB444}"/>
              </a:ext>
            </a:extLst>
          </p:cNvPr>
          <p:cNvSpPr txBox="1"/>
          <p:nvPr/>
        </p:nvSpPr>
        <p:spPr>
          <a:xfrm>
            <a:off x="1334125" y="5154160"/>
            <a:ext cx="9848538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রুপাই’ কবিতায় গ্রাম বাংলার কৃষকের যে চিরায়ত রূপ ফুটে উঠেছে তা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764351-3B66-433F-A118-AC0624D99798}"/>
              </a:ext>
            </a:extLst>
          </p:cNvPr>
          <p:cNvGrpSpPr/>
          <p:nvPr/>
        </p:nvGrpSpPr>
        <p:grpSpPr>
          <a:xfrm>
            <a:off x="1636362" y="970461"/>
            <a:ext cx="9528874" cy="5476833"/>
            <a:chOff x="1636362" y="970461"/>
            <a:chExt cx="9528874" cy="5476833"/>
          </a:xfrm>
        </p:grpSpPr>
        <p:sp>
          <p:nvSpPr>
            <p:cNvPr id="3" name="Content Placeholder 12">
              <a:extLst>
                <a:ext uri="{FF2B5EF4-FFF2-40B4-BE49-F238E27FC236}">
                  <a16:creationId xmlns:a16="http://schemas.microsoft.com/office/drawing/2014/main" id="{364D732B-83F9-4DDC-ABAB-C97107E2F97C}"/>
                </a:ext>
              </a:extLst>
            </p:cNvPr>
            <p:cNvSpPr txBox="1">
              <a:spLocks/>
            </p:cNvSpPr>
            <p:nvPr/>
          </p:nvSpPr>
          <p:spPr>
            <a:xfrm>
              <a:off x="4541002" y="1800948"/>
              <a:ext cx="3719594" cy="4646346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/>
            <a:p>
              <a:pPr marL="342900" indent="-342900" algn="ctr" defTabSz="914400">
                <a:spcBef>
                  <a:spcPct val="20000"/>
                </a:spcBef>
                <a:defRPr/>
              </a:pPr>
              <a:r>
                <a:rPr lang="bn-BD" sz="2800" u="sng" dirty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পাঠ পরিচিতি</a:t>
              </a: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r>
                <a:rPr lang="bn-BD" sz="2800" b="1" dirty="0">
                  <a:ln/>
                  <a:solidFill>
                    <a:srgbClr val="4F032E"/>
                  </a:solidFill>
                  <a:latin typeface="SolaimanLipi" pitchFamily="65" charset="0"/>
                  <a:cs typeface="SolaimanLipi" pitchFamily="65" charset="0"/>
                </a:rPr>
                <a:t>শ্রেণীঃ অষ্টম</a:t>
              </a:r>
            </a:p>
            <a:p>
              <a:pPr marL="342900" indent="-342900" defTabSz="914400">
                <a:spcBef>
                  <a:spcPct val="20000"/>
                </a:spcBef>
                <a:defRPr/>
              </a:pPr>
              <a:endParaRPr lang="bn-BD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defTabSz="914400">
                <a:spcBef>
                  <a:spcPct val="20000"/>
                </a:spcBef>
                <a:defRPr/>
              </a:pPr>
              <a:endParaRPr lang="bn-BD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defTabSz="914400">
                <a:spcBef>
                  <a:spcPct val="20000"/>
                </a:spcBef>
                <a:defRPr/>
              </a:pPr>
              <a:endParaRPr lang="bn-BD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defTabSz="914400">
                <a:spcBef>
                  <a:spcPct val="20000"/>
                </a:spcBef>
                <a:defRPr/>
              </a:pPr>
              <a:endParaRPr lang="bn-BD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defTabSz="914400">
                <a:spcBef>
                  <a:spcPct val="20000"/>
                </a:spcBef>
                <a:defRPr/>
              </a:pPr>
              <a:endParaRPr lang="bn-BD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endParaRPr lang="en-US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endParaRPr lang="en-US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r>
                <a:rPr lang="bn-BD" sz="2400" b="1" dirty="0">
                  <a:ln/>
                  <a:solidFill>
                    <a:srgbClr val="4F032E"/>
                  </a:solidFill>
                  <a:latin typeface="SolaimanLipi" pitchFamily="65" charset="0"/>
                  <a:cs typeface="SolaimanLipi" pitchFamily="65" charset="0"/>
                </a:rPr>
                <a:t>বিষয়ঃ</a:t>
              </a:r>
              <a:r>
                <a:rPr lang="en-US" sz="2400" b="1" dirty="0" err="1">
                  <a:ln/>
                  <a:solidFill>
                    <a:srgbClr val="4F032E"/>
                  </a:solidFill>
                  <a:latin typeface="SolaimanLipi" pitchFamily="65" charset="0"/>
                  <a:cs typeface="SolaimanLipi" pitchFamily="65" charset="0"/>
                </a:rPr>
                <a:t>বাংলা</a:t>
              </a:r>
              <a:r>
                <a:rPr lang="en-US" sz="2400" b="1" dirty="0">
                  <a:ln/>
                  <a:solidFill>
                    <a:srgbClr val="4F032E"/>
                  </a:solidFill>
                  <a:latin typeface="SolaimanLipi" pitchFamily="65" charset="0"/>
                  <a:cs typeface="SolaimanLipi" pitchFamily="65" charset="0"/>
                </a:rPr>
                <a:t> ১ম </a:t>
              </a:r>
              <a:r>
                <a:rPr lang="en-US" sz="2400" b="1" dirty="0" err="1">
                  <a:ln/>
                  <a:solidFill>
                    <a:srgbClr val="4F032E"/>
                  </a:solidFill>
                  <a:latin typeface="SolaimanLipi" pitchFamily="65" charset="0"/>
                  <a:cs typeface="SolaimanLipi" pitchFamily="65" charset="0"/>
                </a:rPr>
                <a:t>পত্র</a:t>
              </a:r>
              <a:endParaRPr lang="en-US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endParaRPr lang="en-US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endParaRPr lang="en-US" sz="24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r>
                <a:rPr lang="en-US" sz="2400" b="1" dirty="0">
                  <a:ln/>
                  <a:solidFill>
                    <a:srgbClr val="4F032E"/>
                  </a:solidFill>
                  <a:latin typeface="SolaimanLipi" pitchFamily="65" charset="0"/>
                  <a:cs typeface="SolaimanLipi" pitchFamily="65" charset="0"/>
                </a:rPr>
                <a:t> </a:t>
              </a:r>
              <a:endParaRPr lang="bn-BD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endParaRPr lang="en-US" sz="2800" b="1" u="sng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endParaRPr lang="en-US" sz="2800" b="1" u="sng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  <a:p>
              <a:pPr marL="342900" indent="-342900" algn="ctr" defTabSz="914400">
                <a:spcBef>
                  <a:spcPct val="20000"/>
                </a:spcBef>
                <a:defRPr/>
              </a:pPr>
              <a:endParaRPr lang="en-US" sz="1100" b="1" u="sng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C0B0F4-AF99-41E0-A12B-AA8FF4A3FF62}"/>
                </a:ext>
              </a:extLst>
            </p:cNvPr>
            <p:cNvSpPr txBox="1"/>
            <p:nvPr/>
          </p:nvSpPr>
          <p:spPr>
            <a:xfrm>
              <a:off x="1636362" y="970461"/>
              <a:ext cx="9528874" cy="357054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60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চলে</a:t>
              </a:r>
              <a:r>
                <a:rPr lang="en-US" sz="60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60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৮ম </a:t>
              </a:r>
              <a:r>
                <a:rPr lang="en-US" sz="60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শ্রেণির</a:t>
              </a:r>
              <a:r>
                <a:rPr lang="en-US" sz="60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60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60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46" name="Picture 2" descr="Image result for ৮ম শ্রেণির সাহিত্য কনিকা">
              <a:extLst>
                <a:ext uri="{FF2B5EF4-FFF2-40B4-BE49-F238E27FC236}">
                  <a16:creationId xmlns:a16="http://schemas.microsoft.com/office/drawing/2014/main" id="{E173565F-7CF2-4E21-870D-0FF583FA30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6" t="7902" r="24591" b="13828"/>
            <a:stretch/>
          </p:blipFill>
          <p:spPr bwMode="auto">
            <a:xfrm>
              <a:off x="5164808" y="2965868"/>
              <a:ext cx="2471981" cy="26910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5092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6B9B6F-C2DB-40F9-AB78-B111C6A1E1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3259" y="1357251"/>
            <a:ext cx="7136766" cy="4968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50CBE-B9F2-4283-8FF7-FD4F6BD67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05"/>
          <a:stretch/>
        </p:blipFill>
        <p:spPr>
          <a:xfrm>
            <a:off x="2653262" y="1357251"/>
            <a:ext cx="7136765" cy="4968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Image result for রুপাই">
            <a:extLst>
              <a:ext uri="{FF2B5EF4-FFF2-40B4-BE49-F238E27FC236}">
                <a16:creationId xmlns:a16="http://schemas.microsoft.com/office/drawing/2014/main" id="{4B06B320-596C-4847-BCC7-39249E3E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59" y="1357252"/>
            <a:ext cx="7136765" cy="4968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রাখাল">
            <a:extLst>
              <a:ext uri="{FF2B5EF4-FFF2-40B4-BE49-F238E27FC236}">
                <a16:creationId xmlns:a16="http://schemas.microsoft.com/office/drawing/2014/main" id="{763D0911-6F69-46F4-B391-0B241C034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4"/>
          <a:stretch/>
        </p:blipFill>
        <p:spPr bwMode="auto">
          <a:xfrm>
            <a:off x="2721435" y="1357252"/>
            <a:ext cx="7000412" cy="4968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8BB3F-24C0-49FD-9EAE-7DBDEB95DCED}"/>
              </a:ext>
            </a:extLst>
          </p:cNvPr>
          <p:cNvSpPr txBox="1"/>
          <p:nvPr/>
        </p:nvSpPr>
        <p:spPr>
          <a:xfrm>
            <a:off x="399739" y="369669"/>
            <a:ext cx="6480411" cy="7982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কী দেখতে পাচ্ছ?</a:t>
            </a:r>
          </a:p>
        </p:txBody>
      </p:sp>
    </p:spTree>
    <p:extLst>
      <p:ext uri="{BB962C8B-B14F-4D97-AF65-F5344CB8AC3E}">
        <p14:creationId xmlns:p14="http://schemas.microsoft.com/office/powerpoint/2010/main" val="8866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7E9FB-251B-4218-8CC2-F051578F82CC}"/>
              </a:ext>
            </a:extLst>
          </p:cNvPr>
          <p:cNvSpPr/>
          <p:nvPr/>
        </p:nvSpPr>
        <p:spPr>
          <a:xfrm>
            <a:off x="581655" y="438069"/>
            <a:ext cx="48738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.......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75DB0-D10D-4906-AAFF-0623070C9880}"/>
              </a:ext>
            </a:extLst>
          </p:cNvPr>
          <p:cNvSpPr/>
          <p:nvPr/>
        </p:nvSpPr>
        <p:spPr>
          <a:xfrm>
            <a:off x="4484227" y="4452116"/>
            <a:ext cx="38224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5AD42-0CD2-4FC0-BBCD-A3E5B5511774}"/>
              </a:ext>
            </a:extLst>
          </p:cNvPr>
          <p:cNvSpPr/>
          <p:nvPr/>
        </p:nvSpPr>
        <p:spPr>
          <a:xfrm>
            <a:off x="581655" y="1685790"/>
            <a:ext cx="7397930" cy="20318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রুপাই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EAA39-4A5C-405A-BA84-49B60F7ED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726" y="2116316"/>
            <a:ext cx="3083903" cy="42094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DCCE5-EDC5-4FBD-955F-14A8D4084A05}"/>
              </a:ext>
            </a:extLst>
          </p:cNvPr>
          <p:cNvSpPr txBox="1"/>
          <p:nvPr/>
        </p:nvSpPr>
        <p:spPr>
          <a:xfrm>
            <a:off x="6096000" y="3717596"/>
            <a:ext cx="20408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( ১ম </a:t>
            </a:r>
            <a:r>
              <a:rPr lang="en-US" sz="2800" b="1" dirty="0" err="1"/>
              <a:t>অংশ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50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B14A95-27BB-46F7-B985-9DC98A97950D}"/>
              </a:ext>
            </a:extLst>
          </p:cNvPr>
          <p:cNvGrpSpPr/>
          <p:nvPr/>
        </p:nvGrpSpPr>
        <p:grpSpPr>
          <a:xfrm>
            <a:off x="502400" y="543290"/>
            <a:ext cx="11153033" cy="5463790"/>
            <a:chOff x="502400" y="543290"/>
            <a:chExt cx="11153033" cy="5463790"/>
          </a:xfrm>
        </p:grpSpPr>
        <p:pic>
          <p:nvPicPr>
            <p:cNvPr id="3" name="Picture 2" descr="Dribbble - Book Animation [GIF] by Stefan G�llner">
              <a:extLst>
                <a:ext uri="{FF2B5EF4-FFF2-40B4-BE49-F238E27FC236}">
                  <a16:creationId xmlns:a16="http://schemas.microsoft.com/office/drawing/2014/main" id="{A3396271-3922-4CFA-B08C-0F5A4C3930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088" y="543290"/>
              <a:ext cx="2932345" cy="2301510"/>
            </a:xfrm>
            <a:prstGeom prst="rect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BEF32D-A9C2-4768-A26E-CF8CDE530E69}"/>
                </a:ext>
              </a:extLst>
            </p:cNvPr>
            <p:cNvSpPr/>
            <p:nvPr/>
          </p:nvSpPr>
          <p:spPr>
            <a:xfrm>
              <a:off x="1009587" y="759369"/>
              <a:ext cx="2459328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0875E9-3667-48E6-BC88-BF4DC5040D2D}"/>
                </a:ext>
              </a:extLst>
            </p:cNvPr>
            <p:cNvSpPr/>
            <p:nvPr/>
          </p:nvSpPr>
          <p:spPr>
            <a:xfrm>
              <a:off x="900492" y="2143584"/>
              <a:ext cx="3948517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1F4C01-1176-4A8D-8630-0849BF0BA2B7}"/>
                </a:ext>
              </a:extLst>
            </p:cNvPr>
            <p:cNvSpPr/>
            <p:nvPr/>
          </p:nvSpPr>
          <p:spPr>
            <a:xfrm>
              <a:off x="502400" y="4068088"/>
              <a:ext cx="8903078" cy="19389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ক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বলতে পারবে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শুদ্ধ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উচ্চরণে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 নতুন শব্দ অর্থ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বাক্য গঠন করতে পারবে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6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060" y="179307"/>
            <a:ext cx="3178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</a:t>
            </a:r>
            <a:endParaRPr lang="en-US" sz="4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47" y="874644"/>
            <a:ext cx="2732640" cy="322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7698637" y="336124"/>
            <a:ext cx="3285867" cy="107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১৯০৩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মাতুলালয়ে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আনসার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12383" y="4958303"/>
            <a:ext cx="3431496" cy="14594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জসীমউদ্দীন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পাবলিসিটি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অফিসার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মগ্ন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541" y="3072406"/>
            <a:ext cx="3417932" cy="17168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আশা-স্বপ্ন-আনন্দ-বেদনার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আবেগঘন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46032" y="3104846"/>
            <a:ext cx="3417931" cy="1224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শিক্ষা-বি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34630" y="4830528"/>
            <a:ext cx="3916864" cy="17149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নকশীর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সখিনা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ধানক্ষেত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বোবাকাহিনী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4649" y="355094"/>
            <a:ext cx="2542062" cy="1256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মৃত্যুবরনঃ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১৪ই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8634B5-C754-46E0-ABE0-FD7E3E4B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9" y="1625857"/>
            <a:ext cx="2542061" cy="1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পল্লী কবি জসীমউদ্দীনের বাড়ি ...">
            <a:extLst>
              <a:ext uri="{FF2B5EF4-FFF2-40B4-BE49-F238E27FC236}">
                <a16:creationId xmlns:a16="http://schemas.microsoft.com/office/drawing/2014/main" id="{101DF711-9A7A-4F72-959E-28D7E055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55" y="1586817"/>
            <a:ext cx="3071684" cy="12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AD6503-433D-4E0C-9577-04A03A4E7284}"/>
              </a:ext>
            </a:extLst>
          </p:cNvPr>
          <p:cNvSpPr txBox="1"/>
          <p:nvPr/>
        </p:nvSpPr>
        <p:spPr>
          <a:xfrm>
            <a:off x="4583436" y="4127016"/>
            <a:ext cx="2550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জসীমউদদীন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B4BB7C-312E-43DE-93AD-9DF3ED6A0BFA}"/>
              </a:ext>
            </a:extLst>
          </p:cNvPr>
          <p:cNvGrpSpPr/>
          <p:nvPr/>
        </p:nvGrpSpPr>
        <p:grpSpPr>
          <a:xfrm>
            <a:off x="570463" y="409457"/>
            <a:ext cx="11032295" cy="5939542"/>
            <a:chOff x="570463" y="409457"/>
            <a:chExt cx="11032295" cy="59395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E7310E-1DA9-4E03-BA99-7750CCDF077F}"/>
                </a:ext>
              </a:extLst>
            </p:cNvPr>
            <p:cNvSpPr txBox="1"/>
            <p:nvPr/>
          </p:nvSpPr>
          <p:spPr>
            <a:xfrm>
              <a:off x="684912" y="409457"/>
              <a:ext cx="5473550" cy="1015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সকল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কবিতা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পল্লী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প্রকৃতিকে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নিয়ে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2400" dirty="0" err="1">
                  <a:solidFill>
                    <a:schemeClr val="tx1"/>
                  </a:solidFill>
                </a:rPr>
                <a:t>এই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জন্য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তাকে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পল্লী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কবি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বলা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হয়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67C3FE-5400-4D74-8656-581302AC68B0}"/>
                </a:ext>
              </a:extLst>
            </p:cNvPr>
            <p:cNvGrpSpPr/>
            <p:nvPr/>
          </p:nvGrpSpPr>
          <p:grpSpPr>
            <a:xfrm>
              <a:off x="728419" y="4501146"/>
              <a:ext cx="10874339" cy="1847853"/>
              <a:chOff x="216299" y="3919101"/>
              <a:chExt cx="11871575" cy="1847853"/>
            </a:xfrm>
          </p:grpSpPr>
          <p:pic>
            <p:nvPicPr>
              <p:cNvPr id="6150" name="Picture 6" descr="রুপাই || জসীমউদ্দীন || Rupai || Bangla Kobita ...">
                <a:extLst>
                  <a:ext uri="{FF2B5EF4-FFF2-40B4-BE49-F238E27FC236}">
                    <a16:creationId xmlns:a16="http://schemas.microsoft.com/office/drawing/2014/main" id="{78C82A7F-2E75-49BC-932E-AEA81B115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299" y="3975212"/>
                <a:ext cx="2129489" cy="173563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2" name="Picture 8" descr="পল্লী কবি জসিমউদ্দিনের রাখাল ছেলে ...">
                <a:extLst>
                  <a:ext uri="{FF2B5EF4-FFF2-40B4-BE49-F238E27FC236}">
                    <a16:creationId xmlns:a16="http://schemas.microsoft.com/office/drawing/2014/main" id="{B83933A2-1A84-45E8-BC6A-0073B3A5BF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480" y="3919104"/>
                <a:ext cx="1722414" cy="184785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4" name="Picture 10" descr="সোজন বাদিয়ার ঘাট - জসীম উদদীন | Buy Sojon ...">
                <a:extLst>
                  <a:ext uri="{FF2B5EF4-FFF2-40B4-BE49-F238E27FC236}">
                    <a16:creationId xmlns:a16="http://schemas.microsoft.com/office/drawing/2014/main" id="{B2991EF8-286A-4B25-903A-BCE0884BA0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586" y="3919103"/>
                <a:ext cx="1762125" cy="17240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6" name="Picture 12" descr="Jasimuddin.org">
                <a:extLst>
                  <a:ext uri="{FF2B5EF4-FFF2-40B4-BE49-F238E27FC236}">
                    <a16:creationId xmlns:a16="http://schemas.microsoft.com/office/drawing/2014/main" id="{E8D23626-E270-4EE2-81CD-1619E338BD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502" y="3919103"/>
                <a:ext cx="1676400" cy="17240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8" name="Picture 14" descr="Jasimuddin.org">
                <a:extLst>
                  <a:ext uri="{FF2B5EF4-FFF2-40B4-BE49-F238E27FC236}">
                    <a16:creationId xmlns:a16="http://schemas.microsoft.com/office/drawing/2014/main" id="{CFD0AECB-FC0B-4D08-BEBD-AD80BC0D2C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5357" y="3919101"/>
                <a:ext cx="1714500" cy="17240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0" name="Picture 16" descr="এক পয়সার বাঁশী - জসীম উদদীন | Buy Ek Poysar ...">
                <a:extLst>
                  <a:ext uri="{FF2B5EF4-FFF2-40B4-BE49-F238E27FC236}">
                    <a16:creationId xmlns:a16="http://schemas.microsoft.com/office/drawing/2014/main" id="{DC66B3D6-6471-4982-8E08-85518E331C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7174" y="3919101"/>
                <a:ext cx="1790700" cy="17240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694630-8527-44EC-BAB4-CE65EFCE4F2F}"/>
                </a:ext>
              </a:extLst>
            </p:cNvPr>
            <p:cNvGrpSpPr/>
            <p:nvPr/>
          </p:nvGrpSpPr>
          <p:grpSpPr>
            <a:xfrm>
              <a:off x="570463" y="1710881"/>
              <a:ext cx="11032295" cy="2195537"/>
              <a:chOff x="-253222" y="1724866"/>
              <a:chExt cx="11970303" cy="219553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331FB15-48BA-4C49-9556-35D673177D81}"/>
                  </a:ext>
                </a:extLst>
              </p:cNvPr>
              <p:cNvGrpSpPr/>
              <p:nvPr/>
            </p:nvGrpSpPr>
            <p:grpSpPr>
              <a:xfrm>
                <a:off x="-253222" y="1724866"/>
                <a:ext cx="10066751" cy="2195537"/>
                <a:chOff x="393772" y="1390540"/>
                <a:chExt cx="11451162" cy="2195537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C295059C-7097-471F-A872-D3A5C4C45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772" y="1399241"/>
                  <a:ext cx="1850102" cy="2175232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68CB2C52-6FE3-4DA6-9598-F55044FBAD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3362" y="1390540"/>
                  <a:ext cx="1844564" cy="2183933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AAA68496-DC2B-4AAB-A214-C89F34B4FE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1668" y="1390541"/>
                  <a:ext cx="1913900" cy="2183932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6146" name="Picture 2" descr="সম্পর্কিত ছবি">
                  <a:extLst>
                    <a:ext uri="{FF2B5EF4-FFF2-40B4-BE49-F238E27FC236}">
                      <a16:creationId xmlns:a16="http://schemas.microsoft.com/office/drawing/2014/main" id="{30B23AC5-BF83-4CF2-AF8C-6BF9DC1650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03708" y="1399241"/>
                  <a:ext cx="1714500" cy="2183933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48" name="Picture 4" descr="সম্পর্কিত ছবি">
                  <a:extLst>
                    <a:ext uri="{FF2B5EF4-FFF2-40B4-BE49-F238E27FC236}">
                      <a16:creationId xmlns:a16="http://schemas.microsoft.com/office/drawing/2014/main" id="{DF2936B1-E805-418C-B8EE-E3A4BEEF22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62014" y="1402144"/>
                  <a:ext cx="1857375" cy="2183933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62" name="Picture 18" descr="All PDF Books of Jasimuddin - PDF Bangla Book">
                  <a:extLst>
                    <a:ext uri="{FF2B5EF4-FFF2-40B4-BE49-F238E27FC236}">
                      <a16:creationId xmlns:a16="http://schemas.microsoft.com/office/drawing/2014/main" id="{0DE4D286-A034-46DC-BB97-E2B766AB10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01859" y="1399242"/>
                  <a:ext cx="1743075" cy="2175232"/>
                </a:xfrm>
                <a:prstGeom prst="rect">
                  <a:avLst/>
                </a:prstGeom>
                <a:ln w="88900" cap="sq" cmpd="thickThin">
                  <a:solidFill>
                    <a:srgbClr val="000000"/>
                  </a:solidFill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B528BD0-B4EC-4745-AFA0-D032D0928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4739" y="1733567"/>
                <a:ext cx="1532342" cy="217523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640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B63CBE-C861-4702-9F2F-B00957E8B5BB}"/>
              </a:ext>
            </a:extLst>
          </p:cNvPr>
          <p:cNvGrpSpPr/>
          <p:nvPr/>
        </p:nvGrpSpPr>
        <p:grpSpPr>
          <a:xfrm>
            <a:off x="1402832" y="402403"/>
            <a:ext cx="9343951" cy="5942979"/>
            <a:chOff x="1402832" y="402403"/>
            <a:chExt cx="9343951" cy="5942979"/>
          </a:xfrm>
        </p:grpSpPr>
        <p:pic>
          <p:nvPicPr>
            <p:cNvPr id="1026" name="Picture 2" descr="Image result for নকশি  কাথার মাঠ বই">
              <a:extLst>
                <a:ext uri="{FF2B5EF4-FFF2-40B4-BE49-F238E27FC236}">
                  <a16:creationId xmlns:a16="http://schemas.microsoft.com/office/drawing/2014/main" id="{A37B7FC3-AD5E-4FC7-B410-ED869B671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380" y="3154510"/>
              <a:ext cx="2906403" cy="319087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8B891FF-FDA8-4270-8A45-6AA88308F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79" y="3154510"/>
              <a:ext cx="2083042" cy="319087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9BE313-4E3E-41CA-A2EC-BFABADDF9783}"/>
                </a:ext>
              </a:extLst>
            </p:cNvPr>
            <p:cNvSpPr txBox="1"/>
            <p:nvPr/>
          </p:nvSpPr>
          <p:spPr>
            <a:xfrm>
              <a:off x="3952069" y="402403"/>
              <a:ext cx="2557220" cy="6342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8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উৎস</a:t>
              </a:r>
              <a:r>
                <a:rPr lang="bn-IN" sz="48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C11A57-D216-40AE-826F-D2AC04422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090" y="3154510"/>
              <a:ext cx="2565516" cy="319087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5CC05B-AD36-42DF-8611-26DED2FDED4C}"/>
                </a:ext>
              </a:extLst>
            </p:cNvPr>
            <p:cNvSpPr txBox="1"/>
            <p:nvPr/>
          </p:nvSpPr>
          <p:spPr>
            <a:xfrm>
              <a:off x="1402832" y="1277142"/>
              <a:ext cx="8686800" cy="132343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রুপাই কবিতাটি কবি জসীম উদ্‌দীন রচিত ‘নক্‌শী কাঁথার মাঠ’ নামক কাহিনী কাব্য থেকে নেয়া হয়েছে।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3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536</Words>
  <Application>Microsoft Office PowerPoint</Application>
  <PresentationFormat>Widescreen</PresentationFormat>
  <Paragraphs>92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NikoshBAN</vt:lpstr>
      <vt:lpstr>SolaimanLipi</vt:lpstr>
      <vt:lpstr>SutonnyMJ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29</cp:revision>
  <dcterms:created xsi:type="dcterms:W3CDTF">2020-09-06T13:04:55Z</dcterms:created>
  <dcterms:modified xsi:type="dcterms:W3CDTF">2020-09-07T17:19:05Z</dcterms:modified>
</cp:coreProperties>
</file>