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76" r:id="rId2"/>
    <p:sldId id="377" r:id="rId3"/>
    <p:sldId id="367" r:id="rId4"/>
    <p:sldId id="370" r:id="rId5"/>
    <p:sldId id="371" r:id="rId6"/>
    <p:sldId id="378" r:id="rId7"/>
    <p:sldId id="375" r:id="rId8"/>
    <p:sldId id="368" r:id="rId9"/>
    <p:sldId id="353" r:id="rId10"/>
    <p:sldId id="31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2B07C5"/>
    <a:srgbClr val="F93396"/>
    <a:srgbClr val="25F74D"/>
    <a:srgbClr val="F040F0"/>
    <a:srgbClr val="C337B9"/>
    <a:srgbClr val="CC3399"/>
    <a:srgbClr val="07C52B"/>
    <a:srgbClr val="782272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255" autoAdjust="0"/>
  </p:normalViewPr>
  <p:slideViewPr>
    <p:cSldViewPr snapToGrid="0">
      <p:cViewPr varScale="1">
        <p:scale>
          <a:sx n="62" d="100"/>
          <a:sy n="62" d="100"/>
        </p:scale>
        <p:origin x="22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93BD34-75EB-4FF7-9694-4008758A42A8}" type="datetimeFigureOut">
              <a:rPr lang="en-GB" smtClean="0"/>
              <a:t>07/09/2020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1717D5-A9DC-418E-8D8E-B03A410103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853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8CB509-9165-4438-83A5-FE0E2C59F2E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3092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717D5-A9DC-418E-8D8E-B03A4101030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78105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717D5-A9DC-418E-8D8E-B03A4101030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6245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717D5-A9DC-418E-8D8E-B03A4101030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94445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0BF433-CC50-4DED-B034-8E40548BE35E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0495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F0BE0-C2EA-43DF-BACB-616EAF130FB9}" type="datetimeFigureOut">
              <a:rPr lang="en-GB" smtClean="0"/>
              <a:t>07/09/2020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1959F-DD92-4CA9-B17A-1F0CC9752C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6247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F0BE0-C2EA-43DF-BACB-616EAF130FB9}" type="datetimeFigureOut">
              <a:rPr lang="en-GB" smtClean="0"/>
              <a:t>07/09/2020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1959F-DD92-4CA9-B17A-1F0CC9752C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9009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F0BE0-C2EA-43DF-BACB-616EAF130FB9}" type="datetimeFigureOut">
              <a:rPr lang="en-GB" smtClean="0"/>
              <a:t>07/09/2020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1959F-DD92-4CA9-B17A-1F0CC9752C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8243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F0BE0-C2EA-43DF-BACB-616EAF130FB9}" type="datetimeFigureOut">
              <a:rPr lang="en-GB" smtClean="0"/>
              <a:t>07/09/2020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1959F-DD92-4CA9-B17A-1F0CC9752C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886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F0BE0-C2EA-43DF-BACB-616EAF130FB9}" type="datetimeFigureOut">
              <a:rPr lang="en-GB" smtClean="0"/>
              <a:t>07/09/2020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1959F-DD92-4CA9-B17A-1F0CC9752C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9970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F0BE0-C2EA-43DF-BACB-616EAF130FB9}" type="datetimeFigureOut">
              <a:rPr lang="en-GB" smtClean="0"/>
              <a:t>07/09/2020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1959F-DD92-4CA9-B17A-1F0CC9752C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8275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F0BE0-C2EA-43DF-BACB-616EAF130FB9}" type="datetimeFigureOut">
              <a:rPr lang="en-GB" smtClean="0"/>
              <a:t>07/09/2020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1959F-DD92-4CA9-B17A-1F0CC9752C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880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F0BE0-C2EA-43DF-BACB-616EAF130FB9}" type="datetimeFigureOut">
              <a:rPr lang="en-GB" smtClean="0"/>
              <a:t>07/09/2020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1959F-DD92-4CA9-B17A-1F0CC9752C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7364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F0BE0-C2EA-43DF-BACB-616EAF130FB9}" type="datetimeFigureOut">
              <a:rPr lang="en-GB" smtClean="0"/>
              <a:t>07/09/2020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1959F-DD92-4CA9-B17A-1F0CC9752C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9869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F0BE0-C2EA-43DF-BACB-616EAF130FB9}" type="datetimeFigureOut">
              <a:rPr lang="en-GB" smtClean="0"/>
              <a:t>07/09/2020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1959F-DD92-4CA9-B17A-1F0CC9752C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2507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F0BE0-C2EA-43DF-BACB-616EAF130FB9}" type="datetimeFigureOut">
              <a:rPr lang="en-GB" smtClean="0"/>
              <a:t>07/09/2020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1959F-DD92-4CA9-B17A-1F0CC9752C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5465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3F0BE0-C2EA-43DF-BACB-616EAF130FB9}" type="datetimeFigureOut">
              <a:rPr lang="en-GB" smtClean="0"/>
              <a:t>07/09/2020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71959F-DD92-4CA9-B17A-1F0CC9752C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2111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tm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tmp"/><Relationship Id="rId7" Type="http://schemas.openxmlformats.org/officeDocument/2006/relationships/image" Target="../media/image12.tmp"/><Relationship Id="rId12" Type="http://schemas.openxmlformats.org/officeDocument/2006/relationships/image" Target="../media/image16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tmp"/><Relationship Id="rId11" Type="http://schemas.openxmlformats.org/officeDocument/2006/relationships/image" Target="../media/image15.tmp"/><Relationship Id="rId5" Type="http://schemas.openxmlformats.org/officeDocument/2006/relationships/image" Target="../media/image10.tmp"/><Relationship Id="rId10" Type="http://schemas.openxmlformats.org/officeDocument/2006/relationships/image" Target="../media/image14.png"/><Relationship Id="rId4" Type="http://schemas.openxmlformats.org/officeDocument/2006/relationships/image" Target="../media/image9.tmp"/><Relationship Id="rId9" Type="http://schemas.openxmlformats.org/officeDocument/2006/relationships/image" Target="../media/image7.tmp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9000">
              <a:srgbClr val="2B07C5"/>
            </a:gs>
            <a:gs pos="0">
              <a:srgbClr val="FFFF00"/>
            </a:gs>
            <a:gs pos="100000">
              <a:schemeClr val="accent4">
                <a:lumMod val="60000"/>
              </a:schemeClr>
            </a:gs>
          </a:gsLst>
          <a:path path="circle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lock Arc 12"/>
          <p:cNvSpPr/>
          <p:nvPr/>
        </p:nvSpPr>
        <p:spPr>
          <a:xfrm>
            <a:off x="821410" y="591869"/>
            <a:ext cx="10987150" cy="7142882"/>
          </a:xfrm>
          <a:prstGeom prst="blockArc">
            <a:avLst>
              <a:gd name="adj1" fmla="val 10836578"/>
              <a:gd name="adj2" fmla="val 21576663"/>
              <a:gd name="adj3" fmla="val 25371"/>
            </a:avLst>
          </a:prstGeom>
          <a:solidFill>
            <a:srgbClr val="25F74D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rot="19581738">
            <a:off x="766623" y="1849869"/>
            <a:ext cx="4552141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bn-IN" sz="44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আজকের পাঠে </a:t>
            </a:r>
            <a:endParaRPr lang="en-US" sz="4400" b="1" cap="all" dirty="0">
              <a:ln w="0"/>
              <a:effectLst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32-Point Star 16"/>
          <p:cNvSpPr/>
          <p:nvPr/>
        </p:nvSpPr>
        <p:spPr>
          <a:xfrm>
            <a:off x="4886792" y="408078"/>
            <a:ext cx="1918741" cy="1630584"/>
          </a:xfrm>
          <a:prstGeom prst="star32">
            <a:avLst>
              <a:gd name="adj" fmla="val 19087"/>
            </a:avLst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 rot="1650301">
            <a:off x="6412343" y="1849867"/>
            <a:ext cx="5636241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bn-IN" sz="44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সকলকে শুভেচ্ছা</a:t>
            </a:r>
            <a:endParaRPr lang="en-US" sz="4400" b="1" cap="all" dirty="0">
              <a:ln w="0"/>
              <a:effectLst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2B07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ube 14"/>
          <p:cNvSpPr/>
          <p:nvPr/>
        </p:nvSpPr>
        <p:spPr>
          <a:xfrm>
            <a:off x="251145" y="3998069"/>
            <a:ext cx="11557416" cy="2336881"/>
          </a:xfrm>
          <a:prstGeom prst="cube">
            <a:avLst/>
          </a:prstGeom>
          <a:solidFill>
            <a:srgbClr val="F93396"/>
          </a:solidFill>
          <a:scene3d>
            <a:camera prst="obliqueTop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39957" y="4684974"/>
            <a:ext cx="9350055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bn-IN" sz="3600" b="1" dirty="0" smtClean="0">
                <a:ln w="50800"/>
                <a:latin typeface="NikoshBAN" pitchFamily="2" charset="0"/>
                <a:cs typeface="NikoshBAN" pitchFamily="2" charset="0"/>
              </a:rPr>
              <a:t>মিনহাজুল ইসলাম(সহঃশিঃ) </a:t>
            </a:r>
          </a:p>
          <a:p>
            <a:pPr algn="ctr"/>
            <a:r>
              <a:rPr lang="bn-IN" sz="3600" b="1" dirty="0" smtClean="0">
                <a:ln w="50800"/>
                <a:latin typeface="NikoshBAN" pitchFamily="2" charset="0"/>
                <a:cs typeface="NikoshBAN" pitchFamily="2" charset="0"/>
              </a:rPr>
              <a:t>কমলাবাড়ী স.প্রা.বি.</a:t>
            </a:r>
            <a:r>
              <a:rPr lang="en-US" sz="3600" b="1" dirty="0" smtClean="0">
                <a:ln w="50800"/>
                <a:latin typeface="NikoshBAN" pitchFamily="2" charset="0"/>
                <a:cs typeface="NikoshBAN" pitchFamily="2" charset="0"/>
              </a:rPr>
              <a:t>, </a:t>
            </a:r>
            <a:r>
              <a:rPr lang="bn-IN" sz="3600" b="1" dirty="0" smtClean="0">
                <a:ln w="50800"/>
                <a:latin typeface="NikoshBAN" pitchFamily="2" charset="0"/>
                <a:cs typeface="NikoshBAN" pitchFamily="2" charset="0"/>
              </a:rPr>
              <a:t>  </a:t>
            </a:r>
          </a:p>
          <a:p>
            <a:pPr algn="ctr"/>
            <a:r>
              <a:rPr lang="bn-IN" sz="3600" b="1" dirty="0" smtClean="0">
                <a:ln w="50800"/>
                <a:latin typeface="NikoshBAN" pitchFamily="2" charset="0"/>
                <a:cs typeface="NikoshBAN" pitchFamily="2" charset="0"/>
              </a:rPr>
              <a:t>আদিতমারী, লালমনিরহাট</a:t>
            </a:r>
            <a:r>
              <a:rPr lang="en-US" sz="3600" b="1" dirty="0" smtClean="0">
                <a:ln w="50800"/>
                <a:latin typeface="NikoshBAN" pitchFamily="2" charset="0"/>
                <a:cs typeface="NikoshBAN" pitchFamily="2" charset="0"/>
              </a:rPr>
              <a:t>। </a:t>
            </a:r>
            <a:r>
              <a:rPr lang="bn-BD" sz="3600" b="1" dirty="0" smtClean="0">
                <a:ln w="50800"/>
                <a:latin typeface="NikoshBAN" pitchFamily="2" charset="0"/>
                <a:cs typeface="NikoshBAN" pitchFamily="2" charset="0"/>
              </a:rPr>
              <a:t>  </a:t>
            </a:r>
            <a:endParaRPr lang="bn-BD" sz="3600" b="1" dirty="0">
              <a:ln w="50800"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6471" y="4611037"/>
            <a:ext cx="1027357" cy="1716669"/>
          </a:xfrm>
          <a:prstGeom prst="rect">
            <a:avLst/>
          </a:prstGeom>
        </p:spPr>
      </p:pic>
      <p:sp>
        <p:nvSpPr>
          <p:cNvPr id="21" name="32-Point Star 20"/>
          <p:cNvSpPr/>
          <p:nvPr/>
        </p:nvSpPr>
        <p:spPr>
          <a:xfrm>
            <a:off x="251144" y="4704366"/>
            <a:ext cx="1918741" cy="1630584"/>
          </a:xfrm>
          <a:prstGeom prst="star32">
            <a:avLst>
              <a:gd name="adj" fmla="val 19087"/>
            </a:avLst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32-Point Star 21"/>
          <p:cNvSpPr/>
          <p:nvPr/>
        </p:nvSpPr>
        <p:spPr>
          <a:xfrm>
            <a:off x="9334803" y="4654080"/>
            <a:ext cx="1918741" cy="1630584"/>
          </a:xfrm>
          <a:prstGeom prst="star32">
            <a:avLst>
              <a:gd name="adj" fmla="val 19087"/>
            </a:avLst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092501" y="3009384"/>
            <a:ext cx="3279858" cy="1015663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bn-BD" sz="20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20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পঞ্চম</a:t>
            </a:r>
            <a:r>
              <a:rPr lang="en-US" sz="2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,</a:t>
            </a:r>
          </a:p>
          <a:p>
            <a:r>
              <a:rPr lang="bn-IN" sz="2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2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sz="2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,</a:t>
            </a:r>
          </a:p>
          <a:p>
            <a:r>
              <a:rPr lang="bn-BD" sz="2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অধ্যায়ঃ </a:t>
            </a:r>
            <a:r>
              <a:rPr lang="en-US" sz="2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০</a:t>
            </a:r>
            <a:r>
              <a:rPr lang="bn-IN" sz="2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৮</a:t>
            </a:r>
            <a:r>
              <a:rPr lang="bn-BD" sz="2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20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মহাবিশ্ব</a:t>
            </a:r>
            <a:r>
              <a:rPr lang="bn-BD" sz="2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en-US" sz="2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2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   </a:t>
            </a:r>
            <a:endParaRPr lang="bn-BD" sz="20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156218" y="2446740"/>
            <a:ext cx="4225417" cy="6745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">
              <a:avLst>
                <a:gd name="adj" fmla="val 50000"/>
              </a:avLst>
            </a:prstTxWarp>
          </a:bodyPr>
          <a:lstStyle/>
          <a:p>
            <a:pPr algn="ctr"/>
            <a:r>
              <a:rPr lang="bn-BD" sz="3600" b="1" u="sng" dirty="0">
                <a:solidFill>
                  <a:srgbClr val="FFFFCC"/>
                </a:solidFill>
                <a:latin typeface="NikoshBAN" pitchFamily="2" charset="0"/>
                <a:cs typeface="NikoshBAN" pitchFamily="2" charset="0"/>
              </a:rPr>
              <a:t>পাঠ পরিচিতি:</a:t>
            </a:r>
            <a:endParaRPr lang="en-US" sz="3600" b="1" u="sng" dirty="0">
              <a:solidFill>
                <a:srgbClr val="FFFFCC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2880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403 -0.42939 L 8.33333E-7 -4.44444E-6 " pathEditMode="relative" rAng="0" ptsTypes="AA">
                                      <p:cBhvr>
                                        <p:cTn id="29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43" y="21458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393 -0.37731 L -1.25E-6 -4.44444E-6 " pathEditMode="relative" rAng="0" ptsTypes="AA">
                                      <p:cBhvr>
                                        <p:cTn id="45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03" y="18866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5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3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35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3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650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3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95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2500"/>
                            </p:stCondLst>
                            <p:childTnLst>
                              <p:par>
                                <p:cTn id="10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3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5500"/>
                            </p:stCondLst>
                            <p:childTnLst>
                              <p:par>
                                <p:cTn id="10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30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8500"/>
                            </p:stCondLst>
                            <p:childTnLst>
                              <p:par>
                                <p:cTn id="1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30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4" grpId="1"/>
      <p:bldP spid="17" grpId="0" animBg="1"/>
      <p:bldP spid="17" grpId="1" animBg="1"/>
      <p:bldP spid="18" grpId="0"/>
      <p:bldP spid="18" grpId="1"/>
      <p:bldP spid="15" grpId="0" animBg="1"/>
      <p:bldP spid="21" grpId="0" animBg="1"/>
      <p:bldP spid="21" grpId="1" animBg="1"/>
      <p:bldP spid="22" grpId="0" animBg="1"/>
      <p:bldP spid="22" grpId="1" animBg="1"/>
      <p:bldP spid="2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2408"/>
            <a:ext cx="12192000" cy="6835592"/>
          </a:xfrm>
          <a:prstGeom prst="rect">
            <a:avLst/>
          </a:prstGeom>
          <a:noFill/>
          <a:ln w="762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Block Arc 4"/>
          <p:cNvSpPr/>
          <p:nvPr/>
        </p:nvSpPr>
        <p:spPr>
          <a:xfrm>
            <a:off x="821410" y="591869"/>
            <a:ext cx="10987150" cy="7142882"/>
          </a:xfrm>
          <a:prstGeom prst="blockArc">
            <a:avLst>
              <a:gd name="adj1" fmla="val 10836578"/>
              <a:gd name="adj2" fmla="val 21576663"/>
              <a:gd name="adj3" fmla="val 25371"/>
            </a:avLst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Cube 8"/>
          <p:cNvSpPr/>
          <p:nvPr/>
        </p:nvSpPr>
        <p:spPr>
          <a:xfrm>
            <a:off x="251145" y="3998069"/>
            <a:ext cx="11557416" cy="2336881"/>
          </a:xfrm>
          <a:prstGeom prst="cube">
            <a:avLst/>
          </a:prstGeom>
          <a:solidFill>
            <a:schemeClr val="tx1"/>
          </a:solidFill>
          <a:scene3d>
            <a:camera prst="obliqueTop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32-Point Star 10"/>
          <p:cNvSpPr/>
          <p:nvPr/>
        </p:nvSpPr>
        <p:spPr>
          <a:xfrm>
            <a:off x="251144" y="4704366"/>
            <a:ext cx="1918741" cy="1630584"/>
          </a:xfrm>
          <a:prstGeom prst="star32">
            <a:avLst>
              <a:gd name="adj" fmla="val 19087"/>
            </a:avLst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32-Point Star 11"/>
          <p:cNvSpPr/>
          <p:nvPr/>
        </p:nvSpPr>
        <p:spPr>
          <a:xfrm>
            <a:off x="9334803" y="4654080"/>
            <a:ext cx="1918741" cy="1630584"/>
          </a:xfrm>
          <a:prstGeom prst="star32">
            <a:avLst>
              <a:gd name="adj" fmla="val 19087"/>
            </a:avLst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 rot="21174371">
            <a:off x="496516" y="767904"/>
            <a:ext cx="11228251" cy="8737099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>
                <a:gd name="adj1" fmla="val 11245721"/>
                <a:gd name="adj2" fmla="val 75971"/>
              </a:avLst>
            </a:prstTxWarp>
            <a:spAutoFit/>
          </a:bodyPr>
          <a:lstStyle/>
          <a:p>
            <a:r>
              <a:rPr lang="bn-BD" sz="199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 ধন্যবাদ </a:t>
            </a:r>
            <a:endParaRPr lang="en-US" sz="199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Plaque 14"/>
          <p:cNvSpPr/>
          <p:nvPr/>
        </p:nvSpPr>
        <p:spPr>
          <a:xfrm>
            <a:off x="1919971" y="5136453"/>
            <a:ext cx="7664746" cy="939824"/>
          </a:xfrm>
          <a:prstGeom prst="plaque">
            <a:avLst>
              <a:gd name="adj" fmla="val 0"/>
            </a:avLst>
          </a:prstGeom>
          <a:noFill/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7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আবার দেখা হবে </a:t>
            </a:r>
            <a:r>
              <a:rPr lang="en-US" sz="7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72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32-Point Star 15"/>
          <p:cNvSpPr/>
          <p:nvPr/>
        </p:nvSpPr>
        <p:spPr>
          <a:xfrm>
            <a:off x="5136629" y="2378651"/>
            <a:ext cx="1918741" cy="1630584"/>
          </a:xfrm>
          <a:prstGeom prst="star32">
            <a:avLst>
              <a:gd name="adj" fmla="val 21486"/>
            </a:avLst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2808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ippl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1" grpId="0" animBg="1"/>
      <p:bldP spid="11" grpId="1" animBg="1"/>
      <p:bldP spid="12" grpId="0" animBg="1"/>
      <p:bldP spid="12" grpId="1" animBg="1"/>
      <p:bldP spid="13" grpId="0"/>
      <p:bldP spid="15" grpId="0"/>
      <p:bldP spid="16" grpId="0" animBg="1"/>
      <p:bldP spid="16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nip Diagonal Corner Rectangle 2"/>
          <p:cNvSpPr/>
          <p:nvPr/>
        </p:nvSpPr>
        <p:spPr>
          <a:xfrm>
            <a:off x="2825655" y="1983107"/>
            <a:ext cx="6753059" cy="1299739"/>
          </a:xfrm>
          <a:prstGeom prst="snip2DiagRect">
            <a:avLst>
              <a:gd name="adj1" fmla="val 0"/>
              <a:gd name="adj2" fmla="val 0"/>
            </a:avLst>
          </a:prstGeom>
          <a:noFill/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000" b="1" dirty="0" smtClean="0">
                <a:solidFill>
                  <a:schemeClr val="bg1"/>
                </a:solidFill>
                <a:latin typeface="NikoshBAN" panose="02000000000000000000"/>
                <a:cs typeface="NikoshBAN" pitchFamily="2" charset="0"/>
              </a:rPr>
              <a:t>১।</a:t>
            </a:r>
            <a:r>
              <a:rPr lang="bn-IN" sz="2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দিন </a:t>
            </a:r>
            <a:r>
              <a:rPr lang="bn-IN" sz="2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এবং </a:t>
            </a:r>
            <a:r>
              <a:rPr lang="bn-IN" sz="2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রাত হওয়ার কারণ কি ?</a:t>
            </a:r>
          </a:p>
          <a:p>
            <a:r>
              <a:rPr lang="bn-IN" sz="2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উত্তরঃ পৃথিবীর আহ্নিক গতির কারণে দিন এবং রাত হয় । </a:t>
            </a:r>
          </a:p>
          <a:p>
            <a:r>
              <a:rPr lang="bn-IN" sz="2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20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nip Diagonal Corner Rectangle 3"/>
          <p:cNvSpPr/>
          <p:nvPr/>
        </p:nvSpPr>
        <p:spPr>
          <a:xfrm>
            <a:off x="2825655" y="2819494"/>
            <a:ext cx="7532547" cy="1068144"/>
          </a:xfrm>
          <a:prstGeom prst="snip2DiagRect">
            <a:avLst>
              <a:gd name="adj1" fmla="val 0"/>
              <a:gd name="adj2" fmla="val 0"/>
            </a:avLst>
          </a:prstGeom>
          <a:noFill/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২। কেন আমরা সূর্যকে পূর্ব দিকে উঠতে দেখি?</a:t>
            </a:r>
          </a:p>
          <a:p>
            <a:r>
              <a:rPr lang="bn-IN" sz="2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উত্তরঃ পশ্চিম থেকে পূর্ব দিকে নিজ অক্ষের উপর পৃথিবীর</a:t>
            </a:r>
          </a:p>
          <a:p>
            <a:r>
              <a:rPr lang="bn-IN" sz="2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ঘূর্ণনের কারণেই সূর্যকে পূর্ব দিকে উঠতে দেখি। </a:t>
            </a:r>
          </a:p>
        </p:txBody>
      </p:sp>
      <p:sp>
        <p:nvSpPr>
          <p:cNvPr id="5" name="Snip Diagonal Corner Rectangle 4"/>
          <p:cNvSpPr/>
          <p:nvPr/>
        </p:nvSpPr>
        <p:spPr>
          <a:xfrm>
            <a:off x="3065497" y="1062355"/>
            <a:ext cx="5044181" cy="1051258"/>
          </a:xfrm>
          <a:prstGeom prst="snip2DiagRect">
            <a:avLst>
              <a:gd name="adj1" fmla="val 0"/>
              <a:gd name="adj2" fmla="val 0"/>
            </a:avLst>
          </a:prstGeom>
          <a:noFill/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000" b="1" dirty="0" smtClean="0">
                <a:solidFill>
                  <a:schemeClr val="bg1"/>
                </a:solidFill>
                <a:latin typeface="NikoshBAN" panose="02000000000000000000"/>
                <a:cs typeface="NikoshBAN" pitchFamily="2" charset="0"/>
              </a:rPr>
              <a:t> গতক্লাসে আমরা কি আলোচনা করেছি? </a:t>
            </a:r>
            <a:endParaRPr lang="bn-IN" sz="20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20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63357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7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1" y="0"/>
            <a:ext cx="12191999" cy="6858000"/>
          </a:xfrm>
          <a:prstGeom prst="frame">
            <a:avLst>
              <a:gd name="adj1" fmla="val 1377"/>
            </a:avLst>
          </a:prstGeom>
          <a:solidFill>
            <a:srgbClr val="00FF00"/>
          </a:solidFill>
          <a:ln w="28575"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11" y="135837"/>
            <a:ext cx="11801607" cy="6564765"/>
          </a:xfrm>
          <a:prstGeom prst="rect">
            <a:avLst/>
          </a:prstGeom>
          <a:ln w="76200" cap="sq">
            <a:solidFill>
              <a:srgbClr val="FFFFAB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Snip Diagonal Corner Rectangle 3"/>
          <p:cNvSpPr/>
          <p:nvPr/>
        </p:nvSpPr>
        <p:spPr>
          <a:xfrm>
            <a:off x="2241040" y="3223345"/>
            <a:ext cx="6153454" cy="389745"/>
          </a:xfrm>
          <a:prstGeom prst="snip2DiagRect">
            <a:avLst>
              <a:gd name="adj1" fmla="val 0"/>
              <a:gd name="adj2" fmla="val 0"/>
            </a:avLst>
          </a:prstGeom>
          <a:noFill/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000" b="1" dirty="0" smtClean="0">
                <a:solidFill>
                  <a:schemeClr val="tx1"/>
                </a:solidFill>
                <a:latin typeface="NikoshBAN" panose="0200000000000000000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/>
                <a:cs typeface="NikoshBAN" pitchFamily="2" charset="0"/>
              </a:rPr>
              <a:t>ছবিগুলো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/>
                <a:cs typeface="NikoshBAN" pitchFamily="2" charset="0"/>
              </a:rPr>
              <a:t>দেখে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/>
                <a:cs typeface="NikoshBAN" pitchFamily="2" charset="0"/>
              </a:rPr>
              <a:t>বলতো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/>
                <a:cs typeface="NikoshBAN" pitchFamily="2" charset="0"/>
              </a:rPr>
              <a:t>কিসের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/>
                <a:cs typeface="NikoshBAN" pitchFamily="2" charset="0"/>
              </a:rPr>
              <a:t>চিত্র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/>
                <a:cs typeface="NikoshBAN" pitchFamily="2" charset="0"/>
              </a:rPr>
              <a:t>ফুটে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/>
                <a:cs typeface="NikoshBAN" pitchFamily="2" charset="0"/>
              </a:rPr>
              <a:t>উঠেছে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/>
                <a:cs typeface="NikoshBAN" pitchFamily="2" charset="0"/>
              </a:rPr>
              <a:t>?</a:t>
            </a:r>
            <a:endParaRPr lang="bn-IN" sz="2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Snip Diagonal Corner Rectangle 4"/>
          <p:cNvSpPr/>
          <p:nvPr/>
        </p:nvSpPr>
        <p:spPr>
          <a:xfrm>
            <a:off x="8094689" y="3223345"/>
            <a:ext cx="2023671" cy="389745"/>
          </a:xfrm>
          <a:prstGeom prst="snip2DiagRect">
            <a:avLst>
              <a:gd name="adj1" fmla="val 0"/>
              <a:gd name="adj2" fmla="val 0"/>
            </a:avLst>
          </a:prstGeom>
          <a:noFill/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000" b="1" dirty="0" smtClean="0">
                <a:solidFill>
                  <a:schemeClr val="tx1"/>
                </a:solidFill>
                <a:latin typeface="NikoshBAN" panose="02000000000000000000"/>
                <a:cs typeface="NikoshBAN" pitchFamily="2" charset="0"/>
              </a:rPr>
              <a:t>- ষড়ঋতুর </a:t>
            </a:r>
            <a:endParaRPr lang="bn-IN" sz="2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8607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90612" y="241641"/>
            <a:ext cx="8246533" cy="92333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আজকের পাঠ </a:t>
            </a:r>
            <a:endParaRPr lang="en-GB" sz="54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0" y="1019331"/>
            <a:ext cx="12192000" cy="456313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মহাবিশ্ব</a:t>
            </a:r>
            <a:endParaRPr lang="en-US" sz="8800" b="1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6000" b="1" dirty="0" smtClean="0">
                <a:solidFill>
                  <a:srgbClr val="F040F0"/>
                </a:solidFill>
                <a:latin typeface="NikoshBAN" pitchFamily="2" charset="0"/>
                <a:cs typeface="NikoshBAN" pitchFamily="2" charset="0"/>
              </a:rPr>
              <a:t>৩.ঋতু- </a:t>
            </a:r>
            <a:r>
              <a:rPr lang="bn-IN" sz="6000" b="1" dirty="0" smtClean="0">
                <a:solidFill>
                  <a:srgbClr val="F040F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6000" b="1" dirty="0" smtClean="0">
                <a:solidFill>
                  <a:srgbClr val="F040F0"/>
                </a:solidFill>
                <a:latin typeface="NikoshBAN" pitchFamily="2" charset="0"/>
                <a:cs typeface="NikoshBAN" pitchFamily="2" charset="0"/>
              </a:rPr>
              <a:t>পাঠঃ৫</a:t>
            </a:r>
            <a:r>
              <a:rPr lang="bn-IN" sz="6000" b="1" dirty="0" smtClean="0">
                <a:solidFill>
                  <a:srgbClr val="F040F0"/>
                </a:solidFill>
                <a:latin typeface="NikoshBAN" pitchFamily="2" charset="0"/>
                <a:cs typeface="NikoshBAN" pitchFamily="2" charset="0"/>
              </a:rPr>
              <a:t>) </a:t>
            </a:r>
            <a:endParaRPr lang="en-US" sz="6000" b="1" dirty="0" smtClean="0">
              <a:solidFill>
                <a:srgbClr val="F040F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8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FFFFCC"/>
                </a:solidFill>
                <a:latin typeface="NikoshBAN" pitchFamily="2" charset="0"/>
                <a:cs typeface="NikoshBAN" pitchFamily="2" charset="0"/>
              </a:rPr>
              <a:t>পাঠ্যাংশঃ</a:t>
            </a:r>
            <a:endParaRPr lang="bn-IN" sz="2400" b="1" dirty="0" smtClean="0">
              <a:solidFill>
                <a:srgbClr val="FFFFCC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b="1" dirty="0" smtClean="0">
                <a:solidFill>
                  <a:srgbClr val="FFFF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FFFFCC"/>
                </a:solidFill>
                <a:latin typeface="NikoshBAN" pitchFamily="2" charset="0"/>
                <a:cs typeface="NikoshBAN" pitchFamily="2" charset="0"/>
              </a:rPr>
              <a:t>বছরে</a:t>
            </a:r>
            <a:r>
              <a:rPr lang="en-US" sz="2400" b="1" dirty="0" smtClean="0">
                <a:solidFill>
                  <a:srgbClr val="FFFF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FFFFCC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400" b="1" dirty="0" smtClean="0">
                <a:solidFill>
                  <a:srgbClr val="FFFF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FFFFCC"/>
                </a:solidFill>
                <a:latin typeface="NikoshBAN" pitchFamily="2" charset="0"/>
                <a:cs typeface="NikoshBAN" pitchFamily="2" charset="0"/>
              </a:rPr>
              <a:t>ছয়টি</a:t>
            </a:r>
            <a:r>
              <a:rPr lang="en-US" sz="2400" b="1" dirty="0" smtClean="0">
                <a:solidFill>
                  <a:srgbClr val="FFFF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FFFFCC"/>
                </a:solidFill>
                <a:latin typeface="NikoshBAN" pitchFamily="2" charset="0"/>
                <a:cs typeface="NikoshBAN" pitchFamily="2" charset="0"/>
              </a:rPr>
              <a:t>ঋতু</a:t>
            </a:r>
            <a:r>
              <a:rPr lang="en-US" sz="2400" b="1" dirty="0" smtClean="0">
                <a:solidFill>
                  <a:srgbClr val="FFFF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FFFFCC"/>
                </a:solidFill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2400" b="1" dirty="0" smtClean="0">
                <a:solidFill>
                  <a:srgbClr val="FFFF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FFFFCC"/>
                </a:solidFill>
                <a:latin typeface="NikoshBAN" pitchFamily="2" charset="0"/>
                <a:cs typeface="NikoshBAN" pitchFamily="2" charset="0"/>
              </a:rPr>
              <a:t>পাই</a:t>
            </a:r>
            <a:r>
              <a:rPr lang="en-US" sz="2400" b="1" dirty="0" smtClean="0">
                <a:solidFill>
                  <a:srgbClr val="FFFFCC"/>
                </a:solidFill>
                <a:latin typeface="NikoshBAN" pitchFamily="2" charset="0"/>
                <a:cs typeface="NikoshBAN" pitchFamily="2" charset="0"/>
              </a:rPr>
              <a:t>---- </a:t>
            </a:r>
            <a:r>
              <a:rPr lang="en-US" sz="2400" b="1" dirty="0" err="1" smtClean="0">
                <a:solidFill>
                  <a:srgbClr val="FFFFCC"/>
                </a:solidFill>
                <a:latin typeface="NikoshBAN" pitchFamily="2" charset="0"/>
                <a:cs typeface="NikoshBAN" pitchFamily="2" charset="0"/>
              </a:rPr>
              <a:t>কাজটি</a:t>
            </a:r>
            <a:r>
              <a:rPr lang="en-US" sz="2400" b="1" dirty="0" smtClean="0">
                <a:solidFill>
                  <a:srgbClr val="FFFF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FFFFCC"/>
                </a:solidFill>
                <a:latin typeface="NikoshBAN" pitchFamily="2" charset="0"/>
                <a:cs typeface="NikoshBAN" pitchFamily="2" charset="0"/>
              </a:rPr>
              <a:t>নিয়ে</a:t>
            </a:r>
            <a:r>
              <a:rPr lang="bn-IN" sz="2400" b="1" dirty="0">
                <a:solidFill>
                  <a:srgbClr val="FFFF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FFFFCC"/>
                </a:solidFill>
                <a:latin typeface="NikoshBAN" pitchFamily="2" charset="0"/>
                <a:cs typeface="NikoshBAN" pitchFamily="2" charset="0"/>
              </a:rPr>
              <a:t>সহপাঠীদের</a:t>
            </a:r>
            <a:r>
              <a:rPr lang="en-US" sz="2400" b="1" dirty="0" smtClean="0">
                <a:solidFill>
                  <a:srgbClr val="FFFF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FFFFCC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400" b="1" dirty="0" smtClean="0">
                <a:solidFill>
                  <a:srgbClr val="FFFF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FFFFCC"/>
                </a:solidFill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2400" b="1" dirty="0" smtClean="0">
                <a:solidFill>
                  <a:srgbClr val="FFFF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FFFFCC"/>
                </a:solidFill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2400" b="1" dirty="0" smtClean="0">
                <a:solidFill>
                  <a:srgbClr val="FFFFCC"/>
                </a:solidFill>
                <a:latin typeface="NikoshBAN" pitchFamily="2" charset="0"/>
                <a:cs typeface="NikoshBAN" pitchFamily="2" charset="0"/>
              </a:rPr>
              <a:t>।     </a:t>
            </a:r>
            <a:r>
              <a:rPr lang="bn-BD" sz="2400" b="1" dirty="0" smtClean="0">
                <a:solidFill>
                  <a:srgbClr val="FFFFCC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GB" sz="3200" dirty="0">
              <a:solidFill>
                <a:srgbClr val="FFFF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93749" y="5397804"/>
            <a:ext cx="710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শিখনফলঃ ১২.৩.১ঋতু পরিবর্তনের কারণ ব্যাখ্যা করতে পারবে।</a:t>
            </a:r>
            <a:endParaRPr lang="en-GB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0156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3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000"/>
                            </p:stCondLst>
                            <p:childTnLst>
                              <p:par>
                                <p:cTn id="20" presetID="5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0"/>
                            </p:stCondLst>
                            <p:childTnLst>
                              <p:par>
                                <p:cTn id="26" presetID="53" presetClass="entr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0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  <p:bldP spid="4" grpId="2"/>
      <p:bldP spid="4" grpId="3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1" y="0"/>
            <a:ext cx="12191999" cy="6858000"/>
          </a:xfrm>
          <a:prstGeom prst="frame">
            <a:avLst>
              <a:gd name="adj1" fmla="val 1377"/>
            </a:avLst>
          </a:prstGeom>
          <a:solidFill>
            <a:srgbClr val="00FF00"/>
          </a:solidFill>
          <a:ln w="28575"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11" y="135838"/>
            <a:ext cx="11801607" cy="5899180"/>
          </a:xfrm>
          <a:prstGeom prst="rect">
            <a:avLst/>
          </a:prstGeom>
          <a:ln w="76200" cap="sq">
            <a:solidFill>
              <a:srgbClr val="FFFFAB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9" name="Snip Diagonal Corner Rectangle 28"/>
          <p:cNvSpPr/>
          <p:nvPr/>
        </p:nvSpPr>
        <p:spPr>
          <a:xfrm>
            <a:off x="2895118" y="2257820"/>
            <a:ext cx="943709" cy="557534"/>
          </a:xfrm>
          <a:prstGeom prst="snip2DiagRect">
            <a:avLst>
              <a:gd name="adj1" fmla="val 0"/>
              <a:gd name="adj2" fmla="val 0"/>
            </a:avLst>
          </a:prstGeom>
          <a:solidFill>
            <a:srgbClr val="FFFFC1"/>
          </a:solidFill>
          <a:ln w="28575">
            <a:solidFill>
              <a:srgbClr val="5C06BA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গ্রীষ্ম</a:t>
            </a:r>
            <a:r>
              <a:rPr lang="en-US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Snip Diagonal Corner Rectangle 29"/>
          <p:cNvSpPr/>
          <p:nvPr/>
        </p:nvSpPr>
        <p:spPr>
          <a:xfrm>
            <a:off x="6932053" y="2257820"/>
            <a:ext cx="974519" cy="557534"/>
          </a:xfrm>
          <a:prstGeom prst="snip2DiagRect">
            <a:avLst>
              <a:gd name="adj1" fmla="val 0"/>
              <a:gd name="adj2" fmla="val 0"/>
            </a:avLst>
          </a:prstGeom>
          <a:solidFill>
            <a:srgbClr val="FFFFC1"/>
          </a:solidFill>
          <a:ln w="28575">
            <a:solidFill>
              <a:srgbClr val="5C06BA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বর্ষা </a:t>
            </a:r>
            <a:r>
              <a:rPr lang="en-US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Snip Diagonal Corner Rectangle 30"/>
          <p:cNvSpPr/>
          <p:nvPr/>
        </p:nvSpPr>
        <p:spPr>
          <a:xfrm>
            <a:off x="10946113" y="2257820"/>
            <a:ext cx="974519" cy="514346"/>
          </a:xfrm>
          <a:prstGeom prst="snip2DiagRect">
            <a:avLst>
              <a:gd name="adj1" fmla="val 0"/>
              <a:gd name="adj2" fmla="val 0"/>
            </a:avLst>
          </a:prstGeom>
          <a:solidFill>
            <a:srgbClr val="FFFFC1"/>
          </a:solidFill>
          <a:ln w="28575">
            <a:solidFill>
              <a:srgbClr val="5C06BA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শরৎ </a:t>
            </a:r>
            <a:r>
              <a:rPr lang="en-US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Snip Diagonal Corner Rectangle 31"/>
          <p:cNvSpPr/>
          <p:nvPr/>
        </p:nvSpPr>
        <p:spPr>
          <a:xfrm>
            <a:off x="2724915" y="5427946"/>
            <a:ext cx="1160460" cy="557534"/>
          </a:xfrm>
          <a:prstGeom prst="snip2DiagRect">
            <a:avLst>
              <a:gd name="adj1" fmla="val 0"/>
              <a:gd name="adj2" fmla="val 0"/>
            </a:avLst>
          </a:prstGeom>
          <a:solidFill>
            <a:srgbClr val="FFFFC1"/>
          </a:solidFill>
          <a:ln w="28575">
            <a:solidFill>
              <a:srgbClr val="5C06BA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হেমন্ত </a:t>
            </a:r>
            <a:r>
              <a:rPr lang="en-US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Snip Diagonal Corner Rectangle 32"/>
          <p:cNvSpPr/>
          <p:nvPr/>
        </p:nvSpPr>
        <p:spPr>
          <a:xfrm>
            <a:off x="6955327" y="5427946"/>
            <a:ext cx="974519" cy="557534"/>
          </a:xfrm>
          <a:prstGeom prst="snip2DiagRect">
            <a:avLst>
              <a:gd name="adj1" fmla="val 0"/>
              <a:gd name="adj2" fmla="val 0"/>
            </a:avLst>
          </a:prstGeom>
          <a:solidFill>
            <a:srgbClr val="FFFFC1"/>
          </a:solidFill>
          <a:ln w="28575">
            <a:solidFill>
              <a:srgbClr val="5C06BA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শীত</a:t>
            </a:r>
            <a:r>
              <a:rPr lang="en-US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Snip Diagonal Corner Rectangle 33"/>
          <p:cNvSpPr/>
          <p:nvPr/>
        </p:nvSpPr>
        <p:spPr>
          <a:xfrm>
            <a:off x="10842942" y="5427946"/>
            <a:ext cx="1077690" cy="492407"/>
          </a:xfrm>
          <a:prstGeom prst="snip2DiagRect">
            <a:avLst>
              <a:gd name="adj1" fmla="val 0"/>
              <a:gd name="adj2" fmla="val 0"/>
            </a:avLst>
          </a:prstGeom>
          <a:solidFill>
            <a:srgbClr val="FFFFC1"/>
          </a:solidFill>
          <a:ln w="28575">
            <a:solidFill>
              <a:srgbClr val="5C06BA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বসন্ত </a:t>
            </a:r>
            <a:r>
              <a:rPr lang="en-US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Snip Diagonal Corner Rectangle 34"/>
          <p:cNvSpPr/>
          <p:nvPr/>
        </p:nvSpPr>
        <p:spPr>
          <a:xfrm>
            <a:off x="7594169" y="6167742"/>
            <a:ext cx="4425445" cy="557534"/>
          </a:xfrm>
          <a:prstGeom prst="snip2DiagRect">
            <a:avLst>
              <a:gd name="adj1" fmla="val 0"/>
              <a:gd name="adj2" fmla="val 0"/>
            </a:avLst>
          </a:prstGeom>
          <a:noFill/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5C06BA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b="1" dirty="0" smtClean="0">
                <a:solidFill>
                  <a:srgbClr val="5C06BA"/>
                </a:solidFill>
                <a:latin typeface="NikoshBAN" pitchFamily="2" charset="0"/>
                <a:cs typeface="NikoshBAN" pitchFamily="2" charset="0"/>
              </a:rPr>
              <a:t>       ফাল্গুন ও চৈত্র এ দু মাস বসন্তকাল।  </a:t>
            </a:r>
            <a:endParaRPr lang="en-US" b="1" dirty="0">
              <a:solidFill>
                <a:srgbClr val="CC00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Snip Diagonal Corner Rectangle 35"/>
          <p:cNvSpPr/>
          <p:nvPr/>
        </p:nvSpPr>
        <p:spPr>
          <a:xfrm>
            <a:off x="0" y="6138078"/>
            <a:ext cx="4277532" cy="557534"/>
          </a:xfrm>
          <a:prstGeom prst="snip2DiagRect">
            <a:avLst>
              <a:gd name="adj1" fmla="val 0"/>
              <a:gd name="adj2" fmla="val 0"/>
            </a:avLst>
          </a:prstGeom>
          <a:noFill/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b="1" dirty="0" smtClean="0">
                <a:solidFill>
                  <a:srgbClr val="5C06BA"/>
                </a:solidFill>
                <a:latin typeface="NikoshBAN" pitchFamily="2" charset="0"/>
                <a:cs typeface="NikoshBAN" pitchFamily="2" charset="0"/>
              </a:rPr>
              <a:t>তার পরে কার্তিক ও অগ্রহায়ণ মাস</a:t>
            </a:r>
            <a:endParaRPr lang="bn-IN" b="1" dirty="0" smtClean="0">
              <a:solidFill>
                <a:srgbClr val="5C06BA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b="1" dirty="0" smtClean="0">
                <a:solidFill>
                  <a:srgbClr val="5C06BA"/>
                </a:solidFill>
                <a:latin typeface="NikoshBAN" pitchFamily="2" charset="0"/>
                <a:cs typeface="NikoshBAN" pitchFamily="2" charset="0"/>
              </a:rPr>
              <a:t> দুটি</a:t>
            </a:r>
            <a:r>
              <a:rPr lang="bn-IN" b="1" dirty="0">
                <a:solidFill>
                  <a:srgbClr val="5C06BA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b="1" dirty="0" smtClean="0">
                <a:solidFill>
                  <a:srgbClr val="5C06BA"/>
                </a:solidFill>
                <a:latin typeface="NikoshBAN" pitchFamily="2" charset="0"/>
                <a:cs typeface="NikoshBAN" pitchFamily="2" charset="0"/>
              </a:rPr>
              <a:t>নিয়ে হেমন্তকাল।  </a:t>
            </a:r>
            <a:endParaRPr lang="en-US" b="1" dirty="0">
              <a:solidFill>
                <a:srgbClr val="CC00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Snip Diagonal Corner Rectangle 36"/>
          <p:cNvSpPr/>
          <p:nvPr/>
        </p:nvSpPr>
        <p:spPr>
          <a:xfrm>
            <a:off x="4148556" y="6169419"/>
            <a:ext cx="3923648" cy="557534"/>
          </a:xfrm>
          <a:prstGeom prst="snip2DiagRect">
            <a:avLst>
              <a:gd name="adj1" fmla="val 0"/>
              <a:gd name="adj2" fmla="val 0"/>
            </a:avLst>
          </a:prstGeom>
          <a:noFill/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b="1" dirty="0" smtClean="0">
                <a:solidFill>
                  <a:srgbClr val="5C06BA"/>
                </a:solidFill>
                <a:latin typeface="NikoshBAN" pitchFamily="2" charset="0"/>
                <a:cs typeface="NikoshBAN" pitchFamily="2" charset="0"/>
              </a:rPr>
              <a:t>পৌষ আর মাঘ মাস হলো শীতকাল।  </a:t>
            </a:r>
            <a:endParaRPr lang="en-US" b="1" dirty="0">
              <a:solidFill>
                <a:srgbClr val="CC00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Snip Diagonal Corner Rectangle 37"/>
          <p:cNvSpPr/>
          <p:nvPr/>
        </p:nvSpPr>
        <p:spPr>
          <a:xfrm>
            <a:off x="7906572" y="2871466"/>
            <a:ext cx="4014060" cy="385668"/>
          </a:xfrm>
          <a:prstGeom prst="snip2DiagRect">
            <a:avLst>
              <a:gd name="adj1" fmla="val 0"/>
              <a:gd name="adj2" fmla="val 0"/>
            </a:avLst>
          </a:prstGeom>
          <a:noFill/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5C06BA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600" b="1" dirty="0" smtClean="0">
                <a:solidFill>
                  <a:srgbClr val="5C06BA"/>
                </a:solidFill>
                <a:latin typeface="NikoshBAN" pitchFamily="2" charset="0"/>
                <a:cs typeface="NikoshBAN" pitchFamily="2" charset="0"/>
              </a:rPr>
              <a:t>    এভাবে ভাদ্র-আশ্বিন হচ্ছে শরৎকাল।  </a:t>
            </a:r>
            <a:endParaRPr lang="en-US" sz="1600" b="1" dirty="0">
              <a:solidFill>
                <a:srgbClr val="CC00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Snip Diagonal Corner Rectangle 38"/>
          <p:cNvSpPr/>
          <p:nvPr/>
        </p:nvSpPr>
        <p:spPr>
          <a:xfrm>
            <a:off x="-1" y="2923309"/>
            <a:ext cx="3975847" cy="333825"/>
          </a:xfrm>
          <a:prstGeom prst="snip2DiagRect">
            <a:avLst>
              <a:gd name="adj1" fmla="val 0"/>
              <a:gd name="adj2" fmla="val 0"/>
            </a:avLst>
          </a:prstGeom>
          <a:noFill/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1600" b="1" dirty="0" smtClean="0">
                <a:solidFill>
                  <a:srgbClr val="5C06BA"/>
                </a:solidFill>
                <a:latin typeface="NikoshBAN" pitchFamily="2" charset="0"/>
                <a:cs typeface="NikoshBAN" pitchFamily="2" charset="0"/>
              </a:rPr>
              <a:t>বৈশাখ ও জ্যৈষ্ঠ মাস দুটি হলো গ্রীষ্মকাল। </a:t>
            </a:r>
            <a:endParaRPr lang="en-US" sz="1600" b="1" dirty="0">
              <a:solidFill>
                <a:srgbClr val="CC00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Snip Diagonal Corner Rectangle 39"/>
          <p:cNvSpPr/>
          <p:nvPr/>
        </p:nvSpPr>
        <p:spPr>
          <a:xfrm>
            <a:off x="2084976" y="93581"/>
            <a:ext cx="6826550" cy="401093"/>
          </a:xfrm>
          <a:prstGeom prst="snip2DiagRect">
            <a:avLst>
              <a:gd name="adj1" fmla="val 0"/>
              <a:gd name="adj2" fmla="val 0"/>
            </a:avLst>
          </a:prstGeom>
          <a:solidFill>
            <a:srgbClr val="FFFFC1"/>
          </a:solidFill>
          <a:ln w="28575">
            <a:solidFill>
              <a:srgbClr val="5C06BA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5C06BA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b="1" dirty="0" smtClean="0">
                <a:solidFill>
                  <a:srgbClr val="5C06BA"/>
                </a:solidFill>
                <a:latin typeface="NikoshBAN" pitchFamily="2" charset="0"/>
                <a:cs typeface="NikoshBAN" pitchFamily="2" charset="0"/>
              </a:rPr>
              <a:t>  ষড়ঋতুর দেশ বাংলাদেশ। প্রতি দুমাসে হয় একটি ঋতু। </a:t>
            </a:r>
            <a:endParaRPr lang="en-US" sz="2000" b="1" dirty="0">
              <a:solidFill>
                <a:srgbClr val="CC00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Snip Diagonal Corner Rectangle 40"/>
          <p:cNvSpPr/>
          <p:nvPr/>
        </p:nvSpPr>
        <p:spPr>
          <a:xfrm>
            <a:off x="4148556" y="2888307"/>
            <a:ext cx="3796231" cy="368827"/>
          </a:xfrm>
          <a:prstGeom prst="snip2DiagRect">
            <a:avLst>
              <a:gd name="adj1" fmla="val 0"/>
              <a:gd name="adj2" fmla="val 0"/>
            </a:avLst>
          </a:prstGeom>
          <a:noFill/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5C06BA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600" b="1" dirty="0" smtClean="0">
                <a:solidFill>
                  <a:srgbClr val="5C06BA"/>
                </a:solidFill>
                <a:latin typeface="NikoshBAN" pitchFamily="2" charset="0"/>
                <a:cs typeface="NikoshBAN" pitchFamily="2" charset="0"/>
              </a:rPr>
              <a:t>   এরপর আষাঢ়-শ্রাবণ মিলে বর্ষাকাল।  </a:t>
            </a:r>
            <a:endParaRPr lang="en-US" sz="1600" b="1" dirty="0">
              <a:solidFill>
                <a:srgbClr val="CC0099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3154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3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1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3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4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3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7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30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30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3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3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6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3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/>
      <p:bldP spid="37" grpId="0"/>
      <p:bldP spid="38" grpId="0"/>
      <p:bldP spid="39" grpId="0"/>
      <p:bldP spid="40" grpId="0" animBg="1"/>
      <p:bldP spid="40" grpId="1" animBg="1"/>
      <p:bldP spid="4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71" t="23104" r="28040" b="30784"/>
          <a:stretch/>
        </p:blipFill>
        <p:spPr bwMode="auto">
          <a:xfrm>
            <a:off x="356703" y="343807"/>
            <a:ext cx="5804254" cy="3620255"/>
          </a:xfrm>
          <a:prstGeom prst="rect">
            <a:avLst/>
          </a:prstGeom>
          <a:ln w="76200">
            <a:solidFill>
              <a:srgbClr val="FF000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 Box 154"/>
          <p:cNvSpPr txBox="1"/>
          <p:nvPr/>
        </p:nvSpPr>
        <p:spPr>
          <a:xfrm>
            <a:off x="5191932" y="3508950"/>
            <a:ext cx="969025" cy="455112"/>
          </a:xfrm>
          <a:prstGeom prst="rect">
            <a:avLst/>
          </a:prstGeom>
          <a:solidFill>
            <a:sysClr val="window" lastClr="FFFFFF"/>
          </a:solidFill>
          <a:ln w="3810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bn-BD" sz="2400" b="1" u="heavy" dirty="0">
                <a:solidFill>
                  <a:srgbClr val="FF0000"/>
                </a:solidFill>
                <a:effectLst/>
                <a:uFill>
                  <a:solidFill>
                    <a:srgbClr val="00206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SutonnyOMJ" panose="01010600010101010101" pitchFamily="2" charset="0"/>
              </a:rPr>
              <a:t>ছবি ক </a:t>
            </a:r>
            <a:r>
              <a:rPr lang="bn-BD" sz="2400" u="none" strike="noStrike" dirty="0">
                <a:solidFill>
                  <a:srgbClr val="FF0000"/>
                </a:solidFill>
                <a:effectLst/>
                <a:uFill>
                  <a:solidFill>
                    <a:srgbClr val="00206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SutonnyOMJ" panose="01010600010101010101" pitchFamily="2" charset="0"/>
              </a:rPr>
              <a:t> 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Vrinda"/>
            </a:endParaRPr>
          </a:p>
        </p:txBody>
      </p:sp>
      <p:sp>
        <p:nvSpPr>
          <p:cNvPr id="6" name="Snip Diagonal Corner Rectangle 5"/>
          <p:cNvSpPr/>
          <p:nvPr/>
        </p:nvSpPr>
        <p:spPr>
          <a:xfrm>
            <a:off x="505219" y="3964062"/>
            <a:ext cx="5655738" cy="958910"/>
          </a:xfrm>
          <a:prstGeom prst="snip2DiagRect">
            <a:avLst>
              <a:gd name="adj1" fmla="val 0"/>
              <a:gd name="adj2" fmla="val 0"/>
            </a:avLst>
          </a:prstGeom>
          <a:noFill/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000" b="1" dirty="0" smtClean="0">
                <a:solidFill>
                  <a:schemeClr val="bg1"/>
                </a:solidFill>
                <a:latin typeface="NikoshBAN" panose="02000000000000000000"/>
                <a:cs typeface="NikoshBAN" pitchFamily="2" charset="0"/>
              </a:rPr>
              <a:t>১ নম্বর ছবিতে ভুগোলকের অভিমুখে টর্চলাইট</a:t>
            </a:r>
          </a:p>
          <a:p>
            <a:r>
              <a:rPr lang="bn-IN" sz="2000" b="1" dirty="0" smtClean="0">
                <a:solidFill>
                  <a:schemeClr val="bg1"/>
                </a:solidFill>
                <a:latin typeface="NikoshBAN" panose="02000000000000000000"/>
                <a:cs typeface="NikoshBAN" pitchFamily="2" charset="0"/>
              </a:rPr>
              <a:t> রেখে দিন এবং রাতের দৈর্ঘ্য মাপি।</a:t>
            </a:r>
            <a:endParaRPr lang="bn-IN" sz="2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6430780" y="213928"/>
            <a:ext cx="5465635" cy="3750134"/>
            <a:chOff x="6430780" y="213928"/>
            <a:chExt cx="5465635" cy="3750134"/>
          </a:xfrm>
        </p:grpSpPr>
        <p:pic>
          <p:nvPicPr>
            <p:cNvPr id="2" name="Picture 1"/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949" t="23550" r="27666" b="26436"/>
            <a:stretch/>
          </p:blipFill>
          <p:spPr bwMode="auto">
            <a:xfrm>
              <a:off x="6430780" y="343807"/>
              <a:ext cx="5465635" cy="3620255"/>
            </a:xfrm>
            <a:prstGeom prst="rect">
              <a:avLst/>
            </a:prstGeom>
            <a:ln w="76200">
              <a:solidFill>
                <a:srgbClr val="FF0000"/>
              </a:solidFill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4" name="Text Box 153"/>
            <p:cNvSpPr txBox="1"/>
            <p:nvPr/>
          </p:nvSpPr>
          <p:spPr>
            <a:xfrm>
              <a:off x="11079223" y="3508950"/>
              <a:ext cx="817192" cy="455112"/>
            </a:xfrm>
            <a:prstGeom prst="rect">
              <a:avLst/>
            </a:prstGeom>
            <a:solidFill>
              <a:sysClr val="window" lastClr="FFFFFF"/>
            </a:solidFill>
            <a:ln w="38100"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bn-BD" sz="2400" b="1" u="heavy" dirty="0">
                  <a:solidFill>
                    <a:srgbClr val="FF0000"/>
                  </a:solidFill>
                  <a:effectLst/>
                  <a:uFill>
                    <a:solidFill>
                      <a:srgbClr val="002060"/>
                    </a:solidFill>
                  </a:uFill>
                  <a:latin typeface="Calibri" panose="020F0502020204030204" pitchFamily="34" charset="0"/>
                  <a:ea typeface="Calibri" panose="020F0502020204030204" pitchFamily="34" charset="0"/>
                  <a:cs typeface="SutonnyOMJ" panose="01010600010101010101" pitchFamily="2" charset="0"/>
                </a:rPr>
                <a:t>ছবি খ   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Vrinda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bn-BD" sz="2400" u="none" strike="noStrike" dirty="0">
                  <a:solidFill>
                    <a:srgbClr val="FF0000"/>
                  </a:solidFill>
                  <a:effectLst/>
                  <a:uFill>
                    <a:solidFill>
                      <a:srgbClr val="002060"/>
                    </a:solidFill>
                  </a:uFill>
                  <a:latin typeface="Calibri" panose="020F0502020204030204" pitchFamily="34" charset="0"/>
                  <a:ea typeface="Calibri" panose="020F0502020204030204" pitchFamily="34" charset="0"/>
                  <a:cs typeface="SutonnyOMJ" panose="01010600010101010101" pitchFamily="2" charset="0"/>
                </a:rPr>
                <a:t> 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Vrinda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11109409" y="343807"/>
              <a:ext cx="723200" cy="562888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000"/>
            </a:p>
          </p:txBody>
        </p:sp>
        <p:sp>
          <p:nvSpPr>
            <p:cNvPr id="8" name="Text Box 141"/>
            <p:cNvSpPr txBox="1"/>
            <p:nvPr/>
          </p:nvSpPr>
          <p:spPr>
            <a:xfrm>
              <a:off x="11282558" y="213928"/>
              <a:ext cx="376902" cy="876139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bn-BD" sz="4000" b="1" dirty="0" smtClean="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utonnyOMJ" panose="01010600010101010101" pitchFamily="2" charset="0"/>
                </a:rPr>
                <a:t>২    </a:t>
              </a:r>
              <a:r>
                <a:rPr lang="en-US" sz="4000" b="1" dirty="0" smtClean="0">
                  <a:solidFill>
                    <a:srgbClr val="FF0000"/>
                  </a:solidFill>
                  <a:effectLst/>
                  <a:latin typeface="SutonnyOMJ" panose="01010600010101010101" pitchFamily="2" charset="0"/>
                  <a:ea typeface="Calibri" panose="020F0502020204030204" pitchFamily="34" charset="0"/>
                  <a:cs typeface="Vrinda"/>
                </a:rPr>
                <a:t>  </a:t>
              </a:r>
              <a:endParaRPr lang="en-US" sz="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Vrinda"/>
              </a:endParaRPr>
            </a:p>
          </p:txBody>
        </p:sp>
      </p:grpSp>
      <p:sp>
        <p:nvSpPr>
          <p:cNvPr id="9" name="Oval 8"/>
          <p:cNvSpPr/>
          <p:nvPr/>
        </p:nvSpPr>
        <p:spPr>
          <a:xfrm>
            <a:off x="356703" y="343807"/>
            <a:ext cx="723695" cy="616382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000"/>
          </a:p>
        </p:txBody>
      </p:sp>
      <p:sp>
        <p:nvSpPr>
          <p:cNvPr id="10" name="Text Box 139"/>
          <p:cNvSpPr txBox="1"/>
          <p:nvPr/>
        </p:nvSpPr>
        <p:spPr>
          <a:xfrm>
            <a:off x="505219" y="213101"/>
            <a:ext cx="756443" cy="777344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bn-BD" sz="4000" b="1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utonnyOMJ" panose="01010600010101010101" pitchFamily="2" charset="0"/>
              </a:rPr>
              <a:t>১   </a:t>
            </a:r>
            <a:r>
              <a:rPr lang="en-US" sz="4000" b="1" dirty="0" smtClean="0">
                <a:solidFill>
                  <a:srgbClr val="FF0000"/>
                </a:solidFill>
                <a:effectLst/>
                <a:latin typeface="SutonnyOMJ" panose="01010600010101010101" pitchFamily="2" charset="0"/>
                <a:ea typeface="Calibri" panose="020F0502020204030204" pitchFamily="34" charset="0"/>
                <a:cs typeface="Vrinda"/>
              </a:rPr>
              <a:t>  </a:t>
            </a:r>
            <a:endParaRPr lang="en-US" sz="600" dirty="0">
              <a:effectLst/>
              <a:latin typeface="Calibri" panose="020F0502020204030204" pitchFamily="34" charset="0"/>
              <a:ea typeface="Calibri" panose="020F0502020204030204" pitchFamily="34" charset="0"/>
              <a:cs typeface="Vrinda"/>
            </a:endParaRPr>
          </a:p>
        </p:txBody>
      </p:sp>
      <p:sp>
        <p:nvSpPr>
          <p:cNvPr id="11" name="Snip Diagonal Corner Rectangle 10"/>
          <p:cNvSpPr/>
          <p:nvPr/>
        </p:nvSpPr>
        <p:spPr>
          <a:xfrm>
            <a:off x="6790544" y="3964062"/>
            <a:ext cx="5515023" cy="958910"/>
          </a:xfrm>
          <a:prstGeom prst="snip2DiagRect">
            <a:avLst>
              <a:gd name="adj1" fmla="val 0"/>
              <a:gd name="adj2" fmla="val 0"/>
            </a:avLst>
          </a:prstGeom>
          <a:noFill/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000" b="1" dirty="0">
                <a:solidFill>
                  <a:schemeClr val="bg1"/>
                </a:solidFill>
                <a:latin typeface="NikoshBAN" panose="02000000000000000000"/>
                <a:cs typeface="NikoshBAN" pitchFamily="2" charset="0"/>
              </a:rPr>
              <a:t>২</a:t>
            </a:r>
            <a:r>
              <a:rPr lang="bn-IN" sz="2000" b="1" dirty="0" smtClean="0">
                <a:solidFill>
                  <a:schemeClr val="bg1"/>
                </a:solidFill>
                <a:latin typeface="NikoshBAN" panose="02000000000000000000"/>
                <a:cs typeface="NikoshBAN" pitchFamily="2" charset="0"/>
              </a:rPr>
              <a:t> নম্বর ছবিতে ভুগোলকের বিপরীত মুখে</a:t>
            </a:r>
          </a:p>
          <a:p>
            <a:r>
              <a:rPr lang="bn-IN" sz="2000" b="1" dirty="0" smtClean="0">
                <a:solidFill>
                  <a:schemeClr val="bg1"/>
                </a:solidFill>
                <a:latin typeface="NikoshBAN" panose="02000000000000000000"/>
                <a:cs typeface="NikoshBAN" pitchFamily="2" charset="0"/>
              </a:rPr>
              <a:t>  টর্চলাইট রেখে দিন এবং রাতের দৈর্ঘ্য মাপি।</a:t>
            </a:r>
            <a:endParaRPr lang="bn-IN" sz="2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7533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7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41" y="2329544"/>
            <a:ext cx="11905331" cy="192766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61942" y="3627619"/>
            <a:ext cx="1169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১৫ </a:t>
            </a:r>
            <a:r>
              <a:rPr lang="en-US" sz="2800" b="1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ইঞ্চি</a:t>
            </a:r>
            <a:r>
              <a:rPr lang="en-US" sz="28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endParaRPr lang="en-US" sz="2800" b="1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61942" y="3088432"/>
            <a:ext cx="1169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১২ </a:t>
            </a:r>
            <a:r>
              <a:rPr lang="en-US" sz="2800" b="1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ইঞ্চি</a:t>
            </a:r>
            <a:r>
              <a:rPr lang="en-US" sz="28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endParaRPr lang="en-US" sz="2800" b="1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593705" y="3104399"/>
            <a:ext cx="11567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১৫ </a:t>
            </a:r>
            <a:r>
              <a:rPr lang="en-US" sz="2800" b="1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ইঞ্চি</a:t>
            </a:r>
            <a:r>
              <a:rPr lang="en-US" sz="28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endParaRPr lang="en-US" sz="2800" b="1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593705" y="3654211"/>
            <a:ext cx="1169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১২ </a:t>
            </a:r>
            <a:r>
              <a:rPr lang="en-US" sz="2800" b="1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ইঞ্চি</a:t>
            </a:r>
            <a:r>
              <a:rPr lang="en-US" sz="28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endParaRPr lang="en-US" sz="2800" b="1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431" y="2417532"/>
            <a:ext cx="3743485" cy="548567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1" y="2483198"/>
            <a:ext cx="3807972" cy="548567"/>
          </a:xfrm>
          <a:prstGeom prst="rect">
            <a:avLst/>
          </a:prstGeom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783" y="3072467"/>
            <a:ext cx="2668250" cy="523220"/>
          </a:xfrm>
          <a:prstGeom prst="rect">
            <a:avLst/>
          </a:prstGeom>
        </p:spPr>
      </p:pic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783" y="3672590"/>
            <a:ext cx="2668250" cy="446317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32240" y="2293237"/>
            <a:ext cx="11905332" cy="215884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29783" y="6857999"/>
            <a:ext cx="11905332" cy="10794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82183" y="7010399"/>
            <a:ext cx="11905332" cy="10794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264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4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8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2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000"/>
                            </p:stCondLst>
                            <p:childTnLst>
                              <p:par>
                                <p:cTn id="29" presetID="22" presetClass="exit" presetSubtype="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animEffect transition="out" filter="wipe(up)">
                                      <p:cBhvr>
                                        <p:cTn id="30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2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6000"/>
                            </p:stCondLst>
                            <p:childTnLst>
                              <p:par>
                                <p:cTn id="41" presetID="22" presetClass="exit" presetSubtype="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childTnLst>
                                    <p:animEffect transition="out" filter="wipe(up)">
                                      <p:cBhvr>
                                        <p:cTn id="42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1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13" grpId="0" animBg="1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353456" y="47215"/>
            <a:ext cx="6932207" cy="6728339"/>
            <a:chOff x="2488367" y="-267578"/>
            <a:chExt cx="6932207" cy="6728339"/>
          </a:xfrm>
        </p:grpSpPr>
        <p:pic>
          <p:nvPicPr>
            <p:cNvPr id="3" name="Picture 2" descr="Screen Clippi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13" r="1997" b="2960"/>
            <a:stretch/>
          </p:blipFill>
          <p:spPr>
            <a:xfrm>
              <a:off x="2608286" y="3171050"/>
              <a:ext cx="6520721" cy="1617626"/>
            </a:xfrm>
            <a:prstGeom prst="rect">
              <a:avLst/>
            </a:prstGeom>
          </p:spPr>
        </p:pic>
        <p:pic>
          <p:nvPicPr>
            <p:cNvPr id="4" name="Picture 3" descr="Screen Clippi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63" t="2956" r="3474" b="16380"/>
            <a:stretch/>
          </p:blipFill>
          <p:spPr>
            <a:xfrm>
              <a:off x="2488367" y="4788676"/>
              <a:ext cx="6655629" cy="1672085"/>
            </a:xfrm>
            <a:prstGeom prst="rect">
              <a:avLst/>
            </a:prstGeom>
          </p:spPr>
        </p:pic>
        <p:pic>
          <p:nvPicPr>
            <p:cNvPr id="5" name="Picture 4" descr="Screen Clipping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8" t="23336" r="1774" b="2053"/>
            <a:stretch/>
          </p:blipFill>
          <p:spPr>
            <a:xfrm>
              <a:off x="2638272" y="944043"/>
              <a:ext cx="6505728" cy="2308485"/>
            </a:xfrm>
            <a:prstGeom prst="rect">
              <a:avLst/>
            </a:prstGeom>
          </p:spPr>
        </p:pic>
        <p:pic>
          <p:nvPicPr>
            <p:cNvPr id="6" name="Picture 5" descr="Screen Clippi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3279" y="-267578"/>
              <a:ext cx="1028844" cy="387500"/>
            </a:xfrm>
            <a:prstGeom prst="rect">
              <a:avLst/>
            </a:prstGeom>
          </p:spPr>
        </p:pic>
        <p:pic>
          <p:nvPicPr>
            <p:cNvPr id="7" name="Picture 6" descr="Screen Clippi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3279" y="119922"/>
              <a:ext cx="6797295" cy="824121"/>
            </a:xfrm>
            <a:prstGeom prst="rect">
              <a:avLst/>
            </a:prstGeom>
          </p:spPr>
        </p:pic>
      </p:grpSp>
      <p:pic>
        <p:nvPicPr>
          <p:cNvPr id="12" name="Picture 11" descr="Screen Clippi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3375" y="89942"/>
            <a:ext cx="1043837" cy="329784"/>
          </a:xfrm>
          <a:prstGeom prst="rect">
            <a:avLst/>
          </a:prstGeom>
        </p:spPr>
      </p:pic>
      <p:pic>
        <p:nvPicPr>
          <p:cNvPr id="13" name="Picture 12" descr="Screen Clippi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3374" y="367257"/>
            <a:ext cx="6812289" cy="442211"/>
          </a:xfrm>
          <a:prstGeom prst="rect">
            <a:avLst/>
          </a:prstGeom>
        </p:spPr>
      </p:pic>
      <p:pic>
        <p:nvPicPr>
          <p:cNvPr id="14" name="Picture 13" descr="Screen Clippi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3377" y="809469"/>
            <a:ext cx="6827279" cy="449704"/>
          </a:xfrm>
          <a:prstGeom prst="rect">
            <a:avLst/>
          </a:prstGeom>
        </p:spPr>
      </p:pic>
      <p:pic>
        <p:nvPicPr>
          <p:cNvPr id="16" name="Picture 15" descr="Screen Clippi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8368" y="1259004"/>
            <a:ext cx="4482058" cy="449875"/>
          </a:xfrm>
          <a:prstGeom prst="rect">
            <a:avLst/>
          </a:prstGeom>
        </p:spPr>
      </p:pic>
      <p:pic>
        <p:nvPicPr>
          <p:cNvPr id="17" name="Picture 16" descr="Screen Clippin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361" y="1708879"/>
            <a:ext cx="1184222" cy="224852"/>
          </a:xfrm>
          <a:prstGeom prst="rect">
            <a:avLst/>
          </a:prstGeom>
        </p:spPr>
      </p:pic>
      <p:pic>
        <p:nvPicPr>
          <p:cNvPr id="18" name="Picture 17" descr="Screen Clippi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369" y="1926550"/>
            <a:ext cx="6350727" cy="247024"/>
          </a:xfrm>
          <a:prstGeom prst="rect">
            <a:avLst/>
          </a:prstGeom>
        </p:spPr>
      </p:pic>
      <p:pic>
        <p:nvPicPr>
          <p:cNvPr id="19" name="Picture 18" descr="Screen Clippi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1661" y="2158584"/>
            <a:ext cx="2844759" cy="239842"/>
          </a:xfrm>
          <a:prstGeom prst="rect">
            <a:avLst/>
          </a:prstGeom>
        </p:spPr>
      </p:pic>
      <p:pic>
        <p:nvPicPr>
          <p:cNvPr id="20" name="Picture 19" descr="Screen Clippi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369" y="2384600"/>
            <a:ext cx="3487608" cy="238680"/>
          </a:xfrm>
          <a:prstGeom prst="rect">
            <a:avLst/>
          </a:prstGeom>
        </p:spPr>
      </p:pic>
      <p:pic>
        <p:nvPicPr>
          <p:cNvPr id="21" name="Picture 20" descr="Screen Clippi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361" y="2642257"/>
            <a:ext cx="6610654" cy="952800"/>
          </a:xfrm>
          <a:prstGeom prst="rect">
            <a:avLst/>
          </a:prstGeom>
        </p:spPr>
      </p:pic>
      <p:pic>
        <p:nvPicPr>
          <p:cNvPr id="22" name="Picture 21" descr="Screen Clippi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8368" y="3595057"/>
            <a:ext cx="3387499" cy="183290"/>
          </a:xfrm>
          <a:prstGeom prst="rect">
            <a:avLst/>
          </a:prstGeom>
        </p:spPr>
      </p:pic>
      <p:pic>
        <p:nvPicPr>
          <p:cNvPr id="23" name="Picture 22" descr="Screen Clippi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370" y="3806083"/>
            <a:ext cx="1928630" cy="169569"/>
          </a:xfrm>
          <a:prstGeom prst="rect">
            <a:avLst/>
          </a:prstGeom>
        </p:spPr>
      </p:pic>
      <p:pic>
        <p:nvPicPr>
          <p:cNvPr id="24" name="Picture 23" descr="Screen Clippi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3375" y="3984071"/>
            <a:ext cx="2983046" cy="190364"/>
          </a:xfrm>
          <a:prstGeom prst="rect">
            <a:avLst/>
          </a:prstGeom>
        </p:spPr>
      </p:pic>
      <p:pic>
        <p:nvPicPr>
          <p:cNvPr id="25" name="Picture 24" descr="Screen Clippi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3374" y="4164496"/>
            <a:ext cx="2944827" cy="228986"/>
          </a:xfrm>
          <a:prstGeom prst="rect">
            <a:avLst/>
          </a:prstGeom>
        </p:spPr>
      </p:pic>
      <p:pic>
        <p:nvPicPr>
          <p:cNvPr id="26" name="Picture 25" descr="Screen Clippi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8383" y="4400244"/>
            <a:ext cx="3338746" cy="180652"/>
          </a:xfrm>
          <a:prstGeom prst="rect">
            <a:avLst/>
          </a:prstGeom>
        </p:spPr>
      </p:pic>
      <p:pic>
        <p:nvPicPr>
          <p:cNvPr id="27" name="Picture 26" descr="Screen Clippi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369" y="4619291"/>
            <a:ext cx="3667979" cy="161431"/>
          </a:xfrm>
          <a:prstGeom prst="rect">
            <a:avLst/>
          </a:prstGeom>
        </p:spPr>
      </p:pic>
      <p:pic>
        <p:nvPicPr>
          <p:cNvPr id="28" name="Picture 27" descr="Screen Clippi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253" y="3574180"/>
            <a:ext cx="2444208" cy="1518803"/>
          </a:xfrm>
          <a:prstGeom prst="rect">
            <a:avLst/>
          </a:prstGeom>
        </p:spPr>
      </p:pic>
      <p:pic>
        <p:nvPicPr>
          <p:cNvPr id="29" name="Picture 28" descr="Screen Clippi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8853" y="5193389"/>
            <a:ext cx="3047567" cy="236975"/>
          </a:xfrm>
          <a:prstGeom prst="rect">
            <a:avLst/>
          </a:prstGeom>
        </p:spPr>
      </p:pic>
      <p:pic>
        <p:nvPicPr>
          <p:cNvPr id="30" name="Picture 29" descr="Screen Clippi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2261" y="5088480"/>
            <a:ext cx="2743200" cy="1680067"/>
          </a:xfrm>
          <a:prstGeom prst="rect">
            <a:avLst/>
          </a:prstGeom>
        </p:spPr>
      </p:pic>
      <p:pic>
        <p:nvPicPr>
          <p:cNvPr id="31" name="Picture 30" descr="Screen Clippi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0573" y="5452423"/>
            <a:ext cx="3505110" cy="222820"/>
          </a:xfrm>
          <a:prstGeom prst="rect">
            <a:avLst/>
          </a:prstGeom>
        </p:spPr>
      </p:pic>
      <p:pic>
        <p:nvPicPr>
          <p:cNvPr id="32" name="Picture 31" descr="Screen Clippi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369" y="5664919"/>
            <a:ext cx="3269431" cy="228985"/>
          </a:xfrm>
          <a:prstGeom prst="rect">
            <a:avLst/>
          </a:prstGeom>
        </p:spPr>
      </p:pic>
      <p:pic>
        <p:nvPicPr>
          <p:cNvPr id="33" name="Picture 32" descr="Screen Clippi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8383" y="5925107"/>
            <a:ext cx="3427300" cy="240042"/>
          </a:xfrm>
          <a:prstGeom prst="rect">
            <a:avLst/>
          </a:prstGeom>
        </p:spPr>
      </p:pic>
      <p:sp>
        <p:nvSpPr>
          <p:cNvPr id="35" name="Frame 34"/>
          <p:cNvSpPr/>
          <p:nvPr/>
        </p:nvSpPr>
        <p:spPr>
          <a:xfrm>
            <a:off x="2353456" y="74951"/>
            <a:ext cx="6932207" cy="6715592"/>
          </a:xfrm>
          <a:prstGeom prst="frame">
            <a:avLst>
              <a:gd name="adj1" fmla="val 283"/>
            </a:avLst>
          </a:prstGeom>
          <a:solidFill>
            <a:srgbClr val="25F74D"/>
          </a:solidFill>
          <a:ln w="28575">
            <a:solidFill>
              <a:srgbClr val="C337B9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6" name="Picture 35" descr="Screen Clippi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800" y="46818"/>
            <a:ext cx="7433733" cy="4424126"/>
          </a:xfrm>
          <a:prstGeom prst="rect">
            <a:avLst/>
          </a:prstGeom>
        </p:spPr>
      </p:pic>
      <p:sp>
        <p:nvSpPr>
          <p:cNvPr id="37" name="Frame 36"/>
          <p:cNvSpPr/>
          <p:nvPr/>
        </p:nvSpPr>
        <p:spPr>
          <a:xfrm>
            <a:off x="1" y="0"/>
            <a:ext cx="12191999" cy="6858000"/>
          </a:xfrm>
          <a:prstGeom prst="frame">
            <a:avLst>
              <a:gd name="adj1" fmla="val 503"/>
            </a:avLst>
          </a:prstGeom>
          <a:solidFill>
            <a:srgbClr val="00FF00"/>
          </a:solidFill>
          <a:ln w="28575"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-94606" y="-45337"/>
            <a:ext cx="12513733" cy="7038804"/>
            <a:chOff x="3942413" y="1148754"/>
            <a:chExt cx="8249987" cy="2403915"/>
          </a:xfrm>
        </p:grpSpPr>
        <p:pic>
          <p:nvPicPr>
            <p:cNvPr id="39" name="Picture 38" descr="Screen Clipping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42413" y="1148754"/>
              <a:ext cx="8249987" cy="2403915"/>
            </a:xfrm>
            <a:prstGeom prst="rect">
              <a:avLst/>
            </a:prstGeom>
          </p:spPr>
        </p:pic>
        <p:sp>
          <p:nvSpPr>
            <p:cNvPr id="40" name="TextBox 39"/>
            <p:cNvSpPr txBox="1"/>
            <p:nvPr/>
          </p:nvSpPr>
          <p:spPr>
            <a:xfrm>
              <a:off x="7242023" y="2835994"/>
              <a:ext cx="1566467" cy="3883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b="1" dirty="0" err="1" smtClean="0">
                  <a:latin typeface="SutonnyOMJ" panose="01010600010101010101" pitchFamily="2" charset="0"/>
                  <a:cs typeface="SutonnyOMJ" panose="01010600010101010101" pitchFamily="2" charset="0"/>
                </a:rPr>
                <a:t>পাঠ</a:t>
              </a:r>
              <a:r>
                <a:rPr lang="bn-IN" sz="6600" b="1" dirty="0" smtClean="0">
                  <a:latin typeface="SutonnyOMJ" panose="01010600010101010101" pitchFamily="2" charset="0"/>
                  <a:cs typeface="SutonnyOMJ" panose="01010600010101010101" pitchFamily="2" charset="0"/>
                </a:rPr>
                <a:t>ঃ </a:t>
              </a:r>
              <a:r>
                <a:rPr lang="en-US" sz="6600" b="1" dirty="0" smtClean="0">
                  <a:latin typeface="SutonnyOMJ" panose="01010600010101010101" pitchFamily="2" charset="0"/>
                  <a:cs typeface="SutonnyOMJ" panose="01010600010101010101" pitchFamily="2" charset="0"/>
                </a:rPr>
                <a:t>৫ </a:t>
              </a:r>
              <a:endParaRPr lang="en-US" sz="6600" b="1" dirty="0">
                <a:latin typeface="SutonnyOMJ" panose="01010600010101010101" pitchFamily="2" charset="0"/>
                <a:cs typeface="SutonnyOMJ" panose="01010600010101010101" pitchFamily="2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-103486" y="-45337"/>
            <a:ext cx="12522613" cy="7038804"/>
            <a:chOff x="9974" y="0"/>
            <a:chExt cx="12182026" cy="6858001"/>
          </a:xfrm>
        </p:grpSpPr>
        <p:pic>
          <p:nvPicPr>
            <p:cNvPr id="42" name="Picture 41" descr="Screen Clipping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74" y="0"/>
              <a:ext cx="12182026" cy="6858001"/>
            </a:xfrm>
            <a:prstGeom prst="rect">
              <a:avLst/>
            </a:prstGeom>
          </p:spPr>
        </p:pic>
        <p:sp>
          <p:nvSpPr>
            <p:cNvPr id="43" name="TextBox 42"/>
            <p:cNvSpPr txBox="1"/>
            <p:nvPr/>
          </p:nvSpPr>
          <p:spPr>
            <a:xfrm>
              <a:off x="2286191" y="245193"/>
              <a:ext cx="119921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200" b="1" dirty="0" smtClean="0">
                  <a:latin typeface="SutonnyOMJ" panose="01010600010101010101" pitchFamily="2" charset="0"/>
                  <a:cs typeface="SutonnyOMJ" panose="01010600010101010101" pitchFamily="2" charset="0"/>
                </a:rPr>
                <a:t>-</a:t>
              </a:r>
              <a:r>
                <a:rPr lang="en-US" sz="3200" b="1" dirty="0" err="1" smtClean="0">
                  <a:latin typeface="SutonnyOMJ" panose="01010600010101010101" pitchFamily="2" charset="0"/>
                  <a:cs typeface="SutonnyOMJ" panose="01010600010101010101" pitchFamily="2" charset="0"/>
                </a:rPr>
                <a:t>পাঠ</a:t>
              </a:r>
              <a:r>
                <a:rPr lang="bn-IN" sz="3200" b="1" dirty="0" smtClean="0">
                  <a:latin typeface="SutonnyOMJ" panose="01010600010101010101" pitchFamily="2" charset="0"/>
                  <a:cs typeface="SutonnyOMJ" panose="01010600010101010101" pitchFamily="2" charset="0"/>
                </a:rPr>
                <a:t>ঃ </a:t>
              </a:r>
              <a:r>
                <a:rPr lang="bn-IN" sz="3200" b="1" dirty="0">
                  <a:latin typeface="SutonnyOMJ" panose="01010600010101010101" pitchFamily="2" charset="0"/>
                  <a:cs typeface="SutonnyOMJ" panose="01010600010101010101" pitchFamily="2" charset="0"/>
                </a:rPr>
                <a:t>৫</a:t>
              </a:r>
              <a:r>
                <a:rPr lang="en-US" sz="3200" b="1" dirty="0" smtClean="0">
                  <a:latin typeface="SutonnyOMJ" panose="01010600010101010101" pitchFamily="2" charset="0"/>
                  <a:cs typeface="SutonnyOMJ" panose="01010600010101010101" pitchFamily="2" charset="0"/>
                </a:rPr>
                <a:t> </a:t>
              </a:r>
              <a:endParaRPr lang="en-US" sz="3200" b="1" dirty="0">
                <a:latin typeface="SutonnyOMJ" panose="01010600010101010101" pitchFamily="2" charset="0"/>
                <a:cs typeface="SutonnyOMJ" panose="01010600010101010101" pitchFamily="2" charset="0"/>
              </a:endParaRPr>
            </a:p>
          </p:txBody>
        </p:sp>
      </p:grpSp>
      <p:sp>
        <p:nvSpPr>
          <p:cNvPr id="44" name="Snip Diagonal Corner Rectangle 43"/>
          <p:cNvSpPr/>
          <p:nvPr/>
        </p:nvSpPr>
        <p:spPr>
          <a:xfrm>
            <a:off x="9840264" y="1092630"/>
            <a:ext cx="2877855" cy="3307614"/>
          </a:xfrm>
          <a:prstGeom prst="snip2DiagRect">
            <a:avLst/>
          </a:prstGeom>
          <a:noFill/>
          <a:ln w="381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পাঠ্য</a:t>
            </a:r>
            <a:r>
              <a:rPr lang="en-US" sz="2800" b="1" dirty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বইয়ের</a:t>
            </a:r>
            <a:r>
              <a:rPr lang="bn-BD" sz="2800" b="1" dirty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পৃষ্ঠা</a:t>
            </a:r>
            <a:endParaRPr lang="bn-IN" sz="2800" b="1" dirty="0" smtClean="0">
              <a:solidFill>
                <a:schemeClr val="bg1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নম্বর</a:t>
            </a:r>
            <a:endParaRPr lang="bn-IN" sz="2800" b="1" dirty="0" smtClean="0">
              <a:solidFill>
                <a:schemeClr val="bg1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pPr algn="ctr"/>
            <a:r>
              <a:rPr lang="bn-IN" sz="2800" b="1" dirty="0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৫৭ </a:t>
            </a:r>
            <a:r>
              <a:rPr lang="bn-BD" sz="2800" b="1" dirty="0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খুলে নির্ধারিত</a:t>
            </a:r>
            <a:endParaRPr lang="bn-IN" sz="2800" b="1" dirty="0" smtClean="0">
              <a:solidFill>
                <a:schemeClr val="bg1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pPr algn="ctr"/>
            <a:r>
              <a:rPr lang="bn-BD" sz="2800" b="1" dirty="0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পাঠ্যাংশটুকু</a:t>
            </a:r>
            <a:endParaRPr lang="bn-IN" sz="2800" b="1" dirty="0" smtClean="0">
              <a:solidFill>
                <a:schemeClr val="bg1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pPr algn="ctr"/>
            <a:r>
              <a:rPr lang="bn-IN" sz="2800" b="1" dirty="0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আলোচনার সাথে</a:t>
            </a:r>
          </a:p>
          <a:p>
            <a:pPr algn="ctr"/>
            <a:r>
              <a:rPr lang="bn-IN" sz="2800" b="1" dirty="0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মিলিয়ে দেখি</a:t>
            </a:r>
            <a:r>
              <a:rPr lang="bn-BD" sz="2800" b="1" dirty="0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। </a:t>
            </a:r>
            <a:endParaRPr lang="en-US" sz="2800" b="1" dirty="0">
              <a:solidFill>
                <a:schemeClr val="bg1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3981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4500"/>
                            </p:stCondLst>
                            <p:childTnLst>
                              <p:par>
                                <p:cTn id="3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9500"/>
                            </p:stCondLst>
                            <p:childTnLst>
                              <p:par>
                                <p:cTn id="56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3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3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2500"/>
                            </p:stCondLst>
                            <p:childTnLst>
                              <p:par>
                                <p:cTn id="62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3" dur="3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500"/>
                            </p:stCondLst>
                            <p:childTnLst>
                              <p:par>
                                <p:cTn id="66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7500"/>
                            </p:stCondLst>
                            <p:childTnLst>
                              <p:par>
                                <p:cTn id="70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1" dur="8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7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5500"/>
                            </p:stCondLst>
                            <p:childTnLst>
                              <p:par>
                                <p:cTn id="74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5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0500"/>
                            </p:stCondLst>
                            <p:childTnLst>
                              <p:par>
                                <p:cTn id="78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9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5500"/>
                            </p:stCondLst>
                            <p:childTnLst>
                              <p:par>
                                <p:cTn id="82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3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8500"/>
                            </p:stCondLst>
                            <p:childTnLst>
                              <p:par>
                                <p:cTn id="86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7" dur="8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7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6500"/>
                            </p:stCondLst>
                            <p:childTnLst>
                              <p:par>
                                <p:cTn id="90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1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9500"/>
                            </p:stCondLst>
                            <p:childTnLst>
                              <p:par>
                                <p:cTn id="94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5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8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62500"/>
                            </p:stCondLst>
                            <p:childTnLst>
                              <p:par>
                                <p:cTn id="101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2" dur="7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6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69500"/>
                            </p:stCondLst>
                            <p:childTnLst>
                              <p:par>
                                <p:cTn id="105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6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09" dur="3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72500"/>
                            </p:stCondLst>
                            <p:childTnLst>
                              <p:par>
                                <p:cTn id="112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3" dur="4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76500"/>
                            </p:stCondLst>
                            <p:childTnLst>
                              <p:par>
                                <p:cTn id="116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7" dur="4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80500"/>
                            </p:stCondLst>
                            <p:childTnLst>
                              <p:par>
                                <p:cTn id="120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21" dur="4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84500"/>
                            </p:stCondLst>
                            <p:childTnLst>
                              <p:par>
                                <p:cTn id="124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25" dur="4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88500"/>
                            </p:stCondLst>
                            <p:childTnLst>
                              <p:par>
                                <p:cTn id="128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29" dur="4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32" dur="3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92500"/>
                            </p:stCondLst>
                            <p:childTnLst>
                              <p:par>
                                <p:cTn id="135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36" dur="4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96500"/>
                            </p:stCondLst>
                            <p:childTnLst>
                              <p:par>
                                <p:cTn id="139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40" dur="4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00500"/>
                            </p:stCondLst>
                            <p:childTnLst>
                              <p:par>
                                <p:cTn id="143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44" dur="4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4" grpId="1" uiExpand="1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que 11"/>
          <p:cNvSpPr/>
          <p:nvPr/>
        </p:nvSpPr>
        <p:spPr>
          <a:xfrm>
            <a:off x="3686761" y="316770"/>
            <a:ext cx="5082485" cy="565179"/>
          </a:xfrm>
          <a:prstGeom prst="plaque">
            <a:avLst>
              <a:gd name="adj" fmla="val 0"/>
            </a:avLst>
          </a:prstGeom>
          <a:solidFill>
            <a:srgbClr val="FFFFAB"/>
          </a:solidFill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bn-IN" sz="2800" b="1" dirty="0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/</a:t>
            </a:r>
            <a:r>
              <a:rPr lang="en-US" sz="2800" b="1" dirty="0" smtClean="0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বাড়ির </a:t>
            </a:r>
            <a:r>
              <a:rPr lang="en-US" sz="2800" b="1" dirty="0" err="1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কাজঃ</a:t>
            </a:r>
            <a:r>
              <a:rPr lang="en-US" sz="2800" b="1" dirty="0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5" name="32-Point Star 14"/>
          <p:cNvSpPr/>
          <p:nvPr/>
        </p:nvSpPr>
        <p:spPr>
          <a:xfrm>
            <a:off x="1934001" y="5731686"/>
            <a:ext cx="8323998" cy="829255"/>
          </a:xfrm>
          <a:prstGeom prst="star32">
            <a:avLst>
              <a:gd name="adj" fmla="val 24213"/>
            </a:avLst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5074893" y="5968209"/>
            <a:ext cx="2057400" cy="283759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22408"/>
            <a:ext cx="12192000" cy="6835592"/>
          </a:xfrm>
          <a:prstGeom prst="rect">
            <a:avLst/>
          </a:prstGeom>
          <a:noFill/>
          <a:ln w="762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Snip Diagonal Corner Rectangle 9"/>
          <p:cNvSpPr/>
          <p:nvPr/>
        </p:nvSpPr>
        <p:spPr>
          <a:xfrm>
            <a:off x="2796392" y="881949"/>
            <a:ext cx="8671801" cy="1370459"/>
          </a:xfrm>
          <a:prstGeom prst="snip2DiagRect">
            <a:avLst>
              <a:gd name="adj1" fmla="val 0"/>
              <a:gd name="adj2" fmla="val 0"/>
            </a:avLst>
          </a:prstGeom>
          <a:noFill/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000" b="1" dirty="0" smtClean="0">
                <a:solidFill>
                  <a:schemeClr val="bg1"/>
                </a:solidFill>
                <a:latin typeface="NikoshBAN" panose="02000000000000000000"/>
                <a:cs typeface="NikoshBAN" pitchFamily="2" charset="0"/>
              </a:rPr>
              <a:t>১।</a:t>
            </a:r>
            <a:r>
              <a:rPr lang="bn-IN" sz="2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ভুগোলকের সাহায্যে তুমি কীভাবে দিনে এবং রাতের দৈর্ঘ্য মাপবে তা</a:t>
            </a:r>
          </a:p>
          <a:p>
            <a:r>
              <a:rPr lang="bn-IN" sz="2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একটি পরীক্ষণের মাধ্যমে দেখাও।   </a:t>
            </a:r>
          </a:p>
        </p:txBody>
      </p:sp>
    </p:spTree>
    <p:extLst>
      <p:ext uri="{BB962C8B-B14F-4D97-AF65-F5344CB8AC3E}">
        <p14:creationId xmlns:p14="http://schemas.microsoft.com/office/powerpoint/2010/main" val="3984899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3521</TotalTime>
  <Words>298</Words>
  <Application>Microsoft Office PowerPoint</Application>
  <PresentationFormat>Widescreen</PresentationFormat>
  <Paragraphs>72</Paragraphs>
  <Slides>10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NikoshBAN</vt:lpstr>
      <vt:lpstr>SutonnyOMJ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Minhajul Islam</dc:creator>
  <cp:lastModifiedBy>DCL</cp:lastModifiedBy>
  <cp:revision>960</cp:revision>
  <dcterms:created xsi:type="dcterms:W3CDTF">2018-07-19T12:13:56Z</dcterms:created>
  <dcterms:modified xsi:type="dcterms:W3CDTF">2020-09-07T10:56:34Z</dcterms:modified>
</cp:coreProperties>
</file>