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8" r:id="rId5"/>
    <p:sldId id="258" r:id="rId6"/>
    <p:sldId id="261" r:id="rId7"/>
    <p:sldId id="260" r:id="rId8"/>
    <p:sldId id="262" r:id="rId9"/>
    <p:sldId id="272" r:id="rId10"/>
    <p:sldId id="263" r:id="rId11"/>
    <p:sldId id="264" r:id="rId12"/>
    <p:sldId id="265" r:id="rId13"/>
    <p:sldId id="266" r:id="rId14"/>
    <p:sldId id="269" r:id="rId15"/>
    <p:sldId id="26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002" autoAdjust="0"/>
  </p:normalViewPr>
  <p:slideViewPr>
    <p:cSldViewPr snapToGrid="0">
      <p:cViewPr varScale="1">
        <p:scale>
          <a:sx n="79" d="100"/>
          <a:sy n="79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6A673-1642-4A47-B4DE-DECB3602FEE1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43C2A021-169B-423C-A459-0ED2F28ACB36}">
      <dgm:prSet phldrT="[Text]" phldr="1"/>
      <dgm:spPr/>
      <dgm:t>
        <a:bodyPr/>
        <a:lstStyle/>
        <a:p>
          <a:endParaRPr lang="en-US" dirty="0"/>
        </a:p>
      </dgm:t>
    </dgm:pt>
    <dgm:pt modelId="{D096F2A6-7332-46C2-BADF-BA1CAACA2470}" type="parTrans" cxnId="{D0AA824A-41CE-4D97-9CE7-2E75A2EFE837}">
      <dgm:prSet/>
      <dgm:spPr/>
      <dgm:t>
        <a:bodyPr/>
        <a:lstStyle/>
        <a:p>
          <a:endParaRPr lang="en-US"/>
        </a:p>
      </dgm:t>
    </dgm:pt>
    <dgm:pt modelId="{8004F7F2-AB13-4B5F-80D2-9C5DD54B0435}" type="sibTrans" cxnId="{D0AA824A-41CE-4D97-9CE7-2E75A2EFE837}">
      <dgm:prSet/>
      <dgm:spPr/>
      <dgm:t>
        <a:bodyPr/>
        <a:lstStyle/>
        <a:p>
          <a:endParaRPr lang="en-US"/>
        </a:p>
      </dgm:t>
    </dgm:pt>
    <dgm:pt modelId="{FD4C8703-AACD-4DE7-9324-495EFC2B55C9}" type="pres">
      <dgm:prSet presAssocID="{B516A673-1642-4A47-B4DE-DECB3602FEE1}" presName="diagram" presStyleCnt="0">
        <dgm:presLayoutVars>
          <dgm:dir/>
        </dgm:presLayoutVars>
      </dgm:prSet>
      <dgm:spPr/>
    </dgm:pt>
    <dgm:pt modelId="{244FA1CB-A7C4-4528-82D4-6E09DCD74143}" type="pres">
      <dgm:prSet presAssocID="{43C2A021-169B-423C-A459-0ED2F28ACB36}" presName="composite" presStyleCnt="0"/>
      <dgm:spPr/>
    </dgm:pt>
    <dgm:pt modelId="{633D9E18-617F-4966-A61B-F73BE6B3816D}" type="pres">
      <dgm:prSet presAssocID="{43C2A021-169B-423C-A459-0ED2F28ACB36}" presName="Image" presStyleLbl="bgShp" presStyleIdx="0" presStyleCnt="1" custScaleX="105605" custScaleY="18441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D54ADC3-5BA8-4A6F-A659-0A69C193DFE5}" type="pres">
      <dgm:prSet presAssocID="{43C2A021-169B-423C-A459-0ED2F28ACB36}" presName="Parent" presStyleLbl="node0" presStyleIdx="0" presStyleCnt="1" custFlipVert="1" custScaleX="29887" custScaleY="7088">
        <dgm:presLayoutVars>
          <dgm:bulletEnabled val="1"/>
        </dgm:presLayoutVars>
      </dgm:prSet>
      <dgm:spPr/>
    </dgm:pt>
  </dgm:ptLst>
  <dgm:cxnLst>
    <dgm:cxn modelId="{C0FA4F1D-9D5D-4C14-85B7-30E09ACA6330}" type="presOf" srcId="{B516A673-1642-4A47-B4DE-DECB3602FEE1}" destId="{FD4C8703-AACD-4DE7-9324-495EFC2B55C9}" srcOrd="0" destOrd="0" presId="urn:microsoft.com/office/officeart/2008/layout/BendingPictureCaption"/>
    <dgm:cxn modelId="{CBD34C35-7C72-49AD-98D6-2454B3AC7ECC}" type="presOf" srcId="{43C2A021-169B-423C-A459-0ED2F28ACB36}" destId="{CD54ADC3-5BA8-4A6F-A659-0A69C193DFE5}" srcOrd="0" destOrd="0" presId="urn:microsoft.com/office/officeart/2008/layout/BendingPictureCaption"/>
    <dgm:cxn modelId="{D0AA824A-41CE-4D97-9CE7-2E75A2EFE837}" srcId="{B516A673-1642-4A47-B4DE-DECB3602FEE1}" destId="{43C2A021-169B-423C-A459-0ED2F28ACB36}" srcOrd="0" destOrd="0" parTransId="{D096F2A6-7332-46C2-BADF-BA1CAACA2470}" sibTransId="{8004F7F2-AB13-4B5F-80D2-9C5DD54B0435}"/>
    <dgm:cxn modelId="{2059E98A-7D8F-4D9B-BA67-D34B1A75E923}" type="presParOf" srcId="{FD4C8703-AACD-4DE7-9324-495EFC2B55C9}" destId="{244FA1CB-A7C4-4528-82D4-6E09DCD74143}" srcOrd="0" destOrd="0" presId="urn:microsoft.com/office/officeart/2008/layout/BendingPictureCaption"/>
    <dgm:cxn modelId="{F33335F0-D577-4051-92F0-0D63328CC943}" type="presParOf" srcId="{244FA1CB-A7C4-4528-82D4-6E09DCD74143}" destId="{633D9E18-617F-4966-A61B-F73BE6B3816D}" srcOrd="0" destOrd="0" presId="urn:microsoft.com/office/officeart/2008/layout/BendingPictureCaption"/>
    <dgm:cxn modelId="{C039A92F-0F8A-42BE-B8AF-D70C30DF5A2C}" type="presParOf" srcId="{244FA1CB-A7C4-4528-82D4-6E09DCD74143}" destId="{CD54ADC3-5BA8-4A6F-A659-0A69C193DFE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25361-01D1-4F58-A674-7BEEF4EA3AEA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A91E7010-B412-4EDD-87AC-49B5A549600B}">
      <dgm:prSet phldrT="[Text]" phldr="1"/>
      <dgm:spPr/>
      <dgm:t>
        <a:bodyPr/>
        <a:lstStyle/>
        <a:p>
          <a:endParaRPr lang="en-US" dirty="0"/>
        </a:p>
      </dgm:t>
    </dgm:pt>
    <dgm:pt modelId="{FB6E4CE7-4341-4BD1-B964-31D81016FE88}" type="parTrans" cxnId="{2FEFC33C-B6BD-4F5D-AB85-64B2A6579F3D}">
      <dgm:prSet/>
      <dgm:spPr/>
      <dgm:t>
        <a:bodyPr/>
        <a:lstStyle/>
        <a:p>
          <a:endParaRPr lang="en-US"/>
        </a:p>
      </dgm:t>
    </dgm:pt>
    <dgm:pt modelId="{71D6E8AF-3D49-44DC-A589-519E275C898B}" type="sibTrans" cxnId="{2FEFC33C-B6BD-4F5D-AB85-64B2A6579F3D}">
      <dgm:prSet/>
      <dgm:spPr/>
      <dgm:t>
        <a:bodyPr/>
        <a:lstStyle/>
        <a:p>
          <a:endParaRPr lang="en-US"/>
        </a:p>
      </dgm:t>
    </dgm:pt>
    <dgm:pt modelId="{8C65D3F9-1CF1-492C-B221-97E3F2514DBF}" type="pres">
      <dgm:prSet presAssocID="{8A125361-01D1-4F58-A674-7BEEF4EA3AEA}" presName="diagram" presStyleCnt="0">
        <dgm:presLayoutVars>
          <dgm:dir/>
        </dgm:presLayoutVars>
      </dgm:prSet>
      <dgm:spPr/>
    </dgm:pt>
    <dgm:pt modelId="{36882A0E-BF70-4D35-B637-3ECE9D9BA55D}" type="pres">
      <dgm:prSet presAssocID="{A91E7010-B412-4EDD-87AC-49B5A549600B}" presName="composite" presStyleCnt="0"/>
      <dgm:spPr/>
    </dgm:pt>
    <dgm:pt modelId="{FF2F114B-FD15-407F-83DD-6E57A414F420}" type="pres">
      <dgm:prSet presAssocID="{A91E7010-B412-4EDD-87AC-49B5A549600B}" presName="Image" presStyleLbl="bgShp" presStyleIdx="0" presStyleCnt="1" custScaleX="146688" custScaleY="205734" custLinFactNeighborY="397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396F916-2A5B-4D01-B879-AF807C22B737}" type="pres">
      <dgm:prSet presAssocID="{A91E7010-B412-4EDD-87AC-49B5A549600B}" presName="Parent" presStyleLbl="node0" presStyleIdx="0" presStyleCnt="1" custFlipVert="1" custFlipHor="1" custScaleX="4113" custScaleY="18760">
        <dgm:presLayoutVars>
          <dgm:bulletEnabled val="1"/>
        </dgm:presLayoutVars>
      </dgm:prSet>
      <dgm:spPr/>
    </dgm:pt>
  </dgm:ptLst>
  <dgm:cxnLst>
    <dgm:cxn modelId="{2FEFC33C-B6BD-4F5D-AB85-64B2A6579F3D}" srcId="{8A125361-01D1-4F58-A674-7BEEF4EA3AEA}" destId="{A91E7010-B412-4EDD-87AC-49B5A549600B}" srcOrd="0" destOrd="0" parTransId="{FB6E4CE7-4341-4BD1-B964-31D81016FE88}" sibTransId="{71D6E8AF-3D49-44DC-A589-519E275C898B}"/>
    <dgm:cxn modelId="{D0F416E4-56C4-4BC7-8E5C-05DDFC156C37}" type="presOf" srcId="{A91E7010-B412-4EDD-87AC-49B5A549600B}" destId="{B396F916-2A5B-4D01-B879-AF807C22B737}" srcOrd="0" destOrd="0" presId="urn:microsoft.com/office/officeart/2008/layout/BendingPictureCaption"/>
    <dgm:cxn modelId="{E889F8FC-E4F2-43D6-961E-48EC9923D7EA}" type="presOf" srcId="{8A125361-01D1-4F58-A674-7BEEF4EA3AEA}" destId="{8C65D3F9-1CF1-492C-B221-97E3F2514DBF}" srcOrd="0" destOrd="0" presId="urn:microsoft.com/office/officeart/2008/layout/BendingPictureCaption"/>
    <dgm:cxn modelId="{CEF9315B-6AE2-4497-B9EF-DA6F4E758D46}" type="presParOf" srcId="{8C65D3F9-1CF1-492C-B221-97E3F2514DBF}" destId="{36882A0E-BF70-4D35-B637-3ECE9D9BA55D}" srcOrd="0" destOrd="0" presId="urn:microsoft.com/office/officeart/2008/layout/BendingPictureCaption"/>
    <dgm:cxn modelId="{CC764980-43FA-41FC-B302-5D1CD11BE357}" type="presParOf" srcId="{36882A0E-BF70-4D35-B637-3ECE9D9BA55D}" destId="{FF2F114B-FD15-407F-83DD-6E57A414F420}" srcOrd="0" destOrd="0" presId="urn:microsoft.com/office/officeart/2008/layout/BendingPictureCaption"/>
    <dgm:cxn modelId="{99304781-D916-4C6C-88E0-475B76BE7081}" type="presParOf" srcId="{36882A0E-BF70-4D35-B637-3ECE9D9BA55D}" destId="{B396F916-2A5B-4D01-B879-AF807C22B73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D9E18-617F-4966-A61B-F73BE6B3816D}">
      <dsp:nvSpPr>
        <dsp:cNvPr id="0" name=""/>
        <dsp:cNvSpPr/>
      </dsp:nvSpPr>
      <dsp:spPr>
        <a:xfrm>
          <a:off x="130967" y="580"/>
          <a:ext cx="3051582" cy="3938095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4ADC3-5BA8-4A6F-A659-0A69C193DFE5}">
      <dsp:nvSpPr>
        <dsp:cNvPr id="0" name=""/>
        <dsp:cNvSpPr/>
      </dsp:nvSpPr>
      <dsp:spPr>
        <a:xfrm flipV="1">
          <a:off x="1668924" y="2928132"/>
          <a:ext cx="744183" cy="42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en-US" sz="500" kern="1200" dirty="0"/>
        </a:p>
      </dsp:txBody>
      <dsp:txXfrm rot="10800000">
        <a:off x="1668924" y="2928132"/>
        <a:ext cx="744183" cy="42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F114B-FD15-407F-83DD-6E57A414F420}">
      <dsp:nvSpPr>
        <dsp:cNvPr id="0" name=""/>
        <dsp:cNvSpPr/>
      </dsp:nvSpPr>
      <dsp:spPr>
        <a:xfrm>
          <a:off x="215457" y="1952"/>
          <a:ext cx="3638520" cy="3771190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6F916-2A5B-4D01-B879-AF807C22B737}">
      <dsp:nvSpPr>
        <dsp:cNvPr id="0" name=""/>
        <dsp:cNvSpPr/>
      </dsp:nvSpPr>
      <dsp:spPr>
        <a:xfrm flipH="1" flipV="1">
          <a:off x="2320609" y="2679374"/>
          <a:ext cx="87911" cy="96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en-US" sz="500" kern="1200" dirty="0"/>
        </a:p>
      </dsp:txBody>
      <dsp:txXfrm rot="10800000">
        <a:off x="2320609" y="2679374"/>
        <a:ext cx="87911" cy="96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38FDB-476F-4841-8512-12382368AA4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F8A8A-29C1-4CC0-AC7B-2C4E16BAD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2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8A8A-29C1-4CC0-AC7B-2C4E16BAD0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1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8A8A-29C1-4CC0-AC7B-2C4E16BAD0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2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75AE-F0FA-4931-B1C1-3E4976288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3C11F-7DD5-4CD5-8F20-CA1FD361C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F28D9-4D50-4A64-926C-25140D97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F726-2D69-4184-97A2-99B01FC6837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50F40-ACB3-4AEF-BD59-A428500E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B9F7-EB64-45BD-9E9C-19FBD2AE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A5DF-AB13-469D-9D87-A1B77609E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86F4-8341-4ED4-8D3D-CF8C494A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15512-999B-4463-BF7A-AA4130BAA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3ABE3-49B7-4E95-BB36-2D0C4ADC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F726-2D69-4184-97A2-99B01FC6837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0045B-600C-43DE-95F2-3AAE6957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A99B4-8D8D-4372-936E-E582F539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A5DF-AB13-469D-9D87-A1B77609E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0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104C-96ED-4594-9BF3-FA1FD15F5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048B7-2B8A-4B87-BE01-93946BA55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00DEB-3103-427A-8DF2-6E70FE9C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F726-2D69-4184-97A2-99B01FC6837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3F457-9AD7-4084-AF94-48BAD794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6AC86-8D84-4318-9DFA-1E6BDEFE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A5DF-AB13-469D-9D87-A1B77609E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9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7A186-2298-49EA-AE10-2A64F222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0EEA5-83B3-419D-9FBB-E208BE310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D3E59-1644-4CEF-BE78-51E6A4E8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F726-2D69-4184-97A2-99B01FC6837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62B28-3091-4CD9-88BE-D9C65F69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76DC7-3CB3-4E00-9288-4AD62914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A5DF-AB13-469D-9D87-A1B77609E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1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09C67-C7F9-4714-BBBC-992A4A0D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1DB40-0F96-4123-B8AD-5E4E6CF2D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FB2AF-06CB-469C-A01D-A28ED435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F726-2D69-4184-97A2-99B01FC6837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48BEF-56F0-43C3-A31C-A5AEEE5C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4A367-8D34-425F-86E8-F3A51C31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A5DF-AB13-469D-9D87-A1B77609E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68FB-C287-485B-89D4-96E7C251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27B9-AA82-4897-B1A3-5AFC1BFDF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094E4-847F-4AB1-A568-382BDF1CF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836DB-E5B4-48F2-9347-609E89A7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F726-2D69-4184-97A2-99B01FC6837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96EC9-DC62-4559-A607-699CFCAF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E8EAB-E589-44E1-A370-7AB1106F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A5DF-AB13-469D-9D87-A1B77609E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9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FC6F-44FA-4102-ACD0-E4DBEDB4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F15A8-42D4-41B4-A8BF-95BC2B4C7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080C9-A29B-4A6A-8C5A-29A2C9327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5F2A3-B6D6-4E62-A190-406577ECD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95D11-483B-4D8E-8E01-573F07636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BB085E-B6E4-4181-81E3-C383D4D5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F726-2D69-4184-97A2-99B01FC6837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F4D15-C3F7-44B3-A2C3-280ABAA0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DA8FD-FA96-4C87-AD72-BD14CDE4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A5DF-AB13-469D-9D87-A1B77609E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FDC51-E5E1-4FEF-99A1-0DA8917D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EAEAB-DAFD-4AC9-857F-6909D71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F726-2D69-4184-97A2-99B01FC6837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232CA-FC87-4A9E-91E5-EE8F2414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92D53-C10F-425D-893B-B50B9C33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A5DF-AB13-469D-9D87-A1B77609E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1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977A9-61C6-4A15-833C-BD64927E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F726-2D69-4184-97A2-99B01FC6837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A144B-9D68-4A63-BAED-C3380AF1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19815-F8E0-413A-AA77-E6985DD4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A5DF-AB13-469D-9D87-A1B77609E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96AB-7A7F-45FD-B7AC-EE564AD5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DEA0D-246D-4D5D-B152-3A80454F8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70CB9-E581-4A7E-9B57-35D5A0EC5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C2A01-8CF0-4060-BD4F-D8FDCA126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F726-2D69-4184-97A2-99B01FC6837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2D079-385B-462C-9E6E-2986159C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E0FA6-9A3A-45D7-950F-9D13CDCE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A5DF-AB13-469D-9D87-A1B77609E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6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AF4D-3998-473B-A440-46A3031E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E2CF9-70FF-40FA-B6F9-8D3ACE8F5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C6C58-B6F9-49E1-844D-44B459ED8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CD815-0218-4261-A832-0C74B287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F726-2D69-4184-97A2-99B01FC6837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C0B23-5820-4CB6-B84D-C06ADE05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4AA21-758E-4CAF-BC50-2529A596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A5DF-AB13-469D-9D87-A1B77609E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3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EC409A-49E6-4DE2-B6D5-8ED2C3D4F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0C5AD-9226-45A3-931F-0CF3D288F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8AAFB-3EF6-40B5-A85D-11EB4E1FD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F726-2D69-4184-97A2-99B01FC6837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228A7-9767-4A87-AB9E-29448472F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77AE-4647-4475-968C-53B7C0AEB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8A5DF-AB13-469D-9D87-A1B77609E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gif"/><Relationship Id="rId7" Type="http://schemas.openxmlformats.org/officeDocument/2006/relationships/image" Target="../media/image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5BDF0-71B7-4B2D-A351-F8E624F6C9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970F1-5CEA-4A13-A7C9-4CD575290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9" y="315018"/>
            <a:ext cx="11194473" cy="61791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BD7AA-8D5F-4405-9E08-8FA7A14BD092}"/>
              </a:ext>
            </a:extLst>
          </p:cNvPr>
          <p:cNvSpPr txBox="1"/>
          <p:nvPr/>
        </p:nvSpPr>
        <p:spPr>
          <a:xfrm>
            <a:off x="589008" y="518968"/>
            <a:ext cx="10987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আজকের পাঠে সবাইকে ফুলের শুভেচ্ছা।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44239-70F9-4648-8604-C7EF92CD2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" y="648901"/>
            <a:ext cx="2349249" cy="5712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602887-1D59-421E-9BF6-BAC748913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81347"/>
            <a:ext cx="2078182" cy="57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4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4A9C5D-0E06-4F90-B23C-8E6F9F3064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E975F-45E4-4699-89C2-AEE09C598EBA}"/>
              </a:ext>
            </a:extLst>
          </p:cNvPr>
          <p:cNvSpPr txBox="1"/>
          <p:nvPr/>
        </p:nvSpPr>
        <p:spPr>
          <a:xfrm>
            <a:off x="802022" y="1220792"/>
            <a:ext cx="1122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ন্ধরা আমরা এ পাঠ থেকে নতুন শব্দের অর্থ ও বাক্য তৈরি শিখি।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47478-4B50-4B3A-ABA2-5D6E1301B11F}"/>
              </a:ext>
            </a:extLst>
          </p:cNvPr>
          <p:cNvSpPr txBox="1"/>
          <p:nvPr/>
        </p:nvSpPr>
        <p:spPr>
          <a:xfrm>
            <a:off x="752193" y="2983329"/>
            <a:ext cx="19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পরিশ্রম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C0CB9-1A3A-4063-B56A-D0E31E93B2AF}"/>
              </a:ext>
            </a:extLst>
          </p:cNvPr>
          <p:cNvSpPr txBox="1"/>
          <p:nvPr/>
        </p:nvSpPr>
        <p:spPr>
          <a:xfrm>
            <a:off x="629478" y="1991801"/>
            <a:ext cx="19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সংগ্রহ করা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48134-4C8F-44FD-A293-01860C493CF7}"/>
              </a:ext>
            </a:extLst>
          </p:cNvPr>
          <p:cNvSpPr txBox="1"/>
          <p:nvPr/>
        </p:nvSpPr>
        <p:spPr>
          <a:xfrm>
            <a:off x="605359" y="4301126"/>
            <a:ext cx="19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007D0-C4F3-4EA3-884D-5CD662B72669}"/>
              </a:ext>
            </a:extLst>
          </p:cNvPr>
          <p:cNvSpPr txBox="1"/>
          <p:nvPr/>
        </p:nvSpPr>
        <p:spPr>
          <a:xfrm>
            <a:off x="520280" y="5766550"/>
            <a:ext cx="19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ভয়ঙ্কর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708B0-16EF-4E1E-AC75-BC5EBAF863B6}"/>
              </a:ext>
            </a:extLst>
          </p:cNvPr>
          <p:cNvSpPr txBox="1"/>
          <p:nvPr/>
        </p:nvSpPr>
        <p:spPr>
          <a:xfrm>
            <a:off x="2388838" y="4026806"/>
            <a:ext cx="2988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বনে যারা কাঠ কাঠে বিক্রি করে।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0ECA53-FB68-4D20-9EB1-5ABA4A19BB32}"/>
              </a:ext>
            </a:extLst>
          </p:cNvPr>
          <p:cNvSpPr txBox="1"/>
          <p:nvPr/>
        </p:nvSpPr>
        <p:spPr>
          <a:xfrm>
            <a:off x="2501480" y="2944633"/>
            <a:ext cx="295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খাটাখাটুনির কাজ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FE442F-E0B3-4CF5-AA97-7F33DD136AC0}"/>
              </a:ext>
            </a:extLst>
          </p:cNvPr>
          <p:cNvSpPr txBox="1"/>
          <p:nvPr/>
        </p:nvSpPr>
        <p:spPr>
          <a:xfrm>
            <a:off x="2704770" y="1957346"/>
            <a:ext cx="154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আহরণ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A45DD2-68B1-402D-AF69-8906148994B1}"/>
              </a:ext>
            </a:extLst>
          </p:cNvPr>
          <p:cNvSpPr txBox="1"/>
          <p:nvPr/>
        </p:nvSpPr>
        <p:spPr>
          <a:xfrm>
            <a:off x="2647255" y="5746673"/>
            <a:ext cx="23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ভয়ানক/হিংস্র।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729DC7-1943-4475-A614-0DA4EA9475E0}"/>
              </a:ext>
            </a:extLst>
          </p:cNvPr>
          <p:cNvSpPr txBox="1"/>
          <p:nvPr/>
        </p:nvSpPr>
        <p:spPr>
          <a:xfrm>
            <a:off x="5980177" y="5793054"/>
            <a:ext cx="502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বাঘ খুব ভয়ঙ্কর  প্রাণী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B314B0-A63A-4EA9-A398-7551258BF597}"/>
              </a:ext>
            </a:extLst>
          </p:cNvPr>
          <p:cNvSpPr txBox="1"/>
          <p:nvPr/>
        </p:nvSpPr>
        <p:spPr>
          <a:xfrm>
            <a:off x="6119324" y="2711925"/>
            <a:ext cx="500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বাওয়ালিরা খুব পরিশ্রম করে।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BE3E27-901B-4F57-9F6F-0363EDAC531D}"/>
              </a:ext>
            </a:extLst>
          </p:cNvPr>
          <p:cNvSpPr txBox="1"/>
          <p:nvPr/>
        </p:nvSpPr>
        <p:spPr>
          <a:xfrm>
            <a:off x="5953673" y="4163039"/>
            <a:ext cx="573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বাওয়ালিরা রোজ বনে এসে কাঠ কাটে।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9C6CC9-1D1B-4646-AD17-37FF51AE0005}"/>
              </a:ext>
            </a:extLst>
          </p:cNvPr>
          <p:cNvSpPr txBox="1"/>
          <p:nvPr/>
        </p:nvSpPr>
        <p:spPr>
          <a:xfrm>
            <a:off x="4528001" y="1984138"/>
            <a:ext cx="749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বাওয়ালিরা সুন্দর বন থেকে গোলপাতা সংগ্রহ করে 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8DEB4-F0FE-4885-99CF-67D8BBF74A4E}"/>
              </a:ext>
            </a:extLst>
          </p:cNvPr>
          <p:cNvSpPr txBox="1"/>
          <p:nvPr/>
        </p:nvSpPr>
        <p:spPr>
          <a:xfrm>
            <a:off x="4072128" y="182880"/>
            <a:ext cx="3316224" cy="1015663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দলীয় কাজ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3E3497F-ED64-41E2-B70D-72B087F550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354033-5771-438E-A120-BD375CECBDA5}"/>
              </a:ext>
            </a:extLst>
          </p:cNvPr>
          <p:cNvSpPr txBox="1"/>
          <p:nvPr/>
        </p:nvSpPr>
        <p:spPr>
          <a:xfrm>
            <a:off x="953602" y="958142"/>
            <a:ext cx="9568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ন্ধরা আমরা এ পাঠ থেকে যুক্ত বর্ণ ভেঙ্গে দুইটি  করে নতুন শব্দ তৈরি করি।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5A7AC-B724-4F33-86F1-32304DBC0A28}"/>
              </a:ext>
            </a:extLst>
          </p:cNvPr>
          <p:cNvSpPr txBox="1"/>
          <p:nvPr/>
        </p:nvSpPr>
        <p:spPr>
          <a:xfrm>
            <a:off x="859270" y="2719876"/>
            <a:ext cx="1351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নিষিদ্ধ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8151F-BBEC-4EF6-8B16-EE665931E4E5}"/>
              </a:ext>
            </a:extLst>
          </p:cNvPr>
          <p:cNvSpPr txBox="1"/>
          <p:nvPr/>
        </p:nvSpPr>
        <p:spPr>
          <a:xfrm>
            <a:off x="3423566" y="3654154"/>
            <a:ext cx="2744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ঙ্ক =ঙ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239FC-67E9-4A31-90DE-3E89DD946C1E}"/>
              </a:ext>
            </a:extLst>
          </p:cNvPr>
          <p:cNvSpPr txBox="1"/>
          <p:nvPr/>
        </p:nvSpPr>
        <p:spPr>
          <a:xfrm>
            <a:off x="905653" y="4581807"/>
            <a:ext cx="1351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Modern No. 20" panose="02070704070505020303" pitchFamily="18" charset="0"/>
                <a:cs typeface="NikoshBAN" panose="02000000000000000000" pitchFamily="2" charset="0"/>
              </a:rPr>
              <a:t>কষ্ট  </a:t>
            </a:r>
            <a:endParaRPr lang="en-US" sz="4400" b="1" dirty="0">
              <a:latin typeface="Modern No. 20" panose="02070704070505020303" pitchFamily="18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A9270-4DC0-44DE-930D-FE58AFBC4556}"/>
              </a:ext>
            </a:extLst>
          </p:cNvPr>
          <p:cNvSpPr txBox="1"/>
          <p:nvPr/>
        </p:nvSpPr>
        <p:spPr>
          <a:xfrm>
            <a:off x="3483200" y="2733128"/>
            <a:ext cx="2884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দ্ধ  = দ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7F6B65-889C-4174-84E8-509DAE5AA66D}"/>
              </a:ext>
            </a:extLst>
          </p:cNvPr>
          <p:cNvSpPr txBox="1"/>
          <p:nvPr/>
        </p:nvSpPr>
        <p:spPr>
          <a:xfrm>
            <a:off x="3456696" y="4614937"/>
            <a:ext cx="2968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Modern No. 20" panose="02070704070505020303" pitchFamily="18" charset="0"/>
                <a:cs typeface="NikoshBAN" panose="02000000000000000000" pitchFamily="2" charset="0"/>
              </a:rPr>
              <a:t>ষ্ট =ষ</a:t>
            </a:r>
            <a:r>
              <a:rPr lang="en-US" sz="4400" b="1" dirty="0">
                <a:latin typeface="Modern No. 20" panose="02070704070505020303" pitchFamily="18" charset="0"/>
                <a:cs typeface="NikoshBAN" panose="02000000000000000000" pitchFamily="2" charset="0"/>
              </a:rPr>
              <a:t>         </a:t>
            </a:r>
            <a:r>
              <a:rPr lang="bn-IN" sz="4400" b="1" dirty="0">
                <a:latin typeface="Modern No. 20" panose="02070704070505020303" pitchFamily="18" charset="0"/>
                <a:cs typeface="NikoshBAN" panose="02000000000000000000" pitchFamily="2" charset="0"/>
              </a:rPr>
              <a:t>ট  </a:t>
            </a:r>
            <a:endParaRPr lang="en-US" sz="4400" b="1" dirty="0">
              <a:latin typeface="Modern No. 20" panose="02070704070505020303" pitchFamily="18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FB2A0-575B-4493-B730-4C7709D627DF}"/>
              </a:ext>
            </a:extLst>
          </p:cNvPr>
          <p:cNvSpPr txBox="1"/>
          <p:nvPr/>
        </p:nvSpPr>
        <p:spPr>
          <a:xfrm>
            <a:off x="7491983" y="4568554"/>
            <a:ext cx="2411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Modern No. 20" panose="02070704070505020303" pitchFamily="18" charset="0"/>
                <a:cs typeface="NikoshBAN" panose="02000000000000000000" pitchFamily="2" charset="0"/>
              </a:rPr>
              <a:t>বৃষ্টি, নষ্ট  </a:t>
            </a:r>
            <a:endParaRPr lang="en-US" sz="4400" b="1" dirty="0">
              <a:latin typeface="Modern No. 20" panose="02070704070505020303" pitchFamily="18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08FEC-3AE6-4043-929C-53D688E36C1D}"/>
              </a:ext>
            </a:extLst>
          </p:cNvPr>
          <p:cNvSpPr txBox="1"/>
          <p:nvPr/>
        </p:nvSpPr>
        <p:spPr>
          <a:xfrm>
            <a:off x="7021531" y="3581267"/>
            <a:ext cx="3273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Modern No. 20" panose="02070704070505020303" pitchFamily="18" charset="0"/>
                <a:cs typeface="NikoshBAN" panose="02000000000000000000" pitchFamily="2" charset="0"/>
              </a:rPr>
              <a:t>  অ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ঙ্ক,হিমাঙক </a:t>
            </a:r>
            <a:r>
              <a:rPr lang="bn-IN" sz="4400" b="1" dirty="0">
                <a:latin typeface="Modern No. 20" panose="02070704070505020303" pitchFamily="18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Modern No. 20" panose="02070704070505020303" pitchFamily="18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29380-6C10-4426-BC1C-A8ED92C7E7A5}"/>
              </a:ext>
            </a:extLst>
          </p:cNvPr>
          <p:cNvSpPr txBox="1"/>
          <p:nvPr/>
        </p:nvSpPr>
        <p:spPr>
          <a:xfrm>
            <a:off x="839392" y="3680657"/>
            <a:ext cx="1908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ভয়ঙ্কর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83C8B-87F8-4162-AF2A-866A8A656E90}"/>
              </a:ext>
            </a:extLst>
          </p:cNvPr>
          <p:cNvSpPr txBox="1"/>
          <p:nvPr/>
        </p:nvSpPr>
        <p:spPr>
          <a:xfrm>
            <a:off x="7313079" y="2759634"/>
            <a:ext cx="3604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যুদ্ধ, আবদ্ধ,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A22DD-0BAF-4019-9529-1DA0F61CBEF6}"/>
              </a:ext>
            </a:extLst>
          </p:cNvPr>
          <p:cNvSpPr txBox="1"/>
          <p:nvPr/>
        </p:nvSpPr>
        <p:spPr>
          <a:xfrm>
            <a:off x="747042" y="5639495"/>
            <a:ext cx="2040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98BE1A-C3EA-4EFD-AC78-39B46BC7FFB9}"/>
              </a:ext>
            </a:extLst>
          </p:cNvPr>
          <p:cNvSpPr txBox="1"/>
          <p:nvPr/>
        </p:nvSpPr>
        <p:spPr>
          <a:xfrm>
            <a:off x="3463322" y="5676973"/>
            <a:ext cx="2949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ন্ন =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400" b="1"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91377-5A8F-424B-B8CF-29D029E9A13D}"/>
              </a:ext>
            </a:extLst>
          </p:cNvPr>
          <p:cNvSpPr txBox="1"/>
          <p:nvPr/>
        </p:nvSpPr>
        <p:spPr>
          <a:xfrm>
            <a:off x="7438975" y="5624794"/>
            <a:ext cx="2040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কান্না, অন্ন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7521D-D61C-4A14-8570-F28EA17E8DAC}"/>
              </a:ext>
            </a:extLst>
          </p:cNvPr>
          <p:cNvSpPr txBox="1"/>
          <p:nvPr/>
        </p:nvSpPr>
        <p:spPr>
          <a:xfrm>
            <a:off x="3706368" y="256032"/>
            <a:ext cx="4169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490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4" grpId="0"/>
      <p:bldP spid="8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3C92C0-FBE9-4CF4-9571-DE644DF1CD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87661-D456-4698-B6BF-DE236BF558A8}"/>
              </a:ext>
            </a:extLst>
          </p:cNvPr>
          <p:cNvSpPr txBox="1"/>
          <p:nvPr/>
        </p:nvSpPr>
        <p:spPr>
          <a:xfrm>
            <a:off x="1194286" y="988084"/>
            <a:ext cx="10442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ন্ধরা আমরা এ পাঠ থেকে বিপরীত শব্দগুলো জেনে নেই।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857E0-F5B9-4F13-8A6E-1A249D33A532}"/>
              </a:ext>
            </a:extLst>
          </p:cNvPr>
          <p:cNvSpPr txBox="1"/>
          <p:nvPr/>
        </p:nvSpPr>
        <p:spPr>
          <a:xfrm>
            <a:off x="2756452" y="1736034"/>
            <a:ext cx="292873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মাংসাশী </a:t>
            </a:r>
          </a:p>
          <a:p>
            <a:endParaRPr lang="bn-IN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</a:p>
          <a:p>
            <a:endParaRPr lang="bn-IN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</a:p>
          <a:p>
            <a:endParaRPr lang="bn-IN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1BF1E-7380-476F-B4B4-23CDDFA6F6B1}"/>
              </a:ext>
            </a:extLst>
          </p:cNvPr>
          <p:cNvSpPr txBox="1"/>
          <p:nvPr/>
        </p:nvSpPr>
        <p:spPr>
          <a:xfrm>
            <a:off x="7752520" y="1656522"/>
            <a:ext cx="25709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তৃণভোজী</a:t>
            </a:r>
          </a:p>
          <a:p>
            <a:endParaRPr lang="bn-IN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</a:p>
          <a:p>
            <a:endParaRPr lang="bn-IN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</a:p>
          <a:p>
            <a:endParaRPr lang="bn-IN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4B1B1-D28F-4DFA-A74B-E911E37BBC89}"/>
              </a:ext>
            </a:extLst>
          </p:cNvPr>
          <p:cNvSpPr txBox="1"/>
          <p:nvPr/>
        </p:nvSpPr>
        <p:spPr>
          <a:xfrm>
            <a:off x="3584448" y="256032"/>
            <a:ext cx="4242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F3EAB3-AAA8-4A00-A6C2-C6902CABFF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063FAC-BF19-46FF-8DC8-EAC28EA4479B}"/>
              </a:ext>
            </a:extLst>
          </p:cNvPr>
          <p:cNvSpPr txBox="1"/>
          <p:nvPr/>
        </p:nvSpPr>
        <p:spPr>
          <a:xfrm>
            <a:off x="1126435" y="503583"/>
            <a:ext cx="9263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প্রশ্নের উত্তর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19FD5-C9D7-43F1-88AB-B582F916F988}"/>
              </a:ext>
            </a:extLst>
          </p:cNvPr>
          <p:cNvSpPr txBox="1"/>
          <p:nvPr/>
        </p:nvSpPr>
        <p:spPr>
          <a:xfrm>
            <a:off x="781879" y="1523999"/>
            <a:ext cx="1097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# সরকার সুন্দরবন থেকে কাঠ আহরণ নিষিদ্ধ করেছে কেন?</a:t>
            </a: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# বাওয়ালি কারা ?</a:t>
            </a: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# সুন্দর বনে বাস করে এমন চারটি প্রাণির নাম লিখ।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4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F084C7-7EC5-426A-8CF9-4DBE15C97189}"/>
              </a:ext>
            </a:extLst>
          </p:cNvPr>
          <p:cNvSpPr/>
          <p:nvPr/>
        </p:nvSpPr>
        <p:spPr>
          <a:xfrm>
            <a:off x="0" y="-109728"/>
            <a:ext cx="12192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4AF330-6E04-4489-B1B5-C82F83A70C4D}"/>
              </a:ext>
            </a:extLst>
          </p:cNvPr>
          <p:cNvSpPr txBox="1"/>
          <p:nvPr/>
        </p:nvSpPr>
        <p:spPr>
          <a:xfrm>
            <a:off x="1413635" y="790136"/>
            <a:ext cx="9416292" cy="57861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বনের গাছপালা উপকূলীয় এলাকার জন্য ঢাল হিসেবে কাজ করে। তাই সরকার সুন্দরবন থেকে কাঠ কাটা নিষিদ্ধ করেছে।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যারা সুন্দরবন থেকে কাঠকেটে বিক্রি করে তাদেরকে বাওয়ালী বলে। </a:t>
            </a:r>
          </a:p>
          <a:p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বানর, সাপ, বনবিড়াল, বনোশুয়োর।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96513-54B8-4746-A4CD-11888A1AB408}"/>
              </a:ext>
            </a:extLst>
          </p:cNvPr>
          <p:cNvSpPr txBox="1"/>
          <p:nvPr/>
        </p:nvSpPr>
        <p:spPr>
          <a:xfrm>
            <a:off x="3657600" y="0"/>
            <a:ext cx="5254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মিল করে নেই।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4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E98D74-726C-49D7-8ADF-B95676D5DC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3A319D-17F5-49B7-80FD-3C4FD4E93385}"/>
              </a:ext>
            </a:extLst>
          </p:cNvPr>
          <p:cNvSpPr txBox="1"/>
          <p:nvPr/>
        </p:nvSpPr>
        <p:spPr>
          <a:xfrm>
            <a:off x="874644" y="4784035"/>
            <a:ext cx="10535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জীবন সম্পর্কে পাচঁ টি বাক্য লিখি আনবে।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E3471-7F84-4788-AECC-1F4137F0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490330"/>
            <a:ext cx="10137913" cy="41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2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C591C81C-0CA1-4CB2-AFBA-B399243515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7" y="1131023"/>
            <a:ext cx="48212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990D39C9-B9B3-44CA-BD96-9293E2D358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33" y="1008593"/>
            <a:ext cx="530626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C9E06CEF-7AEB-4AEE-B0AE-08FBC89683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4" y="3318448"/>
            <a:ext cx="522457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32B66BD5-9A8C-4C6B-909F-6F3DF5E44C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3" y="3316103"/>
            <a:ext cx="4343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B666C8-244B-4411-9BB4-36E0787A1A77}"/>
              </a:ext>
            </a:extLst>
          </p:cNvPr>
          <p:cNvSpPr txBox="1"/>
          <p:nvPr/>
        </p:nvSpPr>
        <p:spPr>
          <a:xfrm>
            <a:off x="1577009" y="477078"/>
            <a:ext cx="9170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।সবাই ভালো থেকে।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6FDF99C-67F2-4E3C-ADDC-5C15E92490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57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96C37D-A056-4377-955C-7764C3699E07}"/>
              </a:ext>
            </a:extLst>
          </p:cNvPr>
          <p:cNvSpPr/>
          <p:nvPr/>
        </p:nvSpPr>
        <p:spPr>
          <a:xfrm>
            <a:off x="0" y="0"/>
            <a:ext cx="12192000" cy="7023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7B0B8-5EFD-464A-A45B-C03C75A436A4}"/>
              </a:ext>
            </a:extLst>
          </p:cNvPr>
          <p:cNvSpPr/>
          <p:nvPr/>
        </p:nvSpPr>
        <p:spPr>
          <a:xfrm>
            <a:off x="424071" y="343405"/>
            <a:ext cx="113836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7D7A9-00D8-4515-8BE4-B72098912C30}"/>
              </a:ext>
            </a:extLst>
          </p:cNvPr>
          <p:cNvSpPr txBox="1"/>
          <p:nvPr/>
        </p:nvSpPr>
        <p:spPr>
          <a:xfrm>
            <a:off x="344557" y="1232452"/>
            <a:ext cx="5738191" cy="526297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নামঃমোছাঃশাহিনা আক্তার</a:t>
            </a:r>
          </a:p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 শিক্ষক</a:t>
            </a:r>
          </a:p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 গাঁও সরকারি প্রাথমিক বিদ্যালয়</a:t>
            </a:r>
          </a:p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কোম্পানিগঞ্জ, সিলেট।</a:t>
            </a:r>
          </a:p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০১৭৪৮২৩৬৭৩৮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4D46C-39AA-4D79-A426-92CCF21F3F2F}"/>
              </a:ext>
            </a:extLst>
          </p:cNvPr>
          <p:cNvSpPr txBox="1"/>
          <p:nvPr/>
        </p:nvSpPr>
        <p:spPr>
          <a:xfrm>
            <a:off x="6302515" y="1202220"/>
            <a:ext cx="5645426" cy="5262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</a:p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 </a:t>
            </a:r>
          </a:p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শিরোনামঃবাওয়ালিদের গল্প</a:t>
            </a:r>
          </a:p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পাঠ্যাংশঃসুন্দরবনে বিভিন্ন------ -মাছ,কুমির ও হাঙর।</a:t>
            </a:r>
          </a:p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তারিখঃ২৫/০৮/২০২০খ্রিঃ 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C3D685-33DE-423B-A4F3-4559FB226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41" y="1528176"/>
            <a:ext cx="1693982" cy="1878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685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6A8A6D-9F6A-4FDD-8064-CA5BE99AFD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সময়ের আবর্তনে বাজার নেই ঐতিহ্যবাহী ...">
            <a:extLst>
              <a:ext uri="{FF2B5EF4-FFF2-40B4-BE49-F238E27FC236}">
                <a16:creationId xmlns:a16="http://schemas.microsoft.com/office/drawing/2014/main" id="{B48A0F79-4B30-434B-BE11-53BF95F8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16" y="242888"/>
            <a:ext cx="3805858" cy="38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বনের নাম সুন্দর, নদীর নাম পশুর">
            <a:extLst>
              <a:ext uri="{FF2B5EF4-FFF2-40B4-BE49-F238E27FC236}">
                <a16:creationId xmlns:a16="http://schemas.microsoft.com/office/drawing/2014/main" id="{1ACD012A-B4C9-4CDE-B648-574B66DF9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242889"/>
            <a:ext cx="4651513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দিগন্ত বলয়: March 2018">
            <a:extLst>
              <a:ext uri="{FF2B5EF4-FFF2-40B4-BE49-F238E27FC236}">
                <a16:creationId xmlns:a16="http://schemas.microsoft.com/office/drawing/2014/main" id="{DB665327-474F-4207-95A7-972A5878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86225"/>
            <a:ext cx="2725184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সামাজিক বানর' | 687082 | কালের কণ্ঠ | kalerkantho">
            <a:extLst>
              <a:ext uri="{FF2B5EF4-FFF2-40B4-BE49-F238E27FC236}">
                <a16:creationId xmlns:a16="http://schemas.microsoft.com/office/drawing/2014/main" id="{F7B18F82-6703-431A-A7D8-4A671A94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0" y="4071938"/>
            <a:ext cx="2656646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সমুদ্রের অদ্ভুত ও ভয়ঙ্কর প্রাণীদের ...">
            <a:extLst>
              <a:ext uri="{FF2B5EF4-FFF2-40B4-BE49-F238E27FC236}">
                <a16:creationId xmlns:a16="http://schemas.microsoft.com/office/drawing/2014/main" id="{049ED780-2C48-4697-831F-881AC8896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21" y="4043363"/>
            <a:ext cx="3255479" cy="267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উপকূলবাসীর ঘুরে দাঁড়ানোর লড়াই">
            <a:extLst>
              <a:ext uri="{FF2B5EF4-FFF2-40B4-BE49-F238E27FC236}">
                <a16:creationId xmlns:a16="http://schemas.microsoft.com/office/drawing/2014/main" id="{84578426-5B45-4FD6-907A-5E250FFAC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22" y="228600"/>
            <a:ext cx="3214066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1502CE-383E-4BEB-B23B-9F1E6671B4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8"/>
          <a:stretch/>
        </p:blipFill>
        <p:spPr>
          <a:xfrm>
            <a:off x="8812695" y="4100513"/>
            <a:ext cx="3088793" cy="2578584"/>
          </a:xfrm>
          <a:prstGeom prst="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8929961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D14B3C-63CA-4F50-8E97-43F67B2937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0E0A9-465B-4C18-86F6-BC2071546970}"/>
              </a:ext>
            </a:extLst>
          </p:cNvPr>
          <p:cNvSpPr txBox="1"/>
          <p:nvPr/>
        </p:nvSpPr>
        <p:spPr>
          <a:xfrm>
            <a:off x="1868557" y="463826"/>
            <a:ext cx="95328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বন্ধুরা প্র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দিনের মতো আজ ও আমরা শুরুতে একটি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তৈ্রি শিখি।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CAEBC-A273-40F0-9343-F731AB66E84C}"/>
              </a:ext>
            </a:extLst>
          </p:cNvPr>
          <p:cNvSpPr txBox="1"/>
          <p:nvPr/>
        </p:nvSpPr>
        <p:spPr>
          <a:xfrm>
            <a:off x="3748294" y="2309397"/>
            <a:ext cx="4731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নতুন শব্দ-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4578E-E19C-4D89-92D8-C50F3F378FAF}"/>
              </a:ext>
            </a:extLst>
          </p:cNvPr>
          <p:cNvSpPr txBox="1"/>
          <p:nvPr/>
        </p:nvSpPr>
        <p:spPr>
          <a:xfrm>
            <a:off x="1571005" y="3391936"/>
            <a:ext cx="1842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মাংসাশী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DBAA3-5A04-42E4-8E86-0157350D3DA1}"/>
              </a:ext>
            </a:extLst>
          </p:cNvPr>
          <p:cNvSpPr txBox="1"/>
          <p:nvPr/>
        </p:nvSpPr>
        <p:spPr>
          <a:xfrm>
            <a:off x="3090241" y="5007665"/>
            <a:ext cx="552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বাঘ হচ্ছে মাংসাশী  প্রাণী।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2C23C-CF54-480D-A760-607C37439D75}"/>
              </a:ext>
            </a:extLst>
          </p:cNvPr>
          <p:cNvSpPr txBox="1"/>
          <p:nvPr/>
        </p:nvSpPr>
        <p:spPr>
          <a:xfrm>
            <a:off x="6281322" y="3282813"/>
            <a:ext cx="4877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মাংস আহার করে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05C683-12BC-4DBE-9B7A-DF4DCBFCE33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7F2CD6-9188-4DF2-90A0-61D913B11D56}"/>
              </a:ext>
            </a:extLst>
          </p:cNvPr>
          <p:cNvSpPr/>
          <p:nvPr/>
        </p:nvSpPr>
        <p:spPr>
          <a:xfrm>
            <a:off x="724108" y="4301147"/>
            <a:ext cx="10405856" cy="1985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আছে।এই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উপকূলীয়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করে।এইজন্য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১৯৮৯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1B5E7EA-DE0F-4D04-821F-BDFFEC6F0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080205"/>
              </p:ext>
            </p:extLst>
          </p:nvPr>
        </p:nvGraphicFramePr>
        <p:xfrm>
          <a:off x="8613440" y="92765"/>
          <a:ext cx="3313517" cy="393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ঝুঁকির মুখে সুন্দরবনের প্রাণী ও ...">
            <a:extLst>
              <a:ext uri="{FF2B5EF4-FFF2-40B4-BE49-F238E27FC236}">
                <a16:creationId xmlns:a16="http://schemas.microsoft.com/office/drawing/2014/main" id="{1102DD5C-C0B5-4E67-9358-09260932E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6" y="180145"/>
            <a:ext cx="4223718" cy="37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527EC15-C852-4CA3-A09D-29A182A7C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798556"/>
              </p:ext>
            </p:extLst>
          </p:nvPr>
        </p:nvGraphicFramePr>
        <p:xfrm>
          <a:off x="4478217" y="198782"/>
          <a:ext cx="4069436" cy="377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480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0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সুন্দরবনে নির্বিঘ্নে গোলপাতা কেটে ...">
            <a:extLst>
              <a:ext uri="{FF2B5EF4-FFF2-40B4-BE49-F238E27FC236}">
                <a16:creationId xmlns:a16="http://schemas.microsoft.com/office/drawing/2014/main" id="{7F62A326-7693-462A-81CF-386E3679C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8" y="365148"/>
            <a:ext cx="11410121" cy="36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1D0F9C-BB8E-4080-9CD0-74ABD5828821}"/>
              </a:ext>
            </a:extLst>
          </p:cNvPr>
          <p:cNvSpPr txBox="1"/>
          <p:nvPr/>
        </p:nvSpPr>
        <p:spPr>
          <a:xfrm>
            <a:off x="606231" y="4056112"/>
            <a:ext cx="11465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তবে সরকারে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অনুমতি নিয়ে সুন্দরবন থেকে গোলপাতা সংগ্রহ করা যায়।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44AEA-491F-4065-A831-765D0A536375}"/>
              </a:ext>
            </a:extLst>
          </p:cNvPr>
          <p:cNvSpPr txBox="1"/>
          <p:nvPr/>
        </p:nvSpPr>
        <p:spPr>
          <a:xfrm>
            <a:off x="1919800" y="4703883"/>
            <a:ext cx="9081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বন্ধুরা তোমরা কি বলতে পারবে যারা একাজ করে তাদেরকে কি বলে?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97502-350D-4C99-8C1D-4637F621ED39}"/>
              </a:ext>
            </a:extLst>
          </p:cNvPr>
          <p:cNvSpPr txBox="1"/>
          <p:nvPr/>
        </p:nvSpPr>
        <p:spPr>
          <a:xfrm>
            <a:off x="2519656" y="5908872"/>
            <a:ext cx="8910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যারা একাজ করে তাদের কে বলা হয় বাওয়ালী।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BEF247-00DB-41EE-ADA3-2058CB053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93C009-FAAB-4092-AAE4-0F355FB4F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8" t="48375"/>
          <a:stretch/>
        </p:blipFill>
        <p:spPr>
          <a:xfrm>
            <a:off x="5781821" y="446088"/>
            <a:ext cx="4923692" cy="2409653"/>
          </a:xfrm>
          <a:prstGeom prst="rect">
            <a:avLst/>
          </a:prstGeom>
        </p:spPr>
      </p:pic>
      <p:pic>
        <p:nvPicPr>
          <p:cNvPr id="6" name="Picture 2" descr="সুন্দরবনে নির্বিঘ্নে গোলপাতা কেটে ...">
            <a:extLst>
              <a:ext uri="{FF2B5EF4-FFF2-40B4-BE49-F238E27FC236}">
                <a16:creationId xmlns:a16="http://schemas.microsoft.com/office/drawing/2014/main" id="{C024F2C9-78F4-4BAA-9240-383B68CCF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464233"/>
            <a:ext cx="4586069" cy="23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C88CE1-2EC5-4175-A92F-8CD8C9AF7489}"/>
              </a:ext>
            </a:extLst>
          </p:cNvPr>
          <p:cNvSpPr txBox="1"/>
          <p:nvPr/>
        </p:nvSpPr>
        <p:spPr>
          <a:xfrm>
            <a:off x="422690" y="2895749"/>
            <a:ext cx="28416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বাওয়ালীদের জীবন খুবই কষ্টের। শুধু তাই নয় ,এই বনে আছে অনেক ভয়ঙকর প্রাণী।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F1638-79D1-40C6-9C90-476DD2295EC2}"/>
              </a:ext>
            </a:extLst>
          </p:cNvPr>
          <p:cNvSpPr txBox="1"/>
          <p:nvPr/>
        </p:nvSpPr>
        <p:spPr>
          <a:xfrm>
            <a:off x="3147645" y="2881461"/>
            <a:ext cx="24530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সুন্দরবনের ভয়ঙকর প্রাণী কোনটি?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C8934-E41B-48AD-A787-02E8FBBD11F1}"/>
              </a:ext>
            </a:extLst>
          </p:cNvPr>
          <p:cNvSpPr txBox="1"/>
          <p:nvPr/>
        </p:nvSpPr>
        <p:spPr>
          <a:xfrm>
            <a:off x="5613007" y="4135901"/>
            <a:ext cx="614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যেমনঃহরিণ, বুনো শুয়োর, বানর ইত্যাদি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F2A6E2-3E58-4F05-8722-4138F68C4BB8}"/>
              </a:ext>
            </a:extLst>
          </p:cNvPr>
          <p:cNvSpPr txBox="1"/>
          <p:nvPr/>
        </p:nvSpPr>
        <p:spPr>
          <a:xfrm>
            <a:off x="5596595" y="2909668"/>
            <a:ext cx="5598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বাঘ,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বাঘ মাংসাশী প্রাণী।সে অন্য প্রাণী খেয়ে বাঁচে।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EE519B-4EAF-4685-8CE1-6489ADC8B282}"/>
              </a:ext>
            </a:extLst>
          </p:cNvPr>
          <p:cNvSpPr txBox="1"/>
          <p:nvPr/>
        </p:nvSpPr>
        <p:spPr>
          <a:xfrm>
            <a:off x="6138715" y="4623435"/>
            <a:ext cx="5362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বাঘ মানুষকেও আক্রমণ করে।তাই সুন্দরবনে বাঘই মানুষের সবচেয়ে ভয়ের বিষয়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5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B433F5-052C-4FAF-8379-76C42EFFFB5D}"/>
              </a:ext>
            </a:extLst>
          </p:cNvPr>
          <p:cNvSpPr/>
          <p:nvPr/>
        </p:nvSpPr>
        <p:spPr>
          <a:xfrm>
            <a:off x="13252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B5923D-3746-4E01-AB05-613A9F713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01" y="3387399"/>
            <a:ext cx="2562489" cy="2177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F937D2-3C5A-4E72-B14F-71BB0324A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6" y="3348110"/>
            <a:ext cx="2922407" cy="2250831"/>
          </a:xfrm>
          <a:prstGeom prst="rect">
            <a:avLst/>
          </a:prstGeom>
        </p:spPr>
      </p:pic>
      <p:pic>
        <p:nvPicPr>
          <p:cNvPr id="4" name="Picture 2" descr="আয়ারল্যান্ডে সাপ না থাকার কারণ">
            <a:extLst>
              <a:ext uri="{FF2B5EF4-FFF2-40B4-BE49-F238E27FC236}">
                <a16:creationId xmlns:a16="http://schemas.microsoft.com/office/drawing/2014/main" id="{77737934-FADD-411D-885F-C3A11237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08" y="464234"/>
            <a:ext cx="2743200" cy="18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ওরা বনে বাস করে | 608210 | কালের কণ্ঠ ...">
            <a:extLst>
              <a:ext uri="{FF2B5EF4-FFF2-40B4-BE49-F238E27FC236}">
                <a16:creationId xmlns:a16="http://schemas.microsoft.com/office/drawing/2014/main" id="{FB637AF4-4858-4D66-AEA7-CB5DA64A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17" y="492368"/>
            <a:ext cx="1905000" cy="183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শীতে বরফ হয়ে যাচ্ছে কুমির!">
            <a:extLst>
              <a:ext uri="{FF2B5EF4-FFF2-40B4-BE49-F238E27FC236}">
                <a16:creationId xmlns:a16="http://schemas.microsoft.com/office/drawing/2014/main" id="{D2569954-C28C-4153-BC03-4D9B48F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12" y="3362343"/>
            <a:ext cx="2914650" cy="22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দিগন্ত বলয়: March 2018">
            <a:extLst>
              <a:ext uri="{FF2B5EF4-FFF2-40B4-BE49-F238E27FC236}">
                <a16:creationId xmlns:a16="http://schemas.microsoft.com/office/drawing/2014/main" id="{0584F4BA-6BC3-4BE4-9AA9-712C561F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93" y="490329"/>
            <a:ext cx="1963807" cy="18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টাঙ্গাইলে বনের বানর লোকালয়ে ...">
            <a:extLst>
              <a:ext uri="{FF2B5EF4-FFF2-40B4-BE49-F238E27FC236}">
                <a16:creationId xmlns:a16="http://schemas.microsoft.com/office/drawing/2014/main" id="{2E082DCB-91FC-4757-958E-30EF19D7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88" y="485359"/>
            <a:ext cx="2609850" cy="18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69CD17-5291-466E-AD91-E931CE5A1BA7}"/>
              </a:ext>
            </a:extLst>
          </p:cNvPr>
          <p:cNvSpPr txBox="1"/>
          <p:nvPr/>
        </p:nvSpPr>
        <p:spPr>
          <a:xfrm>
            <a:off x="1364565" y="2532185"/>
            <a:ext cx="9425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বনে বনবিড়াল, বুনোশুয়োর ,বানর, সাপ 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54E3E-B87C-467B-95AB-BC8DA043F47F}"/>
              </a:ext>
            </a:extLst>
          </p:cNvPr>
          <p:cNvSpPr txBox="1"/>
          <p:nvPr/>
        </p:nvSpPr>
        <p:spPr>
          <a:xfrm>
            <a:off x="1790773" y="5654553"/>
            <a:ext cx="9453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আর পানিতে মাছ , কুমির, ও  হাঙ্গর 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44BE78-94CD-4AF1-AB39-AE6D92BFA1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6B031B-9EBC-467F-894B-F2D9F8476CE0}"/>
              </a:ext>
            </a:extLst>
          </p:cNvPr>
          <p:cNvSpPr txBox="1"/>
          <p:nvPr/>
        </p:nvSpPr>
        <p:spPr>
          <a:xfrm>
            <a:off x="6543675" y="662761"/>
            <a:ext cx="540067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/ শিক্ষার্থীর স্বরব পাঠ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3A706-AE51-42BA-B9E0-9BD0256FF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5"/>
          <a:stretch/>
        </p:blipFill>
        <p:spPr>
          <a:xfrm>
            <a:off x="342901" y="1800224"/>
            <a:ext cx="11501438" cy="4943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59E6D5-5032-4B0D-B8CC-847FF04D54C4}"/>
              </a:ext>
            </a:extLst>
          </p:cNvPr>
          <p:cNvSpPr txBox="1"/>
          <p:nvPr/>
        </p:nvSpPr>
        <p:spPr>
          <a:xfrm>
            <a:off x="4729163" y="1411606"/>
            <a:ext cx="465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E69ED-A129-4E0A-B2C2-42494495DC84}"/>
              </a:ext>
            </a:extLst>
          </p:cNvPr>
          <p:cNvSpPr txBox="1"/>
          <p:nvPr/>
        </p:nvSpPr>
        <p:spPr>
          <a:xfrm>
            <a:off x="942977" y="271462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 ৫৭ পৃষ্টা বের কর।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44368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467</Words>
  <Application>Microsoft Office PowerPoint</Application>
  <PresentationFormat>Widescreen</PresentationFormat>
  <Paragraphs>90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Modern No. 20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79</cp:revision>
  <dcterms:created xsi:type="dcterms:W3CDTF">2020-08-20T01:35:41Z</dcterms:created>
  <dcterms:modified xsi:type="dcterms:W3CDTF">2020-09-06T20:02:26Z</dcterms:modified>
</cp:coreProperties>
</file>