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4132" r:id="rId1"/>
  </p:sldMasterIdLst>
  <p:notesMasterIdLst>
    <p:notesMasterId r:id="rId25"/>
  </p:notesMasterIdLst>
  <p:sldIdLst>
    <p:sldId id="261" r:id="rId2"/>
    <p:sldId id="363" r:id="rId3"/>
    <p:sldId id="345" r:id="rId4"/>
    <p:sldId id="258" r:id="rId5"/>
    <p:sldId id="260" r:id="rId6"/>
    <p:sldId id="313" r:id="rId7"/>
    <p:sldId id="347" r:id="rId8"/>
    <p:sldId id="346" r:id="rId9"/>
    <p:sldId id="348" r:id="rId10"/>
    <p:sldId id="349" r:id="rId11"/>
    <p:sldId id="350" r:id="rId12"/>
    <p:sldId id="362" r:id="rId13"/>
    <p:sldId id="361" r:id="rId14"/>
    <p:sldId id="351" r:id="rId15"/>
    <p:sldId id="355" r:id="rId16"/>
    <p:sldId id="352" r:id="rId17"/>
    <p:sldId id="356" r:id="rId18"/>
    <p:sldId id="360" r:id="rId19"/>
    <p:sldId id="354" r:id="rId20"/>
    <p:sldId id="353" r:id="rId21"/>
    <p:sldId id="357" r:id="rId22"/>
    <p:sldId id="358" r:id="rId23"/>
    <p:sldId id="35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F0A0A"/>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2593" autoAdjust="0"/>
  </p:normalViewPr>
  <p:slideViewPr>
    <p:cSldViewPr snapToGrid="0">
      <p:cViewPr varScale="1">
        <p:scale>
          <a:sx n="55" d="100"/>
          <a:sy n="55" d="100"/>
        </p:scale>
        <p:origin x="614" y="43"/>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59D0B2-726F-4AF4-B50D-BEB1F221471A}" type="datetimeFigureOut">
              <a:rPr lang="en-US" smtClean="0"/>
              <a:t>8/31/2020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035AB8-494E-42A5-8584-272966F701A5}" type="slidenum">
              <a:rPr lang="en-US" smtClean="0"/>
              <a:t>‹#›</a:t>
            </a:fld>
            <a:endParaRPr lang="en-US"/>
          </a:p>
        </p:txBody>
      </p:sp>
    </p:spTree>
    <p:extLst>
      <p:ext uri="{BB962C8B-B14F-4D97-AF65-F5344CB8AC3E}">
        <p14:creationId xmlns:p14="http://schemas.microsoft.com/office/powerpoint/2010/main" val="2244002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FC355FAE-BD9E-4674-A710-9777E36C3ED8}" type="datetimeFigureOut">
              <a:rPr lang="en-US" smtClean="0"/>
              <a:t>8/31/2020</a:t>
            </a:fld>
            <a:endParaRPr lang="en-US"/>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16D22859-3B21-4E46-A9B5-42AB330EE90D}" type="slidenum">
              <a:rPr lang="en-US" smtClean="0"/>
              <a:t>‹#›</a:t>
            </a:fld>
            <a:endParaRPr lang="en-US"/>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313085690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355FAE-BD9E-4674-A710-9777E36C3ED8}" type="datetimeFigureOut">
              <a:rPr lang="en-US" smtClean="0"/>
              <a:t>8/31/2020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D22859-3B21-4E46-A9B5-42AB330EE90D}" type="slidenum">
              <a:rPr lang="en-US" smtClean="0"/>
              <a:t>‹#›</a:t>
            </a:fld>
            <a:endParaRPr lang="en-US"/>
          </a:p>
        </p:txBody>
      </p:sp>
    </p:spTree>
    <p:extLst>
      <p:ext uri="{BB962C8B-B14F-4D97-AF65-F5344CB8AC3E}">
        <p14:creationId xmlns:p14="http://schemas.microsoft.com/office/powerpoint/2010/main" val="68881396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FC355FAE-BD9E-4674-A710-9777E36C3ED8}" type="datetimeFigureOut">
              <a:rPr lang="en-US" smtClean="0"/>
              <a:t>8/31/2020</a:t>
            </a:fld>
            <a:endParaRPr lang="en-US"/>
          </a:p>
        </p:txBody>
      </p:sp>
      <p:sp>
        <p:nvSpPr>
          <p:cNvPr id="5" name="Footer Placeholder 4"/>
          <p:cNvSpPr>
            <a:spLocks noGrp="1"/>
          </p:cNvSpPr>
          <p:nvPr>
            <p:ph type="ftr" sz="quarter" idx="11"/>
          </p:nvPr>
        </p:nvSpPr>
        <p:spPr>
          <a:xfrm>
            <a:off x="2933699" y="6296615"/>
            <a:ext cx="5959577" cy="365125"/>
          </a:xfrm>
        </p:spPr>
        <p:txBody>
          <a:bodyPr/>
          <a:lstStyle/>
          <a:p>
            <a:endParaRPr lang="en-US"/>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16D22859-3B21-4E46-A9B5-42AB330EE90D}" type="slidenum">
              <a:rPr lang="en-US" smtClean="0"/>
              <a:t>‹#›</a:t>
            </a:fld>
            <a:endParaRPr lang="en-US"/>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473943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355FAE-BD9E-4674-A710-9777E36C3ED8}" type="datetimeFigureOut">
              <a:rPr lang="en-US" smtClean="0"/>
              <a:t>8/31/2020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D22859-3B21-4E46-A9B5-42AB330EE90D}" type="slidenum">
              <a:rPr lang="en-US" smtClean="0"/>
              <a:t>‹#›</a:t>
            </a:fld>
            <a:endParaRPr lang="en-US"/>
          </a:p>
        </p:txBody>
      </p:sp>
    </p:spTree>
    <p:extLst>
      <p:ext uri="{BB962C8B-B14F-4D97-AF65-F5344CB8AC3E}">
        <p14:creationId xmlns:p14="http://schemas.microsoft.com/office/powerpoint/2010/main" val="30260204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FC355FAE-BD9E-4674-A710-9777E36C3ED8}" type="datetimeFigureOut">
              <a:rPr lang="en-US" smtClean="0"/>
              <a:t>8/31/2020</a:t>
            </a:fld>
            <a:endParaRPr lang="en-US"/>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16D22859-3B21-4E46-A9B5-42AB330EE90D}" type="slidenum">
              <a:rPr lang="en-US" smtClean="0"/>
              <a:t>‹#›</a:t>
            </a:fld>
            <a:endParaRPr lang="en-US"/>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65971580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C355FAE-BD9E-4674-A710-9777E36C3ED8}" type="datetimeFigureOut">
              <a:rPr lang="en-US" smtClean="0"/>
              <a:t>8/31/2020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D22859-3B21-4E46-A9B5-42AB330EE90D}" type="slidenum">
              <a:rPr lang="en-US" smtClean="0"/>
              <a:t>‹#›</a:t>
            </a:fld>
            <a:endParaRPr lang="en-US"/>
          </a:p>
        </p:txBody>
      </p:sp>
    </p:spTree>
    <p:extLst>
      <p:ext uri="{BB962C8B-B14F-4D97-AF65-F5344CB8AC3E}">
        <p14:creationId xmlns:p14="http://schemas.microsoft.com/office/powerpoint/2010/main" val="17886369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C355FAE-BD9E-4674-A710-9777E36C3ED8}" type="datetimeFigureOut">
              <a:rPr lang="en-US" smtClean="0"/>
              <a:t>8/31/2020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D22859-3B21-4E46-A9B5-42AB330EE90D}" type="slidenum">
              <a:rPr lang="en-US" smtClean="0"/>
              <a:t>‹#›</a:t>
            </a:fld>
            <a:endParaRPr lang="en-US"/>
          </a:p>
        </p:txBody>
      </p:sp>
    </p:spTree>
    <p:extLst>
      <p:ext uri="{BB962C8B-B14F-4D97-AF65-F5344CB8AC3E}">
        <p14:creationId xmlns:p14="http://schemas.microsoft.com/office/powerpoint/2010/main" val="154755635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C355FAE-BD9E-4674-A710-9777E36C3ED8}" type="datetimeFigureOut">
              <a:rPr lang="en-US" smtClean="0"/>
              <a:t>8/31/2020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D22859-3B21-4E46-A9B5-42AB330EE90D}" type="slidenum">
              <a:rPr lang="en-US" smtClean="0"/>
              <a:t>‹#›</a:t>
            </a:fld>
            <a:endParaRPr lang="en-US"/>
          </a:p>
        </p:txBody>
      </p:sp>
    </p:spTree>
    <p:extLst>
      <p:ext uri="{BB962C8B-B14F-4D97-AF65-F5344CB8AC3E}">
        <p14:creationId xmlns:p14="http://schemas.microsoft.com/office/powerpoint/2010/main" val="411425339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FC355FAE-BD9E-4674-A710-9777E36C3ED8}" type="datetimeFigureOut">
              <a:rPr lang="en-US" smtClean="0"/>
              <a:t>8/31/2020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D22859-3B21-4E46-A9B5-42AB330EE90D}" type="slidenum">
              <a:rPr lang="en-US" smtClean="0"/>
              <a:t>‹#›</a:t>
            </a:fld>
            <a:endParaRPr lang="en-US"/>
          </a:p>
        </p:txBody>
      </p:sp>
    </p:spTree>
    <p:extLst>
      <p:ext uri="{BB962C8B-B14F-4D97-AF65-F5344CB8AC3E}">
        <p14:creationId xmlns:p14="http://schemas.microsoft.com/office/powerpoint/2010/main" val="141370647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FC355FAE-BD9E-4674-A710-9777E36C3ED8}" type="datetimeFigureOut">
              <a:rPr lang="en-US" smtClean="0"/>
              <a:t>8/31/2020</a:t>
            </a:fld>
            <a:endParaRPr lang="en-US"/>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16D22859-3B21-4E46-A9B5-42AB330EE90D}" type="slidenum">
              <a:rPr lang="en-US" smtClean="0"/>
              <a:t>‹#›</a:t>
            </a:fld>
            <a:endParaRPr lang="en-US"/>
          </a:p>
        </p:txBody>
      </p:sp>
    </p:spTree>
    <p:extLst>
      <p:ext uri="{BB962C8B-B14F-4D97-AF65-F5344CB8AC3E}">
        <p14:creationId xmlns:p14="http://schemas.microsoft.com/office/powerpoint/2010/main" val="304564289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FC355FAE-BD9E-4674-A710-9777E36C3ED8}" type="datetimeFigureOut">
              <a:rPr lang="en-US" smtClean="0"/>
              <a:t>8/31/2020</a:t>
            </a:fld>
            <a:endParaRPr lang="en-US"/>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16D22859-3B21-4E46-A9B5-42AB330EE90D}" type="slidenum">
              <a:rPr lang="en-US" smtClean="0"/>
              <a:t>‹#›</a:t>
            </a:fld>
            <a:endParaRPr lang="en-US"/>
          </a:p>
        </p:txBody>
      </p:sp>
    </p:spTree>
    <p:extLst>
      <p:ext uri="{BB962C8B-B14F-4D97-AF65-F5344CB8AC3E}">
        <p14:creationId xmlns:p14="http://schemas.microsoft.com/office/powerpoint/2010/main" val="129280195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FC355FAE-BD9E-4674-A710-9777E36C3ED8}" type="datetimeFigureOut">
              <a:rPr lang="en-US" smtClean="0"/>
              <a:t>8/31/2020</a:t>
            </a:fld>
            <a:endParaRPr lang="en-US"/>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16D22859-3B21-4E46-A9B5-42AB330EE90D}" type="slidenum">
              <a:rPr lang="en-US" smtClean="0"/>
              <a:t>‹#›</a:t>
            </a:fld>
            <a:endParaRPr lang="en-US"/>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9065121"/>
      </p:ext>
    </p:extLst>
  </p:cSld>
  <p:clrMap bg1="lt1" tx1="dk1" bg2="lt2" tx2="dk2" accent1="accent1" accent2="accent2" accent3="accent3" accent4="accent4" accent5="accent5" accent6="accent6" hlink="hlink" folHlink="folHlink"/>
  <p:sldLayoutIdLst>
    <p:sldLayoutId id="2147484133" r:id="rId1"/>
    <p:sldLayoutId id="2147484134" r:id="rId2"/>
    <p:sldLayoutId id="2147484135" r:id="rId3"/>
    <p:sldLayoutId id="2147484136" r:id="rId4"/>
    <p:sldLayoutId id="2147484137" r:id="rId5"/>
    <p:sldLayoutId id="2147484138" r:id="rId6"/>
    <p:sldLayoutId id="2147484139" r:id="rId7"/>
    <p:sldLayoutId id="2147484140" r:id="rId8"/>
    <p:sldLayoutId id="2147484141" r:id="rId9"/>
    <p:sldLayoutId id="2147484142" r:id="rId10"/>
    <p:sldLayoutId id="2147484143" r:id="rId11"/>
  </p:sldLayoutIdLst>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Layout" Target="../slideLayouts/slideLayout7.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7.xml"/><Relationship Id="rId1" Type="http://schemas.openxmlformats.org/officeDocument/2006/relationships/tags" Target="../tags/tag9.xml"/><Relationship Id="rId4" Type="http://schemas.openxmlformats.org/officeDocument/2006/relationships/image" Target="../media/image10.jpeg"/></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7.xml"/><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slideLayout" Target="../slideLayouts/slideLayout7.xml"/><Relationship Id="rId1" Type="http://schemas.openxmlformats.org/officeDocument/2006/relationships/tags" Target="../tags/tag11.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7.xml"/><Relationship Id="rId1" Type="http://schemas.openxmlformats.org/officeDocument/2006/relationships/tags" Target="../tags/tag13.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7.xml"/><Relationship Id="rId1" Type="http://schemas.openxmlformats.org/officeDocument/2006/relationships/tags" Target="../tags/tag14.xml"/><Relationship Id="rId4" Type="http://schemas.openxmlformats.org/officeDocument/2006/relationships/image" Target="../media/image16.jpg"/></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7.xml"/><Relationship Id="rId1" Type="http://schemas.openxmlformats.org/officeDocument/2006/relationships/tags" Target="../tags/tag15.xml"/><Relationship Id="rId4" Type="http://schemas.openxmlformats.org/officeDocument/2006/relationships/image" Target="../media/image17.jfif"/></Relationships>
</file>

<file path=ppt/slides/_rels/slide1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slideLayout" Target="../slideLayouts/slideLayout7.xml"/><Relationship Id="rId1" Type="http://schemas.openxmlformats.org/officeDocument/2006/relationships/tags" Target="../tags/tag16.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7.xml"/><Relationship Id="rId1" Type="http://schemas.openxmlformats.org/officeDocument/2006/relationships/tags" Target="../tags/tag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Layout" Target="../slideLayouts/slideLayout7.xml"/><Relationship Id="rId1" Type="http://schemas.openxmlformats.org/officeDocument/2006/relationships/tags" Target="../tags/tag18.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7.xml"/><Relationship Id="rId1" Type="http://schemas.openxmlformats.org/officeDocument/2006/relationships/tags" Target="../tags/tag19.xml"/></Relationships>
</file>

<file path=ppt/slides/_rels/slide22.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slideLayout" Target="../slideLayouts/slideLayout7.xml"/><Relationship Id="rId1" Type="http://schemas.openxmlformats.org/officeDocument/2006/relationships/tags" Target="../tags/tag20.xml"/><Relationship Id="rId5" Type="http://schemas.openxmlformats.org/officeDocument/2006/relationships/image" Target="../media/image21.jpg"/><Relationship Id="rId4" Type="http://schemas.openxmlformats.org/officeDocument/2006/relationships/image" Target="../media/image20.jpg"/></Relationships>
</file>

<file path=ppt/slides/_rels/slide23.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slideLayout" Target="../slideLayouts/slideLayout7.xml"/><Relationship Id="rId1" Type="http://schemas.openxmlformats.org/officeDocument/2006/relationships/tags" Target="../tags/tag2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ags" Target="../tags/tag2.xml"/><Relationship Id="rId5" Type="http://schemas.openxmlformats.org/officeDocument/2006/relationships/image" Target="../media/image4.gif"/><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slideLayout" Target="../slideLayouts/slideLayout7.xml"/><Relationship Id="rId1" Type="http://schemas.openxmlformats.org/officeDocument/2006/relationships/tags" Target="../tags/tag4.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7.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3965" y="415636"/>
            <a:ext cx="11831780" cy="6165273"/>
          </a:xfrm>
          <a:prstGeom prst="rect">
            <a:avLst/>
          </a:prstGeom>
          <a:noFill/>
        </p:spPr>
        <p:txBody>
          <a:bodyPr wrap="square" rtlCol="0">
            <a:prstTxWarp prst="textPlain">
              <a:avLst/>
            </a:prstTxWarp>
            <a:spAutoFit/>
          </a:bodyPr>
          <a:lstStyle/>
          <a:p>
            <a:pPr algn="ctr"/>
            <a:endParaRPr lang="en-US" b="1" dirty="0">
              <a:ln w="9525">
                <a:solidFill>
                  <a:schemeClr val="bg1"/>
                </a:solidFill>
                <a:prstDash val="solid"/>
              </a:ln>
              <a:effectLst>
                <a:outerShdw blurRad="12700" dist="38100" dir="2700000" algn="tl" rotWithShape="0">
                  <a:schemeClr val="bg1">
                    <a:lumMod val="50000"/>
                  </a:schemeClr>
                </a:outerShdw>
              </a:effectLst>
            </a:endParaRPr>
          </a:p>
        </p:txBody>
      </p:sp>
      <p:sp>
        <p:nvSpPr>
          <p:cNvPr id="2" name="Snip Diagonal Corner Rectangle 1"/>
          <p:cNvSpPr/>
          <p:nvPr/>
        </p:nvSpPr>
        <p:spPr>
          <a:xfrm>
            <a:off x="193965" y="415637"/>
            <a:ext cx="11831780" cy="5943600"/>
          </a:xfrm>
          <a:prstGeom prst="snip2DiagRect">
            <a:avLst/>
          </a:prstGeom>
          <a:noFill/>
          <a:ln w="38100">
            <a:solidFill>
              <a:srgbClr val="FF0000"/>
            </a:solidFill>
          </a:ln>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en-US" b="1" dirty="0" err="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NikoshBAN" panose="02000000000000000000" pitchFamily="2" charset="0"/>
                <a:cs typeface="NikoshBAN" panose="02000000000000000000" pitchFamily="2" charset="0"/>
              </a:rPr>
              <a:t>বোয়ালখালী</a:t>
            </a:r>
            <a:r>
              <a:rPr lang="en-US" b="1" dirty="0">
                <a:ln w="6600">
                  <a:solidFill>
                    <a:schemeClr val="accent2"/>
                  </a:solidFill>
                  <a:prstDash val="solid"/>
                </a:ln>
                <a:solidFill>
                  <a:srgbClr val="FFFFFF"/>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b="1" dirty="0" err="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NikoshBAN" panose="02000000000000000000" pitchFamily="2" charset="0"/>
                <a:cs typeface="NikoshBAN" panose="02000000000000000000" pitchFamily="2" charset="0"/>
              </a:rPr>
              <a:t>হাজী</a:t>
            </a:r>
            <a:r>
              <a:rPr lang="bn-IN"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NikoshBAN" panose="02000000000000000000" pitchFamily="2" charset="0"/>
                <a:cs typeface="NikoshBAN" panose="02000000000000000000" pitchFamily="2" charset="0"/>
              </a:rPr>
              <a:t> </a:t>
            </a:r>
            <a:r>
              <a:rPr lang="en-US" b="1" dirty="0" err="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NikoshBAN" panose="02000000000000000000" pitchFamily="2" charset="0"/>
                <a:cs typeface="NikoshBAN" panose="02000000000000000000" pitchFamily="2" charset="0"/>
              </a:rPr>
              <a:t>মোঃ</a:t>
            </a:r>
            <a:r>
              <a:rPr lang="en-US"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NikoshBAN" panose="02000000000000000000" pitchFamily="2" charset="0"/>
                <a:cs typeface="NikoshBAN" panose="02000000000000000000" pitchFamily="2" charset="0"/>
              </a:rPr>
              <a:t> </a:t>
            </a:r>
            <a:r>
              <a:rPr lang="en-US" b="1" dirty="0" err="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NikoshBAN" panose="02000000000000000000" pitchFamily="2" charset="0"/>
                <a:cs typeface="NikoshBAN" panose="02000000000000000000" pitchFamily="2" charset="0"/>
              </a:rPr>
              <a:t>নুরুল</a:t>
            </a:r>
            <a:r>
              <a:rPr lang="en-US"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NikoshBAN" panose="02000000000000000000" pitchFamily="2" charset="0"/>
                <a:cs typeface="NikoshBAN" panose="02000000000000000000" pitchFamily="2" charset="0"/>
              </a:rPr>
              <a:t> </a:t>
            </a:r>
            <a:r>
              <a:rPr lang="en-US" b="1" dirty="0" err="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NikoshBAN" panose="02000000000000000000" pitchFamily="2" charset="0"/>
                <a:cs typeface="NikoshBAN" panose="02000000000000000000" pitchFamily="2" charset="0"/>
              </a:rPr>
              <a:t>হক</a:t>
            </a:r>
            <a:r>
              <a:rPr lang="en-US"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NikoshBAN" panose="02000000000000000000" pitchFamily="2" charset="0"/>
                <a:cs typeface="NikoshBAN" panose="02000000000000000000" pitchFamily="2" charset="0"/>
              </a:rPr>
              <a:t> </a:t>
            </a:r>
            <a:r>
              <a:rPr lang="en-US" b="1" dirty="0" err="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NikoshBAN" panose="02000000000000000000" pitchFamily="2" charset="0"/>
                <a:cs typeface="NikoshBAN" panose="02000000000000000000" pitchFamily="2" charset="0"/>
              </a:rPr>
              <a:t>ডিগ্রি</a:t>
            </a:r>
            <a:r>
              <a:rPr lang="en-US"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NikoshBAN" panose="02000000000000000000" pitchFamily="2" charset="0"/>
                <a:cs typeface="NikoshBAN" panose="02000000000000000000" pitchFamily="2" charset="0"/>
              </a:rPr>
              <a:t> </a:t>
            </a:r>
            <a:r>
              <a:rPr lang="en-US" b="1" dirty="0" err="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NikoshBAN" panose="02000000000000000000" pitchFamily="2" charset="0"/>
                <a:cs typeface="NikoshBAN" panose="02000000000000000000" pitchFamily="2" charset="0"/>
              </a:rPr>
              <a:t>কলেজের</a:t>
            </a:r>
            <a:r>
              <a:rPr lang="en-US"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NikoshBAN" panose="02000000000000000000" pitchFamily="2" charset="0"/>
                <a:cs typeface="NikoshBAN" panose="02000000000000000000" pitchFamily="2" charset="0"/>
              </a:rPr>
              <a:t> </a:t>
            </a:r>
            <a:endParaRPr lang="en-US" b="1" dirty="0">
              <a:ln w="6600">
                <a:solidFill>
                  <a:schemeClr val="accent2"/>
                </a:solidFill>
                <a:prstDash val="solid"/>
              </a:ln>
              <a:solidFill>
                <a:srgbClr val="FFFFFF"/>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a:p>
            <a:pPr algn="ctr"/>
            <a:r>
              <a:rPr lang="en-US" b="1" dirty="0" err="1">
                <a:ln w="22225">
                  <a:solidFill>
                    <a:schemeClr val="accent2"/>
                  </a:solidFill>
                  <a:prstDash val="solid"/>
                </a:ln>
                <a:solidFill>
                  <a:schemeClr val="accent2">
                    <a:lumMod val="40000"/>
                    <a:lumOff val="60000"/>
                  </a:schemeClr>
                </a:solidFill>
                <a:latin typeface="NikoshBAN" panose="02000000000000000000" pitchFamily="2" charset="0"/>
                <a:cs typeface="NikoshBAN" panose="02000000000000000000" pitchFamily="2" charset="0"/>
              </a:rPr>
              <a:t>অনলাইন</a:t>
            </a:r>
            <a:r>
              <a:rPr lang="en-US" b="1" dirty="0">
                <a:ln w="22225">
                  <a:solidFill>
                    <a:schemeClr val="accent2"/>
                  </a:solidFill>
                  <a:prstDash val="solid"/>
                </a:ln>
                <a:solidFill>
                  <a:schemeClr val="accent2">
                    <a:lumMod val="40000"/>
                    <a:lumOff val="60000"/>
                  </a:schemeClr>
                </a:solidFill>
                <a:latin typeface="NikoshBAN" panose="02000000000000000000" pitchFamily="2" charset="0"/>
                <a:cs typeface="NikoshBAN" panose="02000000000000000000" pitchFamily="2" charset="0"/>
              </a:rPr>
              <a:t> </a:t>
            </a:r>
            <a:r>
              <a:rPr lang="en-US" b="1" dirty="0" err="1">
                <a:ln w="22225">
                  <a:solidFill>
                    <a:schemeClr val="accent2"/>
                  </a:solidFill>
                  <a:prstDash val="solid"/>
                </a:ln>
                <a:solidFill>
                  <a:schemeClr val="accent2">
                    <a:lumMod val="40000"/>
                    <a:lumOff val="60000"/>
                  </a:schemeClr>
                </a:solidFill>
                <a:latin typeface="NikoshBAN" panose="02000000000000000000" pitchFamily="2" charset="0"/>
                <a:cs typeface="NikoshBAN" panose="02000000000000000000" pitchFamily="2" charset="0"/>
              </a:rPr>
              <a:t>ক্লাসে</a:t>
            </a:r>
            <a:r>
              <a:rPr lang="en-US" b="1" dirty="0">
                <a:ln w="22225">
                  <a:solidFill>
                    <a:schemeClr val="accent2"/>
                  </a:solidFill>
                  <a:prstDash val="solid"/>
                </a:ln>
                <a:solidFill>
                  <a:schemeClr val="accent2">
                    <a:lumMod val="40000"/>
                    <a:lumOff val="60000"/>
                  </a:schemeClr>
                </a:solidFill>
                <a:latin typeface="NikoshBAN" panose="02000000000000000000" pitchFamily="2" charset="0"/>
                <a:cs typeface="NikoshBAN" panose="02000000000000000000" pitchFamily="2" charset="0"/>
              </a:rPr>
              <a:t> </a:t>
            </a:r>
          </a:p>
          <a:p>
            <a:pPr algn="ctr"/>
            <a:r>
              <a:rPr lang="en-US" b="1" dirty="0" err="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NikoshBAN" panose="02000000000000000000" pitchFamily="2" charset="0"/>
                <a:cs typeface="NikoshBAN" panose="02000000000000000000" pitchFamily="2" charset="0"/>
              </a:rPr>
              <a:t>ইসলামের</a:t>
            </a:r>
            <a:r>
              <a:rPr lang="en-US"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NikoshBAN" panose="02000000000000000000" pitchFamily="2" charset="0"/>
                <a:cs typeface="NikoshBAN" panose="02000000000000000000" pitchFamily="2" charset="0"/>
              </a:rPr>
              <a:t> </a:t>
            </a:r>
            <a:r>
              <a:rPr lang="en-US" b="1" dirty="0" err="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NikoshBAN" panose="02000000000000000000" pitchFamily="2" charset="0"/>
                <a:cs typeface="NikoshBAN" panose="02000000000000000000" pitchFamily="2" charset="0"/>
              </a:rPr>
              <a:t>ইতিহাস</a:t>
            </a:r>
            <a:r>
              <a:rPr lang="en-US"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NikoshBAN" panose="02000000000000000000" pitchFamily="2" charset="0"/>
                <a:cs typeface="NikoshBAN" panose="02000000000000000000" pitchFamily="2" charset="0"/>
              </a:rPr>
              <a:t> ও </a:t>
            </a:r>
            <a:r>
              <a:rPr lang="en-US" b="1" dirty="0" err="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NikoshBAN" panose="02000000000000000000" pitchFamily="2" charset="0"/>
                <a:cs typeface="NikoshBAN" panose="02000000000000000000" pitchFamily="2" charset="0"/>
              </a:rPr>
              <a:t>সংস্কৃতি</a:t>
            </a:r>
            <a:r>
              <a:rPr lang="en-US"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NikoshBAN" panose="02000000000000000000" pitchFamily="2" charset="0"/>
                <a:cs typeface="NikoshBAN" panose="02000000000000000000" pitchFamily="2" charset="0"/>
              </a:rPr>
              <a:t> </a:t>
            </a:r>
            <a:r>
              <a:rPr lang="en-US" b="1" dirty="0" err="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NikoshBAN" panose="02000000000000000000" pitchFamily="2" charset="0"/>
                <a:cs typeface="NikoshBAN" panose="02000000000000000000" pitchFamily="2" charset="0"/>
              </a:rPr>
              <a:t>বিভাগের</a:t>
            </a:r>
            <a:r>
              <a:rPr lang="en-US"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NikoshBAN" panose="02000000000000000000" pitchFamily="2" charset="0"/>
                <a:cs typeface="NikoshBAN" panose="02000000000000000000" pitchFamily="2" charset="0"/>
              </a:rPr>
              <a:t> </a:t>
            </a:r>
          </a:p>
          <a:p>
            <a:pPr algn="ctr"/>
            <a:r>
              <a:rPr lang="en-US" b="1" dirty="0" err="1">
                <a:ln w="9525">
                  <a:solidFill>
                    <a:schemeClr val="bg1"/>
                  </a:solidFill>
                  <a:prstDash val="solid"/>
                </a:ln>
                <a:solidFill>
                  <a:schemeClr val="tx1"/>
                </a:solidFill>
                <a:effectLst>
                  <a:outerShdw blurRad="12700" dist="38100" dir="2700000" algn="tl" rotWithShape="0">
                    <a:schemeClr val="bg1">
                      <a:lumMod val="50000"/>
                    </a:schemeClr>
                  </a:outerShdw>
                </a:effectLst>
                <a:latin typeface="NikoshBAN" panose="02000000000000000000" pitchFamily="2" charset="0"/>
                <a:cs typeface="NikoshBAN" panose="02000000000000000000" pitchFamily="2" charset="0"/>
              </a:rPr>
              <a:t>সকল</a:t>
            </a:r>
            <a:r>
              <a:rPr lang="en-US"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NikoshBAN" panose="02000000000000000000" pitchFamily="2" charset="0"/>
                <a:cs typeface="NikoshBAN" panose="02000000000000000000" pitchFamily="2" charset="0"/>
              </a:rPr>
              <a:t> </a:t>
            </a:r>
            <a:r>
              <a:rPr lang="en-US" b="1" dirty="0" err="1">
                <a:ln w="9525">
                  <a:solidFill>
                    <a:schemeClr val="bg1"/>
                  </a:solidFill>
                  <a:prstDash val="solid"/>
                </a:ln>
                <a:solidFill>
                  <a:schemeClr val="tx1"/>
                </a:solidFill>
                <a:effectLst>
                  <a:outerShdw blurRad="12700" dist="38100" dir="2700000" algn="tl" rotWithShape="0">
                    <a:schemeClr val="bg1">
                      <a:lumMod val="50000"/>
                    </a:schemeClr>
                  </a:outerShdw>
                </a:effectLst>
                <a:latin typeface="NikoshBAN" panose="02000000000000000000" pitchFamily="2" charset="0"/>
                <a:cs typeface="NikoshBAN" panose="02000000000000000000" pitchFamily="2" charset="0"/>
              </a:rPr>
              <a:t>ছাত্র-ছাত্রীদেরকে</a:t>
            </a:r>
            <a:r>
              <a:rPr lang="en-US"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NikoshBAN" panose="02000000000000000000" pitchFamily="2" charset="0"/>
                <a:cs typeface="NikoshBAN" panose="02000000000000000000" pitchFamily="2" charset="0"/>
              </a:rPr>
              <a:t> </a:t>
            </a:r>
            <a:endParaRPr lang="en-US"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4074" y="568036"/>
            <a:ext cx="11499272" cy="5611091"/>
          </a:xfrm>
          <a:prstGeom prst="rect">
            <a:avLst/>
          </a:prstGeom>
        </p:spPr>
      </p:pic>
      <p:sp>
        <p:nvSpPr>
          <p:cNvPr id="5" name="TextBox 4"/>
          <p:cNvSpPr txBox="1"/>
          <p:nvPr/>
        </p:nvSpPr>
        <p:spPr>
          <a:xfrm>
            <a:off x="2175163" y="1925783"/>
            <a:ext cx="8007927" cy="2673926"/>
          </a:xfrm>
          <a:prstGeom prst="rect">
            <a:avLst/>
          </a:prstGeom>
          <a:noFill/>
        </p:spPr>
        <p:txBody>
          <a:bodyPr wrap="square" rtlCol="0">
            <a:prstTxWarp prst="textPlain">
              <a:avLst/>
            </a:prstTxWarp>
            <a:spAutoFit/>
          </a:bodyPr>
          <a:lstStyle/>
          <a:p>
            <a:r>
              <a:rPr lang="bn-IN"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NikoshBAN" panose="02000000000000000000" pitchFamily="2" charset="0"/>
                <a:cs typeface="NikoshBAN" panose="02000000000000000000" pitchFamily="2" charset="0"/>
              </a:rPr>
              <a:t>স্বা</a:t>
            </a:r>
            <a:r>
              <a:rPr lang="bn-IN" b="1" dirty="0" smtClean="0">
                <a:ln w="12700">
                  <a:solidFill>
                    <a:schemeClr val="tx2">
                      <a:lumMod val="75000"/>
                    </a:schemeClr>
                  </a:solidFill>
                  <a:prstDash val="solid"/>
                </a:ln>
                <a:solidFill>
                  <a:srgbClr val="00B0F0"/>
                </a:solidFill>
                <a:effectLst>
                  <a:outerShdw dist="38100" dir="2640000" algn="bl" rotWithShape="0">
                    <a:schemeClr val="tx2">
                      <a:lumMod val="75000"/>
                    </a:schemeClr>
                  </a:outerShdw>
                </a:effectLst>
                <a:latin typeface="NikoshBAN" panose="02000000000000000000" pitchFamily="2" charset="0"/>
                <a:cs typeface="NikoshBAN" panose="02000000000000000000" pitchFamily="2" charset="0"/>
              </a:rPr>
              <a:t>গ</a:t>
            </a:r>
            <a:r>
              <a:rPr lang="bn-IN" b="1" dirty="0" smtClean="0">
                <a:ln w="12700">
                  <a:solidFill>
                    <a:schemeClr val="tx2">
                      <a:lumMod val="75000"/>
                    </a:schemeClr>
                  </a:solidFill>
                  <a:prstDash val="solid"/>
                </a:ln>
                <a:solidFill>
                  <a:srgbClr val="7030A0"/>
                </a:solidFill>
                <a:effectLst>
                  <a:outerShdw dist="38100" dir="2640000" algn="bl" rotWithShape="0">
                    <a:schemeClr val="tx2">
                      <a:lumMod val="75000"/>
                    </a:schemeClr>
                  </a:outerShdw>
                </a:effectLst>
                <a:latin typeface="NikoshBAN" panose="02000000000000000000" pitchFamily="2" charset="0"/>
                <a:cs typeface="NikoshBAN" panose="02000000000000000000" pitchFamily="2" charset="0"/>
              </a:rPr>
              <a:t>ত</a:t>
            </a:r>
            <a:r>
              <a:rPr lang="bn-IN" b="1" dirty="0" smtClean="0">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NikoshBAN" panose="02000000000000000000" pitchFamily="2" charset="0"/>
                <a:cs typeface="NikoshBAN" panose="02000000000000000000" pitchFamily="2" charset="0"/>
              </a:rPr>
              <a:t>ম</a:t>
            </a:r>
            <a:endParaRPr lang="en-US" b="1" dirty="0">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NikoshBAN" panose="02000000000000000000" pitchFamily="2" charset="0"/>
              <a:cs typeface="NikoshBAN" panose="02000000000000000000" pitchFamily="2" charset="0"/>
            </a:endParaRPr>
          </a:p>
        </p:txBody>
      </p:sp>
    </p:spTree>
    <p:custDataLst>
      <p:tags r:id="rId1"/>
    </p:custDataLst>
    <p:extLst>
      <p:ext uri="{BB962C8B-B14F-4D97-AF65-F5344CB8AC3E}">
        <p14:creationId xmlns:p14="http://schemas.microsoft.com/office/powerpoint/2010/main" val="2205131209"/>
      </p:ext>
    </p:extLst>
  </p:cSld>
  <p:clrMapOvr>
    <a:masterClrMapping/>
  </p:clrMapOvr>
  <mc:AlternateContent xmlns:mc="http://schemas.openxmlformats.org/markup-compatibility/2006" xmlns:p14="http://schemas.microsoft.com/office/powerpoint/2010/main">
    <mc:Choice Requires="p14">
      <p:transition spd="slow" p14:dur="1250" advTm="53985">
        <p14:switch dir="r"/>
      </p:transition>
    </mc:Choice>
    <mc:Fallback xmlns="">
      <p:transition spd="slow" advTm="53985">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nodePh="1">
                                  <p:stCondLst>
                                    <p:cond delay="0"/>
                                  </p:stCondLst>
                                  <p:endCondLst>
                                    <p:cond evt="begin" delay="0">
                                      <p:tn val="5"/>
                                    </p:cond>
                                  </p:end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2"/>
                                        </p:tgtEl>
                                        <p:attrNameLst>
                                          <p:attrName>ppt_y</p:attrName>
                                        </p:attrNameLst>
                                      </p:cBhvr>
                                      <p:tavLst>
                                        <p:tav tm="0">
                                          <p:val>
                                            <p:strVal val="#ppt_y"/>
                                          </p:val>
                                        </p:tav>
                                        <p:tav tm="100000">
                                          <p:val>
                                            <p:strVal val="#ppt_y"/>
                                          </p:val>
                                        </p:tav>
                                      </p:tavLst>
                                    </p:anim>
                                    <p:anim calcmode="lin" valueType="num">
                                      <p:cBhvr>
                                        <p:cTn id="18"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2"/>
                                        </p:tgtEl>
                                      </p:cBhvr>
                                    </p:animEffect>
                                  </p:childTnLst>
                                </p:cTn>
                              </p:par>
                            </p:childTnLst>
                          </p:cTn>
                        </p:par>
                      </p:childTnLst>
                    </p:cTn>
                  </p:par>
                  <p:par>
                    <p:cTn id="21" fill="hold">
                      <p:stCondLst>
                        <p:cond delay="indefinite"/>
                      </p:stCondLst>
                      <p:childTnLst>
                        <p:par>
                          <p:cTn id="22" fill="hold">
                            <p:stCondLst>
                              <p:cond delay="0"/>
                            </p:stCondLst>
                            <p:childTnLst>
                              <p:par>
                                <p:cTn id="23" presetID="15"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1000" fill="hold"/>
                                        <p:tgtEl>
                                          <p:spTgt spid="4"/>
                                        </p:tgtEl>
                                        <p:attrNameLst>
                                          <p:attrName>ppt_w</p:attrName>
                                        </p:attrNameLst>
                                      </p:cBhvr>
                                      <p:tavLst>
                                        <p:tav tm="0">
                                          <p:val>
                                            <p:fltVal val="0"/>
                                          </p:val>
                                        </p:tav>
                                        <p:tav tm="100000">
                                          <p:val>
                                            <p:strVal val="#ppt_w"/>
                                          </p:val>
                                        </p:tav>
                                      </p:tavLst>
                                    </p:anim>
                                    <p:anim calcmode="lin" valueType="num">
                                      <p:cBhvr>
                                        <p:cTn id="26" dur="1000" fill="hold"/>
                                        <p:tgtEl>
                                          <p:spTgt spid="4"/>
                                        </p:tgtEl>
                                        <p:attrNameLst>
                                          <p:attrName>ppt_h</p:attrName>
                                        </p:attrNameLst>
                                      </p:cBhvr>
                                      <p:tavLst>
                                        <p:tav tm="0">
                                          <p:val>
                                            <p:fltVal val="0"/>
                                          </p:val>
                                        </p:tav>
                                        <p:tav tm="100000">
                                          <p:val>
                                            <p:strVal val="#ppt_h"/>
                                          </p:val>
                                        </p:tav>
                                      </p:tavLst>
                                    </p:anim>
                                    <p:anim calcmode="lin" valueType="num">
                                      <p:cBhvr>
                                        <p:cTn id="27"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9" fill="hold">
                      <p:stCondLst>
                        <p:cond delay="indefinite"/>
                      </p:stCondLst>
                      <p:childTnLst>
                        <p:par>
                          <p:cTn id="30" fill="hold">
                            <p:stCondLst>
                              <p:cond delay="0"/>
                            </p:stCondLst>
                            <p:childTnLst>
                              <p:par>
                                <p:cTn id="31" presetID="38" presetClass="entr" presetSubtype="0" accel="50000" fill="hold" grpId="0" nodeType="clickEffect">
                                  <p:stCondLst>
                                    <p:cond delay="0"/>
                                  </p:stCondLst>
                                  <p:iterate type="lt">
                                    <p:tmPct val="50000"/>
                                  </p:iterate>
                                  <p:childTnLst>
                                    <p:set>
                                      <p:cBhvr>
                                        <p:cTn id="32" dur="1" fill="hold">
                                          <p:stCondLst>
                                            <p:cond delay="0"/>
                                          </p:stCondLst>
                                        </p:cTn>
                                        <p:tgtEl>
                                          <p:spTgt spid="5"/>
                                        </p:tgtEl>
                                        <p:attrNameLst>
                                          <p:attrName>style.visibility</p:attrName>
                                        </p:attrNameLst>
                                      </p:cBhvr>
                                      <p:to>
                                        <p:strVal val="visible"/>
                                      </p:to>
                                    </p:set>
                                    <p:set>
                                      <p:cBhvr>
                                        <p:cTn id="33" dur="455" fill="hold">
                                          <p:stCondLst>
                                            <p:cond delay="0"/>
                                          </p:stCondLst>
                                        </p:cTn>
                                        <p:tgtEl>
                                          <p:spTgt spid="5"/>
                                        </p:tgtEl>
                                        <p:attrNameLst>
                                          <p:attrName>style.rotation</p:attrName>
                                        </p:attrNameLst>
                                      </p:cBhvr>
                                      <p:to>
                                        <p:strVal val="-45.0"/>
                                      </p:to>
                                    </p:set>
                                    <p:anim calcmode="lin" valueType="num">
                                      <p:cBhvr>
                                        <p:cTn id="34" dur="455" fill="hold">
                                          <p:stCondLst>
                                            <p:cond delay="455"/>
                                          </p:stCondLst>
                                        </p:cTn>
                                        <p:tgtEl>
                                          <p:spTgt spid="5"/>
                                        </p:tgtEl>
                                        <p:attrNameLst>
                                          <p:attrName>style.rotation</p:attrName>
                                        </p:attrNameLst>
                                      </p:cBhvr>
                                      <p:tavLst>
                                        <p:tav tm="0">
                                          <p:val>
                                            <p:fltVal val="-45"/>
                                          </p:val>
                                        </p:tav>
                                        <p:tav tm="69900">
                                          <p:val>
                                            <p:fltVal val="45"/>
                                          </p:val>
                                        </p:tav>
                                        <p:tav tm="100000">
                                          <p:val>
                                            <p:fltVal val="0"/>
                                          </p:val>
                                        </p:tav>
                                      </p:tavLst>
                                    </p:anim>
                                    <p:anim calcmode="lin" valueType="num">
                                      <p:cBhvr>
                                        <p:cTn id="35" dur="455" fill="hold">
                                          <p:stCondLst>
                                            <p:cond delay="0"/>
                                          </p:stCondLst>
                                        </p:cTn>
                                        <p:tgtEl>
                                          <p:spTgt spid="5"/>
                                        </p:tgtEl>
                                        <p:attrNameLst>
                                          <p:attrName>ppt_y</p:attrName>
                                        </p:attrNameLst>
                                      </p:cBhvr>
                                      <p:tavLst>
                                        <p:tav tm="0">
                                          <p:val>
                                            <p:strVal val="#ppt_y-1"/>
                                          </p:val>
                                        </p:tav>
                                        <p:tav tm="100000">
                                          <p:val>
                                            <p:strVal val="#ppt_y-(0.354*#ppt_w-0.172*#ppt_h)"/>
                                          </p:val>
                                        </p:tav>
                                      </p:tavLst>
                                    </p:anim>
                                    <p:anim calcmode="lin" valueType="num">
                                      <p:cBhvr>
                                        <p:cTn id="36" dur="156" decel="50000" autoRev="1" fill="hold">
                                          <p:stCondLst>
                                            <p:cond delay="455"/>
                                          </p:stCondLst>
                                        </p:cTn>
                                        <p:tgtEl>
                                          <p:spTgt spid="5"/>
                                        </p:tgtEl>
                                        <p:attrNameLst>
                                          <p:attrName>ppt_y</p:attrName>
                                        </p:attrNameLst>
                                      </p:cBhvr>
                                      <p:tavLst>
                                        <p:tav tm="0">
                                          <p:val>
                                            <p:strVal val="#ppt_y-(0.354*#ppt_w-0.172*#ppt_h)"/>
                                          </p:val>
                                        </p:tav>
                                        <p:tav tm="100000">
                                          <p:val>
                                            <p:strVal val="#ppt_y-(0.354*#ppt_w-0.172*#ppt_h)-#ppt_h/2"/>
                                          </p:val>
                                        </p:tav>
                                      </p:tavLst>
                                    </p:anim>
                                    <p:anim calcmode="lin" valueType="num">
                                      <p:cBhvr>
                                        <p:cTn id="37" dur="136" fill="hold">
                                          <p:stCondLst>
                                            <p:cond delay="864"/>
                                          </p:stCondLst>
                                        </p:cTn>
                                        <p:tgtEl>
                                          <p:spTgt spid="5"/>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animBg="1"/>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nip Diagonal Corner Rectangle 1"/>
          <p:cNvSpPr/>
          <p:nvPr/>
        </p:nvSpPr>
        <p:spPr>
          <a:xfrm>
            <a:off x="1828800" y="1953491"/>
            <a:ext cx="9296400" cy="3685309"/>
          </a:xfrm>
          <a:prstGeom prst="snip2Diag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a:ln/>
                <a:solidFill>
                  <a:schemeClr val="tx1"/>
                </a:solidFill>
                <a:latin typeface="NikoshBAN" panose="02000000000000000000" pitchFamily="2" charset="0"/>
                <a:cs typeface="NikoshBAN" panose="02000000000000000000" pitchFamily="2" charset="0"/>
              </a:rPr>
              <a:t>হাজি </a:t>
            </a:r>
            <a:r>
              <a:rPr lang="bn-IN" sz="3200" dirty="0" smtClean="0">
                <a:ln/>
                <a:solidFill>
                  <a:schemeClr val="tx1"/>
                </a:solidFill>
                <a:latin typeface="NikoshBAN" panose="02000000000000000000" pitchFamily="2" charset="0"/>
                <a:cs typeface="NikoshBAN" panose="02000000000000000000" pitchFamily="2" charset="0"/>
              </a:rPr>
              <a:t>শরিয়ত উল্লাহর </a:t>
            </a:r>
            <a:r>
              <a:rPr lang="bn-IN" sz="3200" dirty="0">
                <a:ln/>
                <a:solidFill>
                  <a:schemeClr val="tx1"/>
                </a:solidFill>
                <a:latin typeface="NikoshBAN" panose="02000000000000000000" pitchFamily="2" charset="0"/>
                <a:cs typeface="NikoshBAN" panose="02000000000000000000" pitchFamily="2" charset="0"/>
              </a:rPr>
              <a:t>ধর্মপ্রচারে কোন রাজনৈতিক </a:t>
            </a:r>
            <a:r>
              <a:rPr lang="bn-IN" sz="3200" dirty="0" smtClean="0">
                <a:ln/>
                <a:solidFill>
                  <a:schemeClr val="tx1"/>
                </a:solidFill>
                <a:latin typeface="NikoshBAN" panose="02000000000000000000" pitchFamily="2" charset="0"/>
                <a:cs typeface="NikoshBAN" panose="02000000000000000000" pitchFamily="2" charset="0"/>
              </a:rPr>
              <a:t>অভিলা</a:t>
            </a:r>
            <a:r>
              <a:rPr lang="en-US" sz="3200" dirty="0">
                <a:ln/>
                <a:solidFill>
                  <a:schemeClr val="tx1"/>
                </a:solidFill>
                <a:latin typeface="NikoshBAN" panose="02000000000000000000" pitchFamily="2" charset="0"/>
                <a:cs typeface="NikoshBAN" panose="02000000000000000000" pitchFamily="2" charset="0"/>
              </a:rPr>
              <a:t>ষ</a:t>
            </a:r>
            <a:r>
              <a:rPr lang="bn-IN" sz="3200" dirty="0" smtClean="0">
                <a:ln/>
                <a:solidFill>
                  <a:schemeClr val="tx1"/>
                </a:solidFill>
                <a:latin typeface="NikoshBAN" panose="02000000000000000000" pitchFamily="2" charset="0"/>
                <a:cs typeface="NikoshBAN" panose="02000000000000000000" pitchFamily="2" charset="0"/>
              </a:rPr>
              <a:t> </a:t>
            </a:r>
            <a:r>
              <a:rPr lang="bn-IN" sz="3200" dirty="0">
                <a:ln/>
                <a:solidFill>
                  <a:schemeClr val="tx1"/>
                </a:solidFill>
                <a:latin typeface="NikoshBAN" panose="02000000000000000000" pitchFamily="2" charset="0"/>
                <a:cs typeface="NikoshBAN" panose="02000000000000000000" pitchFamily="2" charset="0"/>
              </a:rPr>
              <a:t>ছিল না। তাঁর আন্দোলনের মুল </a:t>
            </a:r>
            <a:r>
              <a:rPr lang="en-US" sz="3200" dirty="0" err="1">
                <a:ln/>
                <a:solidFill>
                  <a:schemeClr val="tx1"/>
                </a:solidFill>
                <a:latin typeface="NikoshBAN" panose="02000000000000000000" pitchFamily="2" charset="0"/>
                <a:cs typeface="NikoshBAN" panose="02000000000000000000" pitchFamily="2" charset="0"/>
              </a:rPr>
              <a:t>লক্ষ্য</a:t>
            </a:r>
            <a:r>
              <a:rPr lang="bn-IN" sz="3200" dirty="0">
                <a:ln/>
                <a:solidFill>
                  <a:schemeClr val="tx1"/>
                </a:solidFill>
                <a:latin typeface="NikoshBAN" panose="02000000000000000000" pitchFamily="2" charset="0"/>
                <a:cs typeface="NikoshBAN" panose="02000000000000000000" pitchFamily="2" charset="0"/>
              </a:rPr>
              <a:t> ছিল ইসলামকে কুসংস্কার মুক্ত করা  এবং সামাজিক আচার-অনুষ্ঠান হতে হিন্দু প্রভাব দূর করে মুসলিম সমাজকে পরিশুদ্ধ করা। তাই তিনি আল্লাহ ও তাঁর রাসুল (সঃ) কর্তৃক প্রবর্তিত নয় </a:t>
            </a:r>
            <a:r>
              <a:rPr lang="bn-IN" sz="3200" dirty="0" smtClean="0">
                <a:ln/>
                <a:solidFill>
                  <a:schemeClr val="tx1"/>
                </a:solidFill>
                <a:latin typeface="NikoshBAN" panose="02000000000000000000" pitchFamily="2" charset="0"/>
                <a:cs typeface="NikoshBAN" panose="02000000000000000000" pitchFamily="2" charset="0"/>
              </a:rPr>
              <a:t>এ </a:t>
            </a:r>
            <a:r>
              <a:rPr lang="bn-IN" sz="3200" dirty="0">
                <a:ln/>
                <a:solidFill>
                  <a:schemeClr val="tx1"/>
                </a:solidFill>
                <a:latin typeface="NikoshBAN" panose="02000000000000000000" pitchFamily="2" charset="0"/>
                <a:cs typeface="NikoshBAN" panose="02000000000000000000" pitchFamily="2" charset="0"/>
              </a:rPr>
              <a:t>ধরনের যে কোন স্থানীয় আচার-অনুষ্ঠানকে শিরক ও বিদায়াত বলে প্রত্যাখ্যান করেন।</a:t>
            </a:r>
            <a:r>
              <a:rPr lang="en-US" sz="3200" dirty="0">
                <a:ln/>
                <a:solidFill>
                  <a:schemeClr val="tx1"/>
                </a:solidFill>
                <a:latin typeface="NikoshBAN" panose="02000000000000000000" pitchFamily="2" charset="0"/>
                <a:cs typeface="NikoshBAN" panose="02000000000000000000" pitchFamily="2" charset="0"/>
              </a:rPr>
              <a:t> </a:t>
            </a:r>
            <a:endParaRPr lang="en-US" sz="3200" dirty="0">
              <a:solidFill>
                <a:schemeClr val="tx1"/>
              </a:solidFill>
            </a:endParaRPr>
          </a:p>
        </p:txBody>
      </p:sp>
      <p:sp>
        <p:nvSpPr>
          <p:cNvPr id="3" name="Round Same Side Corner Rectangle 2"/>
          <p:cNvSpPr/>
          <p:nvPr/>
        </p:nvSpPr>
        <p:spPr>
          <a:xfrm>
            <a:off x="4350326" y="1108362"/>
            <a:ext cx="4253347" cy="554182"/>
          </a:xfrm>
          <a:prstGeom prst="round2Same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b="1" dirty="0">
                <a:ln/>
                <a:solidFill>
                  <a:schemeClr val="bg1"/>
                </a:solidFill>
                <a:latin typeface="NikoshBAN" panose="02000000000000000000" pitchFamily="2" charset="0"/>
                <a:cs typeface="NikoshBAN" panose="02000000000000000000" pitchFamily="2" charset="0"/>
              </a:rPr>
              <a:t>ফরায়েজি আন্দোলনের </a:t>
            </a:r>
            <a:r>
              <a:rPr lang="en-US" sz="3600" b="1" dirty="0" err="1">
                <a:ln/>
                <a:solidFill>
                  <a:schemeClr val="bg1"/>
                </a:solidFill>
                <a:latin typeface="NikoshBAN" panose="02000000000000000000" pitchFamily="2" charset="0"/>
                <a:cs typeface="NikoshBAN" panose="02000000000000000000" pitchFamily="2" charset="0"/>
              </a:rPr>
              <a:t>লক্ষ্য</a:t>
            </a:r>
            <a:endParaRPr lang="en-US" sz="3600" b="1" dirty="0"/>
          </a:p>
        </p:txBody>
      </p:sp>
      <p:sp>
        <p:nvSpPr>
          <p:cNvPr id="4" name="Frame 3"/>
          <p:cNvSpPr/>
          <p:nvPr/>
        </p:nvSpPr>
        <p:spPr>
          <a:xfrm>
            <a:off x="207817" y="263237"/>
            <a:ext cx="11817928" cy="6345382"/>
          </a:xfrm>
          <a:prstGeom prst="fram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ustDataLst>
      <p:tags r:id="rId1"/>
    </p:custDataLst>
    <p:extLst>
      <p:ext uri="{BB962C8B-B14F-4D97-AF65-F5344CB8AC3E}">
        <p14:creationId xmlns:p14="http://schemas.microsoft.com/office/powerpoint/2010/main" val="496214706"/>
      </p:ext>
    </p:extLst>
  </p:cSld>
  <p:clrMapOvr>
    <a:masterClrMapping/>
  </p:clrMapOvr>
  <mc:AlternateContent xmlns:mc="http://schemas.openxmlformats.org/markup-compatibility/2006" xmlns:p14="http://schemas.microsoft.com/office/powerpoint/2010/main">
    <mc:Choice Requires="p14">
      <p:transition spd="slow" p14:dur="1250" advTm="42019">
        <p14:switch dir="r"/>
      </p:transition>
    </mc:Choice>
    <mc:Fallback xmlns="">
      <p:transition spd="slow" advTm="42019">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Same Side Corner Rectangle 1"/>
          <p:cNvSpPr/>
          <p:nvPr/>
        </p:nvSpPr>
        <p:spPr>
          <a:xfrm>
            <a:off x="3865418" y="1052945"/>
            <a:ext cx="4488872" cy="623455"/>
          </a:xfrm>
          <a:prstGeom prst="round2Same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b="1" dirty="0">
                <a:ln/>
                <a:solidFill>
                  <a:schemeClr val="bg1"/>
                </a:solidFill>
                <a:latin typeface="NikoshBAN" panose="02000000000000000000" pitchFamily="2" charset="0"/>
                <a:cs typeface="NikoshBAN" panose="02000000000000000000" pitchFamily="2" charset="0"/>
              </a:rPr>
              <a:t>ফরায়েজি </a:t>
            </a:r>
            <a:r>
              <a:rPr lang="bn-IN" sz="3600" b="1" dirty="0" smtClean="0">
                <a:ln/>
                <a:solidFill>
                  <a:schemeClr val="bg1"/>
                </a:solidFill>
                <a:latin typeface="NikoshBAN" panose="02000000000000000000" pitchFamily="2" charset="0"/>
                <a:cs typeface="NikoshBAN" panose="02000000000000000000" pitchFamily="2" charset="0"/>
              </a:rPr>
              <a:t>আন্দোলনের উদ্দেশ্য </a:t>
            </a:r>
            <a:endParaRPr lang="en-US" sz="3600" dirty="0"/>
          </a:p>
        </p:txBody>
      </p:sp>
      <p:sp>
        <p:nvSpPr>
          <p:cNvPr id="3" name="Snip Diagonal Corner Rectangle 2"/>
          <p:cNvSpPr/>
          <p:nvPr/>
        </p:nvSpPr>
        <p:spPr>
          <a:xfrm>
            <a:off x="997527" y="1856509"/>
            <a:ext cx="10224654" cy="3906982"/>
          </a:xfrm>
          <a:prstGeom prst="snip2Diag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smtClean="0">
                <a:ln/>
                <a:solidFill>
                  <a:schemeClr val="bg1"/>
                </a:solidFill>
                <a:latin typeface="NikoshBAN" panose="02000000000000000000" pitchFamily="2" charset="0"/>
                <a:cs typeface="NikoshBAN" panose="02000000000000000000" pitchFamily="2" charset="0"/>
              </a:rPr>
              <a:t>১.মুসলমানদেরকে  ইসলামের মুলনীতি তথা ফরজের দিকে ধাবিত করা।</a:t>
            </a:r>
          </a:p>
          <a:p>
            <a:r>
              <a:rPr lang="bn-IN" sz="3200" dirty="0" smtClean="0">
                <a:ln/>
                <a:solidFill>
                  <a:schemeClr val="bg1"/>
                </a:solidFill>
                <a:latin typeface="NikoshBAN" panose="02000000000000000000" pitchFamily="2" charset="0"/>
                <a:cs typeface="NikoshBAN" panose="02000000000000000000" pitchFamily="2" charset="0"/>
              </a:rPr>
              <a:t>২. সকল প্রকার শিরক ও বিদায়াত থেকে ইসলামকে রক্ষা করা।</a:t>
            </a:r>
          </a:p>
          <a:p>
            <a:r>
              <a:rPr lang="bn-IN" sz="3200" dirty="0" smtClean="0">
                <a:ln/>
                <a:solidFill>
                  <a:schemeClr val="bg1"/>
                </a:solidFill>
                <a:latin typeface="NikoshBAN" panose="02000000000000000000" pitchFamily="2" charset="0"/>
                <a:cs typeface="NikoshBAN" panose="02000000000000000000" pitchFamily="2" charset="0"/>
              </a:rPr>
              <a:t>৩. মুসলমানদের অধিকার ও কর্তব্য সম্পর্কে সচেতন করা। </a:t>
            </a:r>
          </a:p>
          <a:p>
            <a:r>
              <a:rPr lang="bn-IN" sz="3200" dirty="0" smtClean="0">
                <a:ln/>
                <a:solidFill>
                  <a:schemeClr val="bg1"/>
                </a:solidFill>
                <a:latin typeface="NikoshBAN" panose="02000000000000000000" pitchFamily="2" charset="0"/>
                <a:cs typeface="NikoshBAN" panose="02000000000000000000" pitchFamily="2" charset="0"/>
              </a:rPr>
              <a:t>৪. মুসলমানদের ঐতিহ্য পুনরুদ্ধার করে প্রকৃত ইসলামি শিক্ষায় শিক্ষিত করা।</a:t>
            </a:r>
          </a:p>
          <a:p>
            <a:r>
              <a:rPr lang="bn-IN" sz="3200" dirty="0" smtClean="0">
                <a:ln/>
                <a:solidFill>
                  <a:schemeClr val="bg1"/>
                </a:solidFill>
                <a:latin typeface="NikoshBAN" panose="02000000000000000000" pitchFamily="2" charset="0"/>
                <a:cs typeface="NikoshBAN" panose="02000000000000000000" pitchFamily="2" charset="0"/>
              </a:rPr>
              <a:t>৫. মুসলমানদের ধার্মিক ও নীতিবান মানুষে পরিনত করা।</a:t>
            </a:r>
          </a:p>
          <a:p>
            <a:r>
              <a:rPr lang="bn-IN" sz="3200" dirty="0" smtClean="0">
                <a:ln/>
                <a:solidFill>
                  <a:schemeClr val="bg1"/>
                </a:solidFill>
                <a:latin typeface="NikoshBAN" panose="02000000000000000000" pitchFamily="2" charset="0"/>
                <a:cs typeface="NikoshBAN" panose="02000000000000000000" pitchFamily="2" charset="0"/>
              </a:rPr>
              <a:t>৬. ইস্ট-ইন্ডিয়া কোম্পানি ও জমিদারদের অত্যাচারের বিরুদ্ধে মুসলমানদের প্রতিবাদ করার সাহস জোগানো।</a:t>
            </a:r>
          </a:p>
          <a:p>
            <a:r>
              <a:rPr lang="bn-IN" sz="3200" dirty="0" smtClean="0">
                <a:ln/>
                <a:solidFill>
                  <a:schemeClr val="bg1"/>
                </a:solidFill>
                <a:latin typeface="NikoshBAN" panose="02000000000000000000" pitchFamily="2" charset="0"/>
                <a:cs typeface="NikoshBAN" panose="02000000000000000000" pitchFamily="2" charset="0"/>
              </a:rPr>
              <a:t>৭. সামাজিক ও অর্থ</a:t>
            </a:r>
            <a:r>
              <a:rPr lang="en-US" sz="3200" dirty="0" err="1" smtClean="0">
                <a:ln/>
                <a:solidFill>
                  <a:schemeClr val="bg1"/>
                </a:solidFill>
                <a:latin typeface="NikoshBAN" panose="02000000000000000000" pitchFamily="2" charset="0"/>
                <a:cs typeface="NikoshBAN" panose="02000000000000000000" pitchFamily="2" charset="0"/>
              </a:rPr>
              <a:t>নৈ</a:t>
            </a:r>
            <a:r>
              <a:rPr lang="bn-IN" sz="3200" dirty="0" smtClean="0">
                <a:ln/>
                <a:solidFill>
                  <a:schemeClr val="bg1"/>
                </a:solidFill>
                <a:latin typeface="NikoshBAN" panose="02000000000000000000" pitchFamily="2" charset="0"/>
                <a:cs typeface="NikoshBAN" panose="02000000000000000000" pitchFamily="2" charset="0"/>
              </a:rPr>
              <a:t>তিক ন্যায়বিচার প্রতিষ্ঠা করা। </a:t>
            </a:r>
            <a:r>
              <a:rPr lang="en-US" sz="3200" dirty="0" smtClean="0">
                <a:ln/>
                <a:solidFill>
                  <a:schemeClr val="bg1"/>
                </a:solidFill>
                <a:latin typeface="NikoshBAN" panose="02000000000000000000" pitchFamily="2" charset="0"/>
                <a:cs typeface="NikoshBAN" panose="02000000000000000000" pitchFamily="2" charset="0"/>
              </a:rPr>
              <a:t> </a:t>
            </a:r>
            <a:endParaRPr lang="bn-IN" sz="3200" dirty="0" smtClean="0">
              <a:ln/>
              <a:solidFill>
                <a:schemeClr val="bg1"/>
              </a:solidFill>
              <a:latin typeface="NikoshBAN" panose="02000000000000000000" pitchFamily="2" charset="0"/>
              <a:cs typeface="NikoshBAN" panose="02000000000000000000" pitchFamily="2" charset="0"/>
            </a:endParaRPr>
          </a:p>
        </p:txBody>
      </p:sp>
      <p:sp>
        <p:nvSpPr>
          <p:cNvPr id="4" name="Frame 3"/>
          <p:cNvSpPr/>
          <p:nvPr/>
        </p:nvSpPr>
        <p:spPr>
          <a:xfrm>
            <a:off x="138545" y="124691"/>
            <a:ext cx="11942619" cy="6580909"/>
          </a:xfrm>
          <a:prstGeom prst="frame">
            <a:avLst/>
          </a:prstGeom>
          <a:blipFill>
            <a:blip r:embed="rId4"/>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ustDataLst>
      <p:tags r:id="rId1"/>
    </p:custDataLst>
    <p:extLst>
      <p:ext uri="{BB962C8B-B14F-4D97-AF65-F5344CB8AC3E}">
        <p14:creationId xmlns:p14="http://schemas.microsoft.com/office/powerpoint/2010/main" val="940356216"/>
      </p:ext>
    </p:extLst>
  </p:cSld>
  <p:clrMapOvr>
    <a:masterClrMapping/>
  </p:clrMapOvr>
  <mc:AlternateContent xmlns:mc="http://schemas.openxmlformats.org/markup-compatibility/2006" xmlns:p14="http://schemas.microsoft.com/office/powerpoint/2010/main">
    <mc:Choice Requires="p14">
      <p:transition spd="slow" p14:dur="1250" advTm="61110">
        <p14:switch dir="r"/>
      </p:transition>
    </mc:Choice>
    <mc:Fallback xmlns="">
      <p:transition spd="slow" advTm="6111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Off-page Connector 1"/>
          <p:cNvSpPr/>
          <p:nvPr/>
        </p:nvSpPr>
        <p:spPr>
          <a:xfrm>
            <a:off x="3352799" y="1482436"/>
            <a:ext cx="2923310" cy="914400"/>
          </a:xfrm>
          <a:prstGeom prst="flowChartOffpageConnector">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b="1" dirty="0" smtClean="0">
                <a:latin typeface="NikoshBAN" panose="02000000000000000000" pitchFamily="2" charset="0"/>
                <a:cs typeface="NikoshBAN" panose="02000000000000000000" pitchFamily="2" charset="0"/>
              </a:rPr>
              <a:t>ইংরেজদের বিরোধিতা</a:t>
            </a:r>
            <a:endParaRPr lang="en-US" b="1" dirty="0"/>
          </a:p>
        </p:txBody>
      </p:sp>
      <p:sp>
        <p:nvSpPr>
          <p:cNvPr id="6" name="Round Diagonal Corner Rectangle 5"/>
          <p:cNvSpPr/>
          <p:nvPr/>
        </p:nvSpPr>
        <p:spPr>
          <a:xfrm>
            <a:off x="3352800" y="2660072"/>
            <a:ext cx="8506691" cy="3810001"/>
          </a:xfrm>
          <a:prstGeom prst="round2Diag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a:solidFill>
                  <a:schemeClr val="tx1"/>
                </a:solidFill>
                <a:latin typeface="NikoshBAN" panose="02000000000000000000" pitchFamily="2" charset="0"/>
                <a:cs typeface="NikoshBAN" panose="02000000000000000000" pitchFamily="2" charset="0"/>
              </a:rPr>
              <a:t>এদেশে ইংরেজ শাসনকে হাজি শরিয়তউল্লাহ অত্যন্ত ঘৃণার চোখে দেখতেন। তিনি উপলদ্ধি করেছিলেন,ইংরেজদের হাত থেকে মুক্ত না হওয়া পর্যন্ত দেশের সার্বিক মঙ্গল সম্ভব নয়। সে কারণে তিনি ইংরেজ শাসনাধীন ভারতবর্ষকে ‘</a:t>
            </a:r>
            <a:r>
              <a:rPr lang="bn-IN" sz="3200" b="1" dirty="0">
                <a:solidFill>
                  <a:schemeClr val="tx1"/>
                </a:solidFill>
                <a:latin typeface="NikoshBAN" panose="02000000000000000000" pitchFamily="2" charset="0"/>
                <a:cs typeface="NikoshBAN" panose="02000000000000000000" pitchFamily="2" charset="0"/>
              </a:rPr>
              <a:t>দারুল হরব</a:t>
            </a:r>
            <a:r>
              <a:rPr lang="bn-IN" sz="3200" dirty="0">
                <a:solidFill>
                  <a:schemeClr val="tx1"/>
                </a:solidFill>
                <a:latin typeface="NikoshBAN" panose="02000000000000000000" pitchFamily="2" charset="0"/>
                <a:cs typeface="NikoshBAN" panose="02000000000000000000" pitchFamily="2" charset="0"/>
              </a:rPr>
              <a:t>’ ঘোষণা করে </a:t>
            </a:r>
            <a:r>
              <a:rPr lang="bn-IN" sz="3200" b="1" dirty="0">
                <a:solidFill>
                  <a:schemeClr val="tx1"/>
                </a:solidFill>
                <a:latin typeface="NikoshBAN" panose="02000000000000000000" pitchFamily="2" charset="0"/>
                <a:cs typeface="NikoshBAN" panose="02000000000000000000" pitchFamily="2" charset="0"/>
              </a:rPr>
              <a:t>জুমা ও ঈদের নামাজ বর্জন </a:t>
            </a:r>
            <a:r>
              <a:rPr lang="bn-IN" sz="3200" dirty="0">
                <a:solidFill>
                  <a:schemeClr val="tx1"/>
                </a:solidFill>
                <a:latin typeface="NikoshBAN" panose="02000000000000000000" pitchFamily="2" charset="0"/>
                <a:cs typeface="NikoshBAN" panose="02000000000000000000" pitchFamily="2" charset="0"/>
              </a:rPr>
              <a:t>করার জন্য নিজ অনুসারীদের নির্দেশ দেন। তিনি ঘোষণা করেন,মুসলিম শাসন প্রতিষ্ঠিত না হওয়া পর্যন্ত জুমা ও ঈদের নামাজ স্থগিত থাকবে</a:t>
            </a:r>
            <a:r>
              <a:rPr lang="bn-IN" sz="3200" dirty="0" smtClean="0">
                <a:solidFill>
                  <a:schemeClr val="tx1"/>
                </a:solidFill>
                <a:latin typeface="NikoshBAN" panose="02000000000000000000" pitchFamily="2" charset="0"/>
                <a:cs typeface="NikoshBAN" panose="02000000000000000000" pitchFamily="2" charset="0"/>
              </a:rPr>
              <a:t>।</a:t>
            </a:r>
            <a:endParaRPr lang="en-US" sz="3200" dirty="0">
              <a:solidFill>
                <a:schemeClr val="tx1"/>
              </a:solidFill>
              <a:latin typeface="NikoshBAN" panose="02000000000000000000" pitchFamily="2" charset="0"/>
              <a:cs typeface="NikoshBAN" panose="02000000000000000000" pitchFamily="2" charset="0"/>
            </a:endParaRPr>
          </a:p>
        </p:txBody>
      </p:sp>
    </p:spTree>
    <p:custDataLst>
      <p:tags r:id="rId1"/>
    </p:custDataLst>
    <p:extLst>
      <p:ext uri="{BB962C8B-B14F-4D97-AF65-F5344CB8AC3E}">
        <p14:creationId xmlns:p14="http://schemas.microsoft.com/office/powerpoint/2010/main" val="2963148059"/>
      </p:ext>
    </p:extLst>
  </p:cSld>
  <p:clrMapOvr>
    <a:masterClrMapping/>
  </p:clrMapOvr>
  <mc:AlternateContent xmlns:mc="http://schemas.openxmlformats.org/markup-compatibility/2006" xmlns:p14="http://schemas.microsoft.com/office/powerpoint/2010/main">
    <mc:Choice Requires="p14">
      <p:transition spd="slow" p14:dur="1250" advTm="89548">
        <p14:switch dir="r"/>
      </p:transition>
    </mc:Choice>
    <mc:Fallback xmlns="">
      <p:transition spd="slow" advTm="89548">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ular Callout 2"/>
          <p:cNvSpPr/>
          <p:nvPr/>
        </p:nvSpPr>
        <p:spPr>
          <a:xfrm>
            <a:off x="2424546" y="1260764"/>
            <a:ext cx="4170218" cy="665018"/>
          </a:xfrm>
          <a:prstGeom prst="wedgeRectCallou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b="1" dirty="0">
                <a:solidFill>
                  <a:schemeClr val="tx1"/>
                </a:solidFill>
                <a:latin typeface="NikoshBAN" panose="02000000000000000000" pitchFamily="2" charset="0"/>
                <a:cs typeface="NikoshBAN" panose="02000000000000000000" pitchFamily="2" charset="0"/>
              </a:rPr>
              <a:t>পঞ্চায়েত ব্যবস্থা ও ভ্রাতৃত্ববোধ সৃষ্টি</a:t>
            </a:r>
            <a:endParaRPr lang="en-US" dirty="0">
              <a:solidFill>
                <a:schemeClr val="tx1"/>
              </a:solidFill>
            </a:endParaRPr>
          </a:p>
        </p:txBody>
      </p:sp>
      <p:sp>
        <p:nvSpPr>
          <p:cNvPr id="5" name="Snip Single Corner Rectangle 4"/>
          <p:cNvSpPr/>
          <p:nvPr/>
        </p:nvSpPr>
        <p:spPr>
          <a:xfrm>
            <a:off x="2424546" y="2396837"/>
            <a:ext cx="9615053" cy="3726873"/>
          </a:xfrm>
          <a:prstGeom prst="snip1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a:solidFill>
                  <a:schemeClr val="tx1"/>
                </a:solidFill>
                <a:latin typeface="NikoshBAN" panose="02000000000000000000" pitchFamily="2" charset="0"/>
                <a:cs typeface="NikoshBAN" panose="02000000000000000000" pitchFamily="2" charset="0"/>
              </a:rPr>
              <a:t>হাজি শরিয়তউল্লাহই সর্বপ্রথম বাংলার মুসলিম সমাজে </a:t>
            </a:r>
            <a:r>
              <a:rPr lang="bn-IN" sz="3200" b="1" dirty="0" smtClean="0">
                <a:solidFill>
                  <a:schemeClr val="tx1"/>
                </a:solidFill>
                <a:latin typeface="NikoshBAN" panose="02000000000000000000" pitchFamily="2" charset="0"/>
                <a:cs typeface="NikoshBAN" panose="02000000000000000000" pitchFamily="2" charset="0"/>
              </a:rPr>
              <a:t>“পঞ্চায়েত ব্যবস্থার” </a:t>
            </a:r>
            <a:r>
              <a:rPr lang="bn-IN" sz="3200" dirty="0">
                <a:solidFill>
                  <a:schemeClr val="tx1"/>
                </a:solidFill>
                <a:latin typeface="NikoshBAN" panose="02000000000000000000" pitchFamily="2" charset="0"/>
                <a:cs typeface="NikoshBAN" panose="02000000000000000000" pitchFamily="2" charset="0"/>
              </a:rPr>
              <a:t>প্রচলন করেন। প্রত্যেক ফরায়েজি গ্রামের অধিবাসীরা তাদের একজন নেতা নির্বাচিত করত যাকে বলা হতো “</a:t>
            </a:r>
            <a:r>
              <a:rPr lang="bn-IN" sz="3200" b="1" dirty="0">
                <a:solidFill>
                  <a:schemeClr val="tx1"/>
                </a:solidFill>
                <a:latin typeface="NikoshBAN" panose="02000000000000000000" pitchFamily="2" charset="0"/>
                <a:cs typeface="NikoshBAN" panose="02000000000000000000" pitchFamily="2" charset="0"/>
              </a:rPr>
              <a:t>গাঁও খলিফা</a:t>
            </a:r>
            <a:r>
              <a:rPr lang="bn-IN" sz="3200" dirty="0">
                <a:solidFill>
                  <a:schemeClr val="tx1"/>
                </a:solidFill>
                <a:latin typeface="NikoshBAN" panose="02000000000000000000" pitchFamily="2" charset="0"/>
                <a:cs typeface="NikoshBAN" panose="02000000000000000000" pitchFamily="2" charset="0"/>
              </a:rPr>
              <a:t>”। আবার গাঁও খলিফারা মিলিত হয়ে প্রত্যেক থানার জন্য একজন “</a:t>
            </a:r>
            <a:r>
              <a:rPr lang="bn-IN" sz="3200" b="1" dirty="0">
                <a:solidFill>
                  <a:schemeClr val="tx1"/>
                </a:solidFill>
                <a:latin typeface="NikoshBAN" panose="02000000000000000000" pitchFamily="2" charset="0"/>
                <a:cs typeface="NikoshBAN" panose="02000000000000000000" pitchFamily="2" charset="0"/>
              </a:rPr>
              <a:t>পির খলিফা</a:t>
            </a:r>
            <a:r>
              <a:rPr lang="bn-IN" sz="3200" dirty="0">
                <a:solidFill>
                  <a:schemeClr val="tx1"/>
                </a:solidFill>
                <a:latin typeface="NikoshBAN" panose="02000000000000000000" pitchFamily="2" charset="0"/>
                <a:cs typeface="NikoshBAN" panose="02000000000000000000" pitchFamily="2" charset="0"/>
              </a:rPr>
              <a:t>” নির্বাচিত করতেন। ফরায়েজি আন্দোলনের অন্যতম দিক ছিল অনুসারীদের প্রবল ভ্রাতৃত্ববোধ। তিনি ফরায়েজিদের সৎ পথে উপার্জন ও নৈতিক আদর্শে বলিয়ান হয়ে </a:t>
            </a:r>
            <a:r>
              <a:rPr lang="bn-IN" sz="3200" dirty="0" smtClean="0">
                <a:solidFill>
                  <a:schemeClr val="tx1"/>
                </a:solidFill>
                <a:latin typeface="NikoshBAN" panose="02000000000000000000" pitchFamily="2" charset="0"/>
                <a:cs typeface="NikoshBAN" panose="02000000000000000000" pitchFamily="2" charset="0"/>
              </a:rPr>
              <a:t>ভ্রাতৃত্ববোধ </a:t>
            </a:r>
            <a:r>
              <a:rPr lang="bn-IN" sz="3200" dirty="0">
                <a:solidFill>
                  <a:schemeClr val="tx1"/>
                </a:solidFill>
                <a:latin typeface="NikoshBAN" panose="02000000000000000000" pitchFamily="2" charset="0"/>
                <a:cs typeface="NikoshBAN" panose="02000000000000000000" pitchFamily="2" charset="0"/>
              </a:rPr>
              <a:t>সৃষ্টির তাগিদ দেন।</a:t>
            </a:r>
            <a:endParaRPr lang="en-US" sz="3200" dirty="0">
              <a:solidFill>
                <a:schemeClr val="tx1"/>
              </a:solidFill>
            </a:endParaRPr>
          </a:p>
        </p:txBody>
      </p:sp>
    </p:spTree>
    <p:custDataLst>
      <p:tags r:id="rId1"/>
    </p:custDataLst>
    <p:extLst>
      <p:ext uri="{BB962C8B-B14F-4D97-AF65-F5344CB8AC3E}">
        <p14:creationId xmlns:p14="http://schemas.microsoft.com/office/powerpoint/2010/main" val="1744872037"/>
      </p:ext>
    </p:extLst>
  </p:cSld>
  <p:clrMapOvr>
    <a:masterClrMapping/>
  </p:clrMapOvr>
  <mc:AlternateContent xmlns:mc="http://schemas.openxmlformats.org/markup-compatibility/2006" xmlns:p14="http://schemas.microsoft.com/office/powerpoint/2010/main">
    <mc:Choice Requires="p14">
      <p:transition spd="slow" p14:dur="1250" advTm="50524">
        <p14:switch dir="r"/>
      </p:transition>
    </mc:Choice>
    <mc:Fallback xmlns="">
      <p:transition spd="slow" advTm="50524">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Scale>
                                      <p:cBhvr>
                                        <p:cTn id="7"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5"/>
                                        </p:tgtEl>
                                        <p:attrNameLst>
                                          <p:attrName>ppt_x</p:attrName>
                                          <p:attrName>ppt_y</p:attrName>
                                        </p:attrNameLst>
                                      </p:cBhvr>
                                    </p:animMotion>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nip Diagonal Corner Rectangle 1"/>
          <p:cNvSpPr/>
          <p:nvPr/>
        </p:nvSpPr>
        <p:spPr>
          <a:xfrm>
            <a:off x="3235035" y="2493818"/>
            <a:ext cx="8582892" cy="3851564"/>
          </a:xfrm>
          <a:prstGeom prst="snip2Diag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smtClean="0">
                <a:ln/>
                <a:solidFill>
                  <a:schemeClr val="tx1"/>
                </a:solidFill>
                <a:latin typeface="NikoshBAN" panose="02000000000000000000" pitchFamily="2" charset="0"/>
                <a:cs typeface="NikoshBAN" panose="02000000000000000000" pitchFamily="2" charset="0"/>
              </a:rPr>
              <a:t>হাজি শরিয়তউল্লাহর ফরায়েজি আন্দোলনের কেন্দ্র ছিল ফরিদপুর জেলা, কিন্তু তাঁর আহবানে বাংলার মুসলিম জনগন এক অভূতপূর্ব সাড়া দিয়ে তাঁর শিষ্যত্ব ও শিক্ষা গ্রহন করেন। জেমস টেলরের বর্ণনা মতে , ফরিদপুর, বাকেরগঞ্জ ও ময়মনসিংহের এক-ষষ্ঠাংশ এবং ঢাকা শহরের এক-তৃতীয়াংশ মুসলমান তাঁর শিষ্যত্ব গ্রহন করে। ফরায়েজি আন্দোলন বাংলার কৃষক-শ্রমিকসহ মেহনতি মানুষের মধ্যে ব্যাপক জনপ্রিয়তা অর্জন করে।</a:t>
            </a:r>
            <a:endParaRPr lang="bn-IN" sz="3200" dirty="0">
              <a:ln/>
              <a:solidFill>
                <a:schemeClr val="tx1"/>
              </a:solidFill>
              <a:latin typeface="NikoshBAN" panose="02000000000000000000" pitchFamily="2" charset="0"/>
              <a:cs typeface="NikoshBAN" panose="02000000000000000000" pitchFamily="2" charset="0"/>
            </a:endParaRPr>
          </a:p>
        </p:txBody>
      </p:sp>
      <p:sp>
        <p:nvSpPr>
          <p:cNvPr id="3" name="Snip Same Side Corner Rectangle 2"/>
          <p:cNvSpPr/>
          <p:nvPr/>
        </p:nvSpPr>
        <p:spPr>
          <a:xfrm>
            <a:off x="5882986" y="1468581"/>
            <a:ext cx="3286990" cy="706584"/>
          </a:xfrm>
          <a:prstGeom prst="snip2Same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b="1" dirty="0" smtClean="0">
                <a:ln/>
                <a:solidFill>
                  <a:schemeClr val="bg1"/>
                </a:solidFill>
                <a:latin typeface="NikoshBAN" panose="02000000000000000000" pitchFamily="2" charset="0"/>
                <a:cs typeface="NikoshBAN" panose="02000000000000000000" pitchFamily="2" charset="0"/>
              </a:rPr>
              <a:t>বাংলার মুসলমানদের নবজাগরণ</a:t>
            </a:r>
            <a:endParaRPr lang="bn-IN" b="1" dirty="0">
              <a:ln/>
              <a:solidFill>
                <a:schemeClr val="bg1"/>
              </a:solidFill>
              <a:latin typeface="NikoshBAN" panose="02000000000000000000" pitchFamily="2" charset="0"/>
              <a:cs typeface="NikoshBAN" panose="02000000000000000000" pitchFamily="2" charset="0"/>
            </a:endParaRPr>
          </a:p>
        </p:txBody>
      </p:sp>
    </p:spTree>
    <p:custDataLst>
      <p:tags r:id="rId1"/>
    </p:custDataLst>
    <p:extLst>
      <p:ext uri="{BB962C8B-B14F-4D97-AF65-F5344CB8AC3E}">
        <p14:creationId xmlns:p14="http://schemas.microsoft.com/office/powerpoint/2010/main" val="4255829443"/>
      </p:ext>
    </p:extLst>
  </p:cSld>
  <p:clrMapOvr>
    <a:masterClrMapping/>
  </p:clrMapOvr>
  <mc:AlternateContent xmlns:mc="http://schemas.openxmlformats.org/markup-compatibility/2006" xmlns:p14="http://schemas.microsoft.com/office/powerpoint/2010/main">
    <mc:Choice Requires="p14">
      <p:transition spd="slow" p14:dur="1250" advTm="42381">
        <p14:switch dir="r"/>
      </p:transition>
    </mc:Choice>
    <mc:Fallback xmlns="">
      <p:transition spd="slow" advTm="42381">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3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4*#ppt_w"/>
                                          </p:val>
                                        </p:tav>
                                        <p:tav tm="100000">
                                          <p:val>
                                            <p:strVal val="#ppt_w"/>
                                          </p:val>
                                        </p:tav>
                                      </p:tavLst>
                                    </p:anim>
                                    <p:anim calcmode="lin" valueType="num">
                                      <p:cBhvr>
                                        <p:cTn id="8" dur="500" fill="hold"/>
                                        <p:tgtEl>
                                          <p:spTgt spid="2"/>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nip Diagonal Corner Rectangle 1"/>
          <p:cNvSpPr/>
          <p:nvPr/>
        </p:nvSpPr>
        <p:spPr>
          <a:xfrm>
            <a:off x="1690254" y="2050472"/>
            <a:ext cx="10321637" cy="4322619"/>
          </a:xfrm>
          <a:prstGeom prst="snip2Diag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a:ln/>
                <a:solidFill>
                  <a:schemeClr val="tx1"/>
                </a:solidFill>
                <a:latin typeface="NikoshBAN" panose="02000000000000000000" pitchFamily="2" charset="0"/>
                <a:cs typeface="NikoshBAN" panose="02000000000000000000" pitchFamily="2" charset="0"/>
              </a:rPr>
              <a:t>ফরায়েজিরা ধর্মীয় রীতি-নীতি অনুসরনের ক্ষেত্রে সাধারণ মুসলমানদের অপেক্ষা অধিকতর কঠোরতা অবলম্বন করলে সনাতনপন্থী মুসলমানদের সাথে বিরোধ সৃষ্টি হয়। অন্যদিকে তাঁর মতবাদ নির্যাতিত মুসলমান কৃষককে অত্যাচারী হিন্দু জমিদারদের বিরুদ্ধে উত্তেজিত করতে পারে এ ভয়ে হিন্দু জমিদাররা এর বিরোধিতা করেন। হাজি শরিয়তউল্লাহ তাঁর অনুসারীদেরকে হিন্দু জমিদারদের </a:t>
            </a:r>
            <a:r>
              <a:rPr lang="bn-IN" sz="3200" dirty="0" smtClean="0">
                <a:ln/>
                <a:solidFill>
                  <a:schemeClr val="tx1"/>
                </a:solidFill>
                <a:latin typeface="NikoshBAN" panose="02000000000000000000" pitchFamily="2" charset="0"/>
                <a:cs typeface="NikoshBAN" panose="02000000000000000000" pitchFamily="2" charset="0"/>
              </a:rPr>
              <a:t>নানা প্রকার পুজাপার্বন উদযাপনের জন্য কর </a:t>
            </a:r>
            <a:r>
              <a:rPr lang="bn-IN" sz="3200" dirty="0">
                <a:ln/>
                <a:solidFill>
                  <a:schemeClr val="tx1"/>
                </a:solidFill>
                <a:latin typeface="NikoshBAN" panose="02000000000000000000" pitchFamily="2" charset="0"/>
                <a:cs typeface="NikoshBAN" panose="02000000000000000000" pitchFamily="2" charset="0"/>
              </a:rPr>
              <a:t>নির্ধারন ও গরু জবাই এর নিষেধাজ্ঞা অমান্য করার আহবান জানান। এর ফলে ফরায়েজি কৃষক ও হি</a:t>
            </a:r>
            <a:r>
              <a:rPr lang="en-US" sz="3200" dirty="0" err="1">
                <a:ln/>
                <a:solidFill>
                  <a:schemeClr val="tx1"/>
                </a:solidFill>
                <a:latin typeface="NikoshBAN" panose="02000000000000000000" pitchFamily="2" charset="0"/>
                <a:cs typeface="NikoshBAN" panose="02000000000000000000" pitchFamily="2" charset="0"/>
              </a:rPr>
              <a:t>ন্দু</a:t>
            </a:r>
            <a:r>
              <a:rPr lang="bn-IN" sz="3200" dirty="0">
                <a:ln/>
                <a:solidFill>
                  <a:schemeClr val="tx1"/>
                </a:solidFill>
                <a:latin typeface="NikoshBAN" panose="02000000000000000000" pitchFamily="2" charset="0"/>
                <a:cs typeface="NikoshBAN" panose="02000000000000000000" pitchFamily="2" charset="0"/>
              </a:rPr>
              <a:t> জমিদারদের </a:t>
            </a:r>
            <a:r>
              <a:rPr lang="bn-IN" sz="3200" dirty="0" smtClean="0">
                <a:ln/>
                <a:solidFill>
                  <a:schemeClr val="tx1"/>
                </a:solidFill>
                <a:latin typeface="NikoshBAN" panose="02000000000000000000" pitchFamily="2" charset="0"/>
                <a:cs typeface="NikoshBAN" panose="02000000000000000000" pitchFamily="2" charset="0"/>
              </a:rPr>
              <a:t>মধ্যে অসন্তোষ </a:t>
            </a:r>
            <a:r>
              <a:rPr lang="bn-IN" sz="3200" dirty="0">
                <a:ln/>
                <a:solidFill>
                  <a:schemeClr val="tx1"/>
                </a:solidFill>
                <a:latin typeface="NikoshBAN" panose="02000000000000000000" pitchFamily="2" charset="0"/>
                <a:cs typeface="NikoshBAN" panose="02000000000000000000" pitchFamily="2" charset="0"/>
              </a:rPr>
              <a:t>দেখা দেয়।  </a:t>
            </a:r>
            <a:r>
              <a:rPr lang="en-US" sz="3200" dirty="0" smtClean="0">
                <a:ln/>
                <a:solidFill>
                  <a:schemeClr val="tx1"/>
                </a:solidFill>
                <a:latin typeface="NikoshBAN" panose="02000000000000000000" pitchFamily="2" charset="0"/>
                <a:cs typeface="NikoshBAN" panose="02000000000000000000" pitchFamily="2" charset="0"/>
              </a:rPr>
              <a:t> </a:t>
            </a:r>
            <a:endParaRPr lang="bn-IN" sz="3200" dirty="0">
              <a:ln/>
              <a:solidFill>
                <a:schemeClr val="tx1"/>
              </a:solidFill>
              <a:latin typeface="NikoshBAN" panose="02000000000000000000" pitchFamily="2" charset="0"/>
              <a:cs typeface="NikoshBAN" panose="02000000000000000000" pitchFamily="2" charset="0"/>
            </a:endParaRPr>
          </a:p>
        </p:txBody>
      </p:sp>
      <p:sp>
        <p:nvSpPr>
          <p:cNvPr id="3" name="Horizontal Scroll 2"/>
          <p:cNvSpPr/>
          <p:nvPr/>
        </p:nvSpPr>
        <p:spPr>
          <a:xfrm>
            <a:off x="4869871" y="1066800"/>
            <a:ext cx="3962401" cy="775855"/>
          </a:xfrm>
          <a:prstGeom prst="horizontalScroll">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r>
              <a:rPr lang="bn-IN" b="1" dirty="0">
                <a:ln/>
                <a:solidFill>
                  <a:schemeClr val="bg1"/>
                </a:solidFill>
                <a:latin typeface="NikoshBAN" panose="02000000000000000000" pitchFamily="2" charset="0"/>
                <a:cs typeface="NikoshBAN" panose="02000000000000000000" pitchFamily="2" charset="0"/>
              </a:rPr>
              <a:t>জমিদারদের </a:t>
            </a:r>
            <a:r>
              <a:rPr lang="bn-IN" b="1" dirty="0" smtClean="0">
                <a:ln/>
                <a:solidFill>
                  <a:schemeClr val="bg1"/>
                </a:solidFill>
                <a:latin typeface="NikoshBAN" panose="02000000000000000000" pitchFamily="2" charset="0"/>
                <a:cs typeface="NikoshBAN" panose="02000000000000000000" pitchFamily="2" charset="0"/>
              </a:rPr>
              <a:t>ও অন্যদের সাথে বিরোধ</a:t>
            </a:r>
            <a:endParaRPr lang="bn-IN" b="1" dirty="0">
              <a:ln/>
              <a:solidFill>
                <a:schemeClr val="bg1"/>
              </a:solidFill>
              <a:latin typeface="NikoshBAN" panose="02000000000000000000" pitchFamily="2" charset="0"/>
              <a:cs typeface="NikoshBAN" panose="02000000000000000000" pitchFamily="2" charset="0"/>
            </a:endParaRPr>
          </a:p>
        </p:txBody>
      </p:sp>
    </p:spTree>
    <p:custDataLst>
      <p:tags r:id="rId1"/>
    </p:custDataLst>
    <p:extLst>
      <p:ext uri="{BB962C8B-B14F-4D97-AF65-F5344CB8AC3E}">
        <p14:creationId xmlns:p14="http://schemas.microsoft.com/office/powerpoint/2010/main" val="1963078484"/>
      </p:ext>
    </p:extLst>
  </p:cSld>
  <p:clrMapOvr>
    <a:masterClrMapping/>
  </p:clrMapOvr>
  <mc:AlternateContent xmlns:mc="http://schemas.openxmlformats.org/markup-compatibility/2006" xmlns:p14="http://schemas.microsoft.com/office/powerpoint/2010/main">
    <mc:Choice Requires="p14">
      <p:transition spd="slow" p14:dur="1250" advTm="55421">
        <p14:switch dir="r"/>
      </p:transition>
    </mc:Choice>
    <mc:Fallback xmlns="">
      <p:transition spd="slow" advTm="55421">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orizontal Scroll 5"/>
          <p:cNvSpPr/>
          <p:nvPr/>
        </p:nvSpPr>
        <p:spPr>
          <a:xfrm>
            <a:off x="4983388" y="1108302"/>
            <a:ext cx="4297741" cy="899146"/>
          </a:xfrm>
          <a:prstGeom prst="horizontalScroll">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b="1" dirty="0">
                <a:ln/>
                <a:solidFill>
                  <a:schemeClr val="bg1"/>
                </a:solidFill>
                <a:latin typeface="NikoshBAN" panose="02000000000000000000" pitchFamily="2" charset="0"/>
                <a:cs typeface="NikoshBAN" panose="02000000000000000000" pitchFamily="2" charset="0"/>
              </a:rPr>
              <a:t>হাজি শরিয়তউল্লাহর মৃত্যু</a:t>
            </a:r>
            <a:endParaRPr lang="en-US" b="1"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29345" y="2190418"/>
            <a:ext cx="8805828" cy="4113397"/>
          </a:xfrm>
          <a:prstGeom prst="rect">
            <a:avLst/>
          </a:prstGeom>
        </p:spPr>
      </p:pic>
      <p:sp>
        <p:nvSpPr>
          <p:cNvPr id="4" name="Rectangle 3"/>
          <p:cNvSpPr/>
          <p:nvPr/>
        </p:nvSpPr>
        <p:spPr>
          <a:xfrm>
            <a:off x="5649824" y="2723622"/>
            <a:ext cx="5708072" cy="3046988"/>
          </a:xfrm>
          <a:prstGeom prst="rect">
            <a:avLst/>
          </a:prstGeom>
        </p:spPr>
        <p:txBody>
          <a:bodyPr wrap="square">
            <a:spAutoFit/>
          </a:bodyPr>
          <a:lstStyle/>
          <a:p>
            <a:r>
              <a:rPr lang="bn-IN" sz="3200" b="1" dirty="0">
                <a:ln/>
                <a:solidFill>
                  <a:schemeClr val="bg1"/>
                </a:solidFill>
                <a:latin typeface="NikoshBAN" panose="02000000000000000000" pitchFamily="2" charset="0"/>
                <a:cs typeface="NikoshBAN" panose="02000000000000000000" pitchFamily="2" charset="0"/>
              </a:rPr>
              <a:t>১৮৪০ </a:t>
            </a:r>
            <a:r>
              <a:rPr lang="bn-IN" sz="3200" b="1" dirty="0" smtClean="0">
                <a:ln/>
                <a:solidFill>
                  <a:schemeClr val="bg1"/>
                </a:solidFill>
                <a:latin typeface="NikoshBAN" panose="02000000000000000000" pitchFamily="2" charset="0"/>
                <a:cs typeface="NikoshBAN" panose="02000000000000000000" pitchFamily="2" charset="0"/>
              </a:rPr>
              <a:t>সা</a:t>
            </a:r>
            <a:r>
              <a:rPr lang="en-US" sz="3200" b="1" dirty="0" err="1" smtClean="0">
                <a:ln/>
                <a:solidFill>
                  <a:schemeClr val="bg1"/>
                </a:solidFill>
                <a:latin typeface="NikoshBAN" panose="02000000000000000000" pitchFamily="2" charset="0"/>
                <a:cs typeface="NikoshBAN" panose="02000000000000000000" pitchFamily="2" charset="0"/>
              </a:rPr>
              <a:t>লে</a:t>
            </a:r>
            <a:r>
              <a:rPr lang="bn-IN" sz="3200" b="1" dirty="0" smtClean="0">
                <a:ln/>
                <a:solidFill>
                  <a:schemeClr val="bg1"/>
                </a:solidFill>
                <a:latin typeface="NikoshBAN" panose="02000000000000000000" pitchFamily="2" charset="0"/>
                <a:cs typeface="NikoshBAN" panose="02000000000000000000" pitchFamily="2" charset="0"/>
              </a:rPr>
              <a:t> </a:t>
            </a:r>
            <a:r>
              <a:rPr lang="bn-IN" sz="3200" b="1" dirty="0">
                <a:ln/>
                <a:solidFill>
                  <a:schemeClr val="bg1"/>
                </a:solidFill>
                <a:latin typeface="NikoshBAN" panose="02000000000000000000" pitchFamily="2" charset="0"/>
                <a:cs typeface="NikoshBAN" panose="02000000000000000000" pitchFamily="2" charset="0"/>
              </a:rPr>
              <a:t>৫৯ বৎসর</a:t>
            </a:r>
            <a:r>
              <a:rPr lang="bn-IN" sz="3200" dirty="0">
                <a:ln/>
                <a:solidFill>
                  <a:schemeClr val="bg1"/>
                </a:solidFill>
                <a:latin typeface="NikoshBAN" panose="02000000000000000000" pitchFamily="2" charset="0"/>
                <a:cs typeface="NikoshBAN" panose="02000000000000000000" pitchFamily="2" charset="0"/>
              </a:rPr>
              <a:t> বয়সে হাজি শরিয়তউল্লাহর তাঁর নিজ গ্রামে শ্যামায়েলে মৃত্যুবরণ করেন। মৃত্যুকালে তিনি এমন এক ধর্মীয় অনুসারী দল রেখে যান যা পরবর্তী এক শতাব্দীকাল পর্যন্ত পূর্ববংগের গ্রামাঞ্চলে প্রবল প্রতাপে তাদের প্রভাব বিস্তার করে। </a:t>
            </a: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84074" y="3731305"/>
            <a:ext cx="1177635" cy="1031622"/>
          </a:xfrm>
          <a:prstGeom prst="rect">
            <a:avLst/>
          </a:prstGeom>
        </p:spPr>
      </p:pic>
    </p:spTree>
    <p:custDataLst>
      <p:tags r:id="rId1"/>
    </p:custDataLst>
    <p:extLst>
      <p:ext uri="{BB962C8B-B14F-4D97-AF65-F5344CB8AC3E}">
        <p14:creationId xmlns:p14="http://schemas.microsoft.com/office/powerpoint/2010/main" val="78939474"/>
      </p:ext>
    </p:extLst>
  </p:cSld>
  <p:clrMapOvr>
    <a:masterClrMapping/>
  </p:clrMapOvr>
  <mc:AlternateContent xmlns:mc="http://schemas.openxmlformats.org/markup-compatibility/2006" xmlns:p14="http://schemas.microsoft.com/office/powerpoint/2010/main">
    <mc:Choice Requires="p14">
      <p:transition spd="slow" p14:dur="1250" advTm="33588">
        <p14:switch dir="r"/>
      </p:transition>
    </mc:Choice>
    <mc:Fallback xmlns="">
      <p:transition spd="slow" advTm="33588">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881744" y="1544782"/>
            <a:ext cx="8977746" cy="4724400"/>
          </a:xfrm>
          <a:prstGeom prst="round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a:ln/>
                <a:solidFill>
                  <a:schemeClr val="tx1"/>
                </a:solidFill>
                <a:latin typeface="NikoshBAN" panose="02000000000000000000" pitchFamily="2" charset="0"/>
                <a:cs typeface="NikoshBAN" panose="02000000000000000000" pitchFamily="2" charset="0"/>
              </a:rPr>
              <a:t>হাজি </a:t>
            </a:r>
            <a:r>
              <a:rPr lang="bn-IN" sz="3200" dirty="0" smtClean="0">
                <a:ln/>
                <a:solidFill>
                  <a:schemeClr val="tx1"/>
                </a:solidFill>
                <a:latin typeface="NikoshBAN" panose="02000000000000000000" pitchFamily="2" charset="0"/>
                <a:cs typeface="NikoshBAN" panose="02000000000000000000" pitchFamily="2" charset="0"/>
              </a:rPr>
              <a:t>শরিয়ত উল্লাহর </a:t>
            </a:r>
            <a:r>
              <a:rPr lang="bn-IN" sz="3200" dirty="0">
                <a:ln/>
                <a:solidFill>
                  <a:schemeClr val="tx1"/>
                </a:solidFill>
                <a:latin typeface="NikoshBAN" panose="02000000000000000000" pitchFamily="2" charset="0"/>
                <a:cs typeface="NikoshBAN" panose="02000000000000000000" pitchFamily="2" charset="0"/>
              </a:rPr>
              <a:t>মৃত্যুর পর তাঁর একমাত্র পুত্র মোহসেনউদ্দিন আহমদ ওরফে দুদু মিয়া পিতার স্থলাভিষিক্ত হন। তাঁর পিতার আমলে </a:t>
            </a:r>
            <a:r>
              <a:rPr lang="bn-IN" sz="3200" dirty="0" smtClean="0">
                <a:ln/>
                <a:solidFill>
                  <a:schemeClr val="tx1"/>
                </a:solidFill>
                <a:latin typeface="NikoshBAN" panose="02000000000000000000" pitchFamily="2" charset="0"/>
                <a:cs typeface="NikoshBAN" panose="02000000000000000000" pitchFamily="2" charset="0"/>
              </a:rPr>
              <a:t>এটি </a:t>
            </a:r>
            <a:r>
              <a:rPr lang="bn-IN" sz="3200" dirty="0">
                <a:ln/>
                <a:solidFill>
                  <a:schemeClr val="tx1"/>
                </a:solidFill>
                <a:latin typeface="NikoshBAN" panose="02000000000000000000" pitchFamily="2" charset="0"/>
                <a:cs typeface="NikoshBAN" panose="02000000000000000000" pitchFamily="2" charset="0"/>
              </a:rPr>
              <a:t>ছিল ধর্মীয় সংস্কার আন্দোলন। দুদু মিয়া তাঁর অসাধারণ </a:t>
            </a:r>
            <a:r>
              <a:rPr lang="bn-IN" sz="3200" dirty="0" smtClean="0">
                <a:ln/>
                <a:solidFill>
                  <a:schemeClr val="tx1"/>
                </a:solidFill>
                <a:latin typeface="NikoshBAN" panose="02000000000000000000" pitchFamily="2" charset="0"/>
                <a:cs typeface="NikoshBAN" panose="02000000000000000000" pitchFamily="2" charset="0"/>
              </a:rPr>
              <a:t>সংগঠনিক </a:t>
            </a:r>
            <a:r>
              <a:rPr lang="bn-IN" sz="3200" dirty="0">
                <a:ln/>
                <a:solidFill>
                  <a:schemeClr val="tx1"/>
                </a:solidFill>
                <a:latin typeface="NikoshBAN" panose="02000000000000000000" pitchFamily="2" charset="0"/>
                <a:cs typeface="NikoshBAN" panose="02000000000000000000" pitchFamily="2" charset="0"/>
              </a:rPr>
              <a:t>প্রতিভা ও কর্মদক্ষতা গুণে </a:t>
            </a:r>
            <a:r>
              <a:rPr lang="bn-IN" sz="3200" dirty="0" smtClean="0">
                <a:ln/>
                <a:solidFill>
                  <a:schemeClr val="tx1"/>
                </a:solidFill>
                <a:latin typeface="NikoshBAN" panose="02000000000000000000" pitchFamily="2" charset="0"/>
                <a:cs typeface="NikoshBAN" panose="02000000000000000000" pitchFamily="2" charset="0"/>
              </a:rPr>
              <a:t>এ</a:t>
            </a:r>
            <a:r>
              <a:rPr lang="en-US" sz="3200" dirty="0" err="1" smtClean="0">
                <a:ln/>
                <a:solidFill>
                  <a:schemeClr val="tx1"/>
                </a:solidFill>
                <a:latin typeface="NikoshBAN" panose="02000000000000000000" pitchFamily="2" charset="0"/>
                <a:cs typeface="NikoshBAN" panose="02000000000000000000" pitchFamily="2" charset="0"/>
              </a:rPr>
              <a:t>টি</a:t>
            </a:r>
            <a:r>
              <a:rPr lang="bn-IN" sz="3200" dirty="0" smtClean="0">
                <a:ln/>
                <a:solidFill>
                  <a:schemeClr val="tx1"/>
                </a:solidFill>
                <a:latin typeface="NikoshBAN" panose="02000000000000000000" pitchFamily="2" charset="0"/>
                <a:cs typeface="NikoshBAN" panose="02000000000000000000" pitchFamily="2" charset="0"/>
              </a:rPr>
              <a:t>কে </a:t>
            </a:r>
            <a:r>
              <a:rPr lang="bn-IN" sz="3200" dirty="0">
                <a:ln/>
                <a:solidFill>
                  <a:schemeClr val="tx1"/>
                </a:solidFill>
                <a:latin typeface="NikoshBAN" panose="02000000000000000000" pitchFamily="2" charset="0"/>
                <a:cs typeface="NikoshBAN" panose="02000000000000000000" pitchFamily="2" charset="0"/>
              </a:rPr>
              <a:t>জমিদার ,নীলকর ও সুদখোর মহাজনদের শোষণের বিরুদ্ধে বাংলার দরিদ্র কৃষক ও মেহনতি জনগণের এক দুর্বার অর্থনৈতিক ও সামাজিক সংগ্রামে পরিনত করেন। তাঁর অনুপ্রেরণায় ফরায়েজি আন্দোলন বারাসাত, সাতক্ষীরা, যশোর, পাবনা, নদীয়া, ঢাকা প্রভৃতি জেলায় ব্যাপক আকার ধারণ করে</a:t>
            </a:r>
            <a:r>
              <a:rPr lang="bn-IN" sz="3200" dirty="0" smtClean="0">
                <a:ln/>
                <a:solidFill>
                  <a:schemeClr val="tx1"/>
                </a:solidFill>
                <a:latin typeface="NikoshBAN" panose="02000000000000000000" pitchFamily="2" charset="0"/>
                <a:cs typeface="NikoshBAN" panose="02000000000000000000" pitchFamily="2" charset="0"/>
              </a:rPr>
              <a:t>।</a:t>
            </a:r>
          </a:p>
        </p:txBody>
      </p:sp>
      <p:sp>
        <p:nvSpPr>
          <p:cNvPr id="3" name="Horizontal Scroll 2"/>
          <p:cNvSpPr/>
          <p:nvPr/>
        </p:nvSpPr>
        <p:spPr>
          <a:xfrm>
            <a:off x="3555422" y="692727"/>
            <a:ext cx="5657851" cy="734291"/>
          </a:xfrm>
          <a:prstGeom prst="horizontalScroll">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b="1" dirty="0">
                <a:ln/>
                <a:solidFill>
                  <a:srgbClr val="FF0000"/>
                </a:solidFill>
                <a:latin typeface="NikoshBAN" panose="02000000000000000000" pitchFamily="2" charset="0"/>
                <a:cs typeface="NikoshBAN" panose="02000000000000000000" pitchFamily="2" charset="0"/>
              </a:rPr>
              <a:t>দুদু মিয়া ও </a:t>
            </a:r>
            <a:r>
              <a:rPr lang="bn-IN" b="1" dirty="0" smtClean="0">
                <a:ln/>
                <a:solidFill>
                  <a:srgbClr val="FF0000"/>
                </a:solidFill>
                <a:latin typeface="NikoshBAN" panose="02000000000000000000" pitchFamily="2" charset="0"/>
                <a:cs typeface="NikoshBAN" panose="02000000000000000000" pitchFamily="2" charset="0"/>
              </a:rPr>
              <a:t>ফরায়েজি </a:t>
            </a:r>
            <a:r>
              <a:rPr lang="bn-IN" b="1" dirty="0">
                <a:ln/>
                <a:solidFill>
                  <a:srgbClr val="FF0000"/>
                </a:solidFill>
                <a:latin typeface="NikoshBAN" panose="02000000000000000000" pitchFamily="2" charset="0"/>
                <a:cs typeface="NikoshBAN" panose="02000000000000000000" pitchFamily="2" charset="0"/>
              </a:rPr>
              <a:t>আন্দোলন </a:t>
            </a:r>
            <a:endParaRPr lang="en-US" b="1" dirty="0">
              <a:solidFill>
                <a:srgbClr val="FF0000"/>
              </a:solidFill>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4691" y="1704110"/>
            <a:ext cx="2057400" cy="2202872"/>
          </a:xfrm>
          <a:prstGeom prst="rect">
            <a:avLst/>
          </a:prstGeom>
        </p:spPr>
      </p:pic>
      <p:sp>
        <p:nvSpPr>
          <p:cNvPr id="5" name="TextBox 4"/>
          <p:cNvSpPr txBox="1"/>
          <p:nvPr/>
        </p:nvSpPr>
        <p:spPr>
          <a:xfrm>
            <a:off x="200891" y="3906982"/>
            <a:ext cx="1981200" cy="369332"/>
          </a:xfrm>
          <a:prstGeom prst="rect">
            <a:avLst/>
          </a:prstGeom>
          <a:noFill/>
        </p:spPr>
        <p:txBody>
          <a:bodyPr wrap="square" rtlCol="0">
            <a:prstTxWarp prst="textPlain">
              <a:avLst/>
            </a:prstTxWarp>
            <a:spAutoFit/>
          </a:bodyPr>
          <a:lstStyle/>
          <a:p>
            <a:pPr algn="ctr"/>
            <a:r>
              <a:rPr lang="bn-IN" b="1" dirty="0" smtClean="0">
                <a:ln/>
                <a:latin typeface="NikoshBAN" panose="02000000000000000000" pitchFamily="2" charset="0"/>
                <a:cs typeface="NikoshBAN" panose="02000000000000000000" pitchFamily="2" charset="0"/>
              </a:rPr>
              <a:t>দুদু মিয়া</a:t>
            </a:r>
            <a:endParaRPr lang="en-US" b="1" dirty="0"/>
          </a:p>
        </p:txBody>
      </p:sp>
    </p:spTree>
    <p:custDataLst>
      <p:tags r:id="rId1"/>
    </p:custDataLst>
    <p:extLst>
      <p:ext uri="{BB962C8B-B14F-4D97-AF65-F5344CB8AC3E}">
        <p14:creationId xmlns:p14="http://schemas.microsoft.com/office/powerpoint/2010/main" val="1795347208"/>
      </p:ext>
    </p:extLst>
  </p:cSld>
  <p:clrMapOvr>
    <a:masterClrMapping/>
  </p:clrMapOvr>
  <mc:AlternateContent xmlns:mc="http://schemas.openxmlformats.org/markup-compatibility/2006" xmlns:p14="http://schemas.microsoft.com/office/powerpoint/2010/main">
    <mc:Choice Requires="p14">
      <p:transition spd="slow" p14:dur="1250" advTm="63315">
        <p14:switch dir="r"/>
      </p:transition>
    </mc:Choice>
    <mc:Fallback xmlns="">
      <p:transition spd="slow" advTm="63315">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Off-page Connector 3"/>
          <p:cNvSpPr/>
          <p:nvPr/>
        </p:nvSpPr>
        <p:spPr>
          <a:xfrm>
            <a:off x="5728854" y="651165"/>
            <a:ext cx="2646220" cy="845126"/>
          </a:xfrm>
          <a:prstGeom prst="flowChartOffpage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b="1" dirty="0" smtClean="0">
                <a:latin typeface="NikoshBAN" panose="02000000000000000000" pitchFamily="2" charset="0"/>
                <a:cs typeface="NikoshBAN" panose="02000000000000000000" pitchFamily="2" charset="0"/>
              </a:rPr>
              <a:t>পঞ্চায়েত প্রথা পুনঃপ্রবর্তন</a:t>
            </a:r>
            <a:endParaRPr lang="en-US" b="1" dirty="0">
              <a:latin typeface="NikoshBAN" panose="02000000000000000000" pitchFamily="2" charset="0"/>
              <a:cs typeface="NikoshBAN" panose="02000000000000000000" pitchFamily="2" charset="0"/>
            </a:endParaRPr>
          </a:p>
        </p:txBody>
      </p:sp>
      <p:sp>
        <p:nvSpPr>
          <p:cNvPr id="5" name="Snip Same Side Corner Rectangle 4"/>
          <p:cNvSpPr/>
          <p:nvPr/>
        </p:nvSpPr>
        <p:spPr>
          <a:xfrm>
            <a:off x="2105891" y="1676401"/>
            <a:ext cx="9892146" cy="4862946"/>
          </a:xfrm>
          <a:prstGeom prst="snip2Same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a:ln/>
                <a:solidFill>
                  <a:schemeClr val="tx1"/>
                </a:solidFill>
                <a:latin typeface="NikoshBAN" panose="02000000000000000000" pitchFamily="2" charset="0"/>
                <a:cs typeface="NikoshBAN" panose="02000000000000000000" pitchFamily="2" charset="0"/>
              </a:rPr>
              <a:t>দুদু মিয়া তার নিয়ন্ত্রণাধীন অঞ্চলকে কয়েকটি ইউনিটে বিভক্ত করেন এবং গ্রামাঞ্চলের ঐতিহ্যবাহী “পঞ্চায়েত ব্যবস্থা” পুনরুজ্জীবিত করেন।</a:t>
            </a:r>
            <a:r>
              <a:rPr lang="en-US" sz="3200" dirty="0">
                <a:ln/>
                <a:solidFill>
                  <a:schemeClr val="tx1"/>
                </a:solidFill>
                <a:latin typeface="NikoshBAN" panose="02000000000000000000" pitchFamily="2" charset="0"/>
                <a:cs typeface="NikoshBAN" panose="02000000000000000000" pitchFamily="2" charset="0"/>
              </a:rPr>
              <a:t> </a:t>
            </a:r>
            <a:endParaRPr lang="bn-IN" sz="3200" dirty="0">
              <a:ln/>
              <a:solidFill>
                <a:schemeClr val="tx1"/>
              </a:solidFill>
              <a:latin typeface="NikoshBAN" panose="02000000000000000000" pitchFamily="2" charset="0"/>
              <a:cs typeface="NikoshBAN" panose="02000000000000000000" pitchFamily="2" charset="0"/>
            </a:endParaRPr>
          </a:p>
          <a:p>
            <a:r>
              <a:rPr lang="bn-IN" sz="3200" dirty="0">
                <a:ln/>
                <a:solidFill>
                  <a:schemeClr val="tx1"/>
                </a:solidFill>
                <a:latin typeface="NikoshBAN" panose="02000000000000000000" pitchFamily="2" charset="0"/>
                <a:cs typeface="NikoshBAN" panose="02000000000000000000" pitchFamily="2" charset="0"/>
              </a:rPr>
              <a:t>হিন্দু জমিদারেরা দূর্গাপুজা সাজসজ্জার জন্য মুসলিমদের কাছ থেকে জোর পূর্বক কর আদায় করত। দুদু মিয়া অত্যাচারী হিন্দু জমিদার, জোতদার, মহাজন ও নীলকর বর্বর ইংরেজদের বিরুদ্ধে অস্ত্রধারণে মুসলিম কৃষকদেরকে অনুপ্রাণিত করেন। আন্দোলন দমনে ব্যর্থ হয়ে হিন্দু জমিদার ও নীলকরদের প্ররোচনায় ইংরেজ সরকার বাড়ি লুন্ঠনের মিথ্যা অভিযোগে দুদু মিয়া কে গ্রেপ্তার করেন কিন্তু অভিযোগ প্রমাণ করতে না  পারায় তিনি মুক্তি লাভ করেন। অবশেষে তিনি </a:t>
            </a:r>
            <a:r>
              <a:rPr lang="bn-IN" sz="3200" b="1" dirty="0">
                <a:ln/>
                <a:solidFill>
                  <a:schemeClr val="tx1"/>
                </a:solidFill>
                <a:latin typeface="NikoshBAN" panose="02000000000000000000" pitchFamily="2" charset="0"/>
                <a:cs typeface="NikoshBAN" panose="02000000000000000000" pitchFamily="2" charset="0"/>
              </a:rPr>
              <a:t>১৮৬২ সালে অসুস্থ অবস্থায় মারা যান। </a:t>
            </a:r>
            <a:endParaRPr lang="en-US" sz="3200" b="1" dirty="0">
              <a:solidFill>
                <a:schemeClr val="tx1"/>
              </a:solidFill>
            </a:endParaRPr>
          </a:p>
        </p:txBody>
      </p:sp>
    </p:spTree>
    <p:custDataLst>
      <p:tags r:id="rId1"/>
    </p:custDataLst>
    <p:extLst>
      <p:ext uri="{BB962C8B-B14F-4D97-AF65-F5344CB8AC3E}">
        <p14:creationId xmlns:p14="http://schemas.microsoft.com/office/powerpoint/2010/main" val="811428767"/>
      </p:ext>
    </p:extLst>
  </p:cSld>
  <p:clrMapOvr>
    <a:masterClrMapping/>
  </p:clrMapOvr>
  <mc:AlternateContent xmlns:mc="http://schemas.openxmlformats.org/markup-compatibility/2006" xmlns:p14="http://schemas.microsoft.com/office/powerpoint/2010/main">
    <mc:Choice Requires="p14">
      <p:transition spd="slow" p14:dur="1250" advTm="59563">
        <p14:switch dir="r"/>
      </p:transition>
    </mc:Choice>
    <mc:Fallback xmlns="">
      <p:transition spd="slow" advTm="5956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313709" y="2272146"/>
            <a:ext cx="9518073" cy="3823855"/>
          </a:xfrm>
          <a:prstGeom prst="round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a:ln/>
                <a:solidFill>
                  <a:schemeClr val="tx1"/>
                </a:solidFill>
                <a:latin typeface="NikoshBAN" panose="02000000000000000000" pitchFamily="2" charset="0"/>
                <a:cs typeface="NikoshBAN" panose="02000000000000000000" pitchFamily="2" charset="0"/>
              </a:rPr>
              <a:t>দুদু </a:t>
            </a:r>
            <a:r>
              <a:rPr lang="bn-IN" sz="3200" dirty="0" smtClean="0">
                <a:ln/>
                <a:solidFill>
                  <a:schemeClr val="tx1"/>
                </a:solidFill>
                <a:latin typeface="NikoshBAN" panose="02000000000000000000" pitchFamily="2" charset="0"/>
                <a:cs typeface="NikoshBAN" panose="02000000000000000000" pitchFamily="2" charset="0"/>
              </a:rPr>
              <a:t>মিয়ার মৃত্যুর পর ১৮৮৪ সাল পর্যন্ত তার পুত্র নয়া মিয়া ফরায়েজি আন্দোলনের নেতৃত্ব দেন। এরপর তার ভাই সৈয়দ উদ্দিন আহমেদ ফরায়েজিদের নেতা নির্বাচিত হন। সৈয়দ উদ্দিনের পর তার জ্যেষ্ঠ পুত্র রশিদ উদ্দিন আহমেদ বাদশাহ মিয়া এ আন্দোলনের নেতৃত্ব গ্রহন করেন। তার নেতৃত্বে ফরায়েজিরা ১৯৪৭ সালে ব্রিটিশ ভারতের স্বাধীনতার পর সৃষ্ট পাকিস্থানকে “দারুল ইসলাম” বলে ঘোষণা করে অনুসারীদের জুমা ও ঈদের নামজ পড়ার অনুমতি দেন।</a:t>
            </a:r>
            <a:endParaRPr lang="en-US" sz="3200" dirty="0">
              <a:solidFill>
                <a:schemeClr val="tx1"/>
              </a:solidFill>
            </a:endParaRPr>
          </a:p>
        </p:txBody>
      </p:sp>
      <p:sp>
        <p:nvSpPr>
          <p:cNvPr id="3" name="Pentagon 2"/>
          <p:cNvSpPr/>
          <p:nvPr/>
        </p:nvSpPr>
        <p:spPr>
          <a:xfrm>
            <a:off x="2313709" y="1385453"/>
            <a:ext cx="3241964" cy="678873"/>
          </a:xfrm>
          <a:prstGeom prst="homePlat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b="1" dirty="0" smtClean="0">
                <a:solidFill>
                  <a:schemeClr val="tx1"/>
                </a:solidFill>
                <a:latin typeface="NikoshBAN" panose="02000000000000000000" pitchFamily="2" charset="0"/>
                <a:cs typeface="NikoshBAN" panose="02000000000000000000" pitchFamily="2" charset="0"/>
              </a:rPr>
              <a:t>পরবর্তী নেতৃত্ব</a:t>
            </a:r>
            <a:endParaRPr lang="en-US" b="1" dirty="0">
              <a:solidFill>
                <a:schemeClr val="tx1"/>
              </a:solidFill>
              <a:latin typeface="NikoshBAN" panose="02000000000000000000" pitchFamily="2" charset="0"/>
              <a:cs typeface="NikoshBAN" panose="02000000000000000000" pitchFamily="2" charset="0"/>
            </a:endParaRPr>
          </a:p>
        </p:txBody>
      </p:sp>
    </p:spTree>
    <p:custDataLst>
      <p:tags r:id="rId1"/>
    </p:custDataLst>
    <p:extLst>
      <p:ext uri="{BB962C8B-B14F-4D97-AF65-F5344CB8AC3E}">
        <p14:creationId xmlns:p14="http://schemas.microsoft.com/office/powerpoint/2010/main" val="3211122934"/>
      </p:ext>
    </p:extLst>
  </p:cSld>
  <p:clrMapOvr>
    <a:masterClrMapping/>
  </p:clrMapOvr>
  <mc:AlternateContent xmlns:mc="http://schemas.openxmlformats.org/markup-compatibility/2006" xmlns:p14="http://schemas.microsoft.com/office/powerpoint/2010/main">
    <mc:Choice Requires="p14">
      <p:transition spd="slow" p14:dur="1250" advTm="44669">
        <p14:switch dir="r"/>
      </p:transition>
    </mc:Choice>
    <mc:Fallback xmlns="">
      <p:transition spd="slow" advTm="44669">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nip Same Side Corner Rectangle 1"/>
          <p:cNvSpPr/>
          <p:nvPr/>
        </p:nvSpPr>
        <p:spPr>
          <a:xfrm>
            <a:off x="166254" y="214745"/>
            <a:ext cx="6414655" cy="6421582"/>
          </a:xfrm>
          <a:prstGeom prst="snip2Same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spc="50" dirty="0" err="1">
                <a:ln w="0"/>
                <a:solidFill>
                  <a:schemeClr val="bg2"/>
                </a:solidFill>
                <a:effectLst>
                  <a:innerShdw blurRad="63500" dist="50800" dir="13500000">
                    <a:srgbClr val="000000">
                      <a:alpha val="50000"/>
                    </a:srgbClr>
                  </a:innerShdw>
                </a:effectLst>
                <a:latin typeface="NikoshBAN" panose="02000000000000000000" pitchFamily="2" charset="0"/>
                <a:cs typeface="NikoshBAN" panose="02000000000000000000" pitchFamily="2" charset="0"/>
              </a:rPr>
              <a:t>আবদুল</a:t>
            </a:r>
            <a:r>
              <a:rPr lang="en-US" sz="5400" b="1" spc="50" dirty="0">
                <a:ln w="0"/>
                <a:solidFill>
                  <a:schemeClr val="bg2"/>
                </a:solidFill>
                <a:effectLst>
                  <a:innerShdw blurRad="63500" dist="50800" dir="13500000">
                    <a:srgbClr val="000000">
                      <a:alpha val="50000"/>
                    </a:srgbClr>
                  </a:innerShdw>
                </a:effectLst>
                <a:latin typeface="NikoshBAN" panose="02000000000000000000" pitchFamily="2" charset="0"/>
                <a:cs typeface="NikoshBAN" panose="02000000000000000000" pitchFamily="2" charset="0"/>
              </a:rPr>
              <a:t> </a:t>
            </a:r>
            <a:r>
              <a:rPr lang="en-US" sz="5400" b="1" spc="50" dirty="0" err="1">
                <a:ln w="0"/>
                <a:solidFill>
                  <a:schemeClr val="bg2"/>
                </a:solidFill>
                <a:effectLst>
                  <a:innerShdw blurRad="63500" dist="50800" dir="13500000">
                    <a:srgbClr val="000000">
                      <a:alpha val="50000"/>
                    </a:srgbClr>
                  </a:innerShdw>
                </a:effectLst>
                <a:latin typeface="NikoshBAN" panose="02000000000000000000" pitchFamily="2" charset="0"/>
                <a:cs typeface="NikoshBAN" panose="02000000000000000000" pitchFamily="2" charset="0"/>
              </a:rPr>
              <a:t>গনি</a:t>
            </a:r>
            <a:endParaRPr lang="en-US" sz="5400" b="1" spc="50" dirty="0">
              <a:ln w="0"/>
              <a:solidFill>
                <a:schemeClr val="bg2"/>
              </a:solidFill>
              <a:effectLst>
                <a:innerShdw blurRad="63500" dist="50800" dir="13500000">
                  <a:srgbClr val="000000">
                    <a:alpha val="50000"/>
                  </a:srgbClr>
                </a:innerShdw>
              </a:effectLst>
              <a:latin typeface="NikoshBAN" panose="02000000000000000000" pitchFamily="2" charset="0"/>
              <a:cs typeface="NikoshBAN" panose="02000000000000000000" pitchFamily="2" charset="0"/>
            </a:endParaRPr>
          </a:p>
          <a:p>
            <a:pPr algn="ctr"/>
            <a:r>
              <a:rPr lang="en-US" sz="4800" b="1" spc="50" dirty="0" err="1">
                <a:ln w="0"/>
                <a:solidFill>
                  <a:schemeClr val="bg2"/>
                </a:solidFill>
                <a:effectLst>
                  <a:innerShdw blurRad="63500" dist="50800" dir="13500000">
                    <a:srgbClr val="000000">
                      <a:alpha val="50000"/>
                    </a:srgbClr>
                  </a:innerShdw>
                </a:effectLst>
                <a:latin typeface="NikoshBAN" panose="02000000000000000000" pitchFamily="2" charset="0"/>
                <a:cs typeface="NikoshBAN" panose="02000000000000000000" pitchFamily="2" charset="0"/>
              </a:rPr>
              <a:t>প্রভাষক</a:t>
            </a:r>
            <a:endParaRPr lang="en-US" sz="4800" b="1" spc="50" dirty="0">
              <a:ln w="0"/>
              <a:solidFill>
                <a:schemeClr val="bg2"/>
              </a:solidFill>
              <a:effectLst>
                <a:innerShdw blurRad="63500" dist="50800" dir="13500000">
                  <a:srgbClr val="000000">
                    <a:alpha val="50000"/>
                  </a:srgbClr>
                </a:innerShdw>
              </a:effectLst>
              <a:latin typeface="NikoshBAN" panose="02000000000000000000" pitchFamily="2" charset="0"/>
              <a:cs typeface="NikoshBAN" panose="02000000000000000000" pitchFamily="2" charset="0"/>
            </a:endParaRPr>
          </a:p>
          <a:p>
            <a:pPr algn="ctr"/>
            <a:r>
              <a:rPr lang="en-US" sz="4400" b="1" spc="50" dirty="0" err="1">
                <a:ln w="0"/>
                <a:solidFill>
                  <a:schemeClr val="bg2"/>
                </a:solidFill>
                <a:effectLst>
                  <a:innerShdw blurRad="63500" dist="50800" dir="13500000">
                    <a:srgbClr val="000000">
                      <a:alpha val="50000"/>
                    </a:srgbClr>
                  </a:innerShdw>
                </a:effectLst>
                <a:latin typeface="NikoshBAN" panose="02000000000000000000" pitchFamily="2" charset="0"/>
                <a:cs typeface="NikoshBAN" panose="02000000000000000000" pitchFamily="2" charset="0"/>
              </a:rPr>
              <a:t>ইসলামের</a:t>
            </a:r>
            <a:r>
              <a:rPr lang="en-US" sz="4400" b="1" spc="50" dirty="0">
                <a:ln w="0"/>
                <a:solidFill>
                  <a:schemeClr val="bg2"/>
                </a:solidFill>
                <a:effectLst>
                  <a:innerShdw blurRad="63500" dist="50800" dir="13500000">
                    <a:srgbClr val="000000">
                      <a:alpha val="50000"/>
                    </a:srgbClr>
                  </a:innerShdw>
                </a:effectLst>
                <a:latin typeface="NikoshBAN" panose="02000000000000000000" pitchFamily="2" charset="0"/>
                <a:cs typeface="NikoshBAN" panose="02000000000000000000" pitchFamily="2" charset="0"/>
              </a:rPr>
              <a:t> </a:t>
            </a:r>
            <a:r>
              <a:rPr lang="en-US" sz="4400" b="1" spc="50" dirty="0" err="1">
                <a:ln w="0"/>
                <a:solidFill>
                  <a:schemeClr val="bg2"/>
                </a:solidFill>
                <a:effectLst>
                  <a:innerShdw blurRad="63500" dist="50800" dir="13500000">
                    <a:srgbClr val="000000">
                      <a:alpha val="50000"/>
                    </a:srgbClr>
                  </a:innerShdw>
                </a:effectLst>
                <a:latin typeface="NikoshBAN" panose="02000000000000000000" pitchFamily="2" charset="0"/>
                <a:cs typeface="NikoshBAN" panose="02000000000000000000" pitchFamily="2" charset="0"/>
              </a:rPr>
              <a:t>ইতিহাস</a:t>
            </a:r>
            <a:r>
              <a:rPr lang="en-US" sz="4400" b="1" spc="50" dirty="0">
                <a:ln w="0"/>
                <a:solidFill>
                  <a:schemeClr val="bg2"/>
                </a:solidFill>
                <a:effectLst>
                  <a:innerShdw blurRad="63500" dist="50800" dir="13500000">
                    <a:srgbClr val="000000">
                      <a:alpha val="50000"/>
                    </a:srgbClr>
                  </a:innerShdw>
                </a:effectLst>
                <a:latin typeface="NikoshBAN" panose="02000000000000000000" pitchFamily="2" charset="0"/>
                <a:cs typeface="NikoshBAN" panose="02000000000000000000" pitchFamily="2" charset="0"/>
              </a:rPr>
              <a:t> ও </a:t>
            </a:r>
            <a:r>
              <a:rPr lang="en-US" sz="4400" b="1" spc="50" dirty="0" err="1">
                <a:ln w="0"/>
                <a:solidFill>
                  <a:schemeClr val="bg2"/>
                </a:solidFill>
                <a:effectLst>
                  <a:innerShdw blurRad="63500" dist="50800" dir="13500000">
                    <a:srgbClr val="000000">
                      <a:alpha val="50000"/>
                    </a:srgbClr>
                  </a:innerShdw>
                </a:effectLst>
                <a:latin typeface="NikoshBAN" panose="02000000000000000000" pitchFamily="2" charset="0"/>
                <a:cs typeface="NikoshBAN" panose="02000000000000000000" pitchFamily="2" charset="0"/>
              </a:rPr>
              <a:t>সংস্কৃতি</a:t>
            </a:r>
            <a:endParaRPr lang="en-US" sz="4400" b="1" spc="50" dirty="0">
              <a:ln w="0"/>
              <a:solidFill>
                <a:schemeClr val="bg2"/>
              </a:solidFill>
              <a:effectLst>
                <a:innerShdw blurRad="63500" dist="50800" dir="13500000">
                  <a:srgbClr val="000000">
                    <a:alpha val="50000"/>
                  </a:srgbClr>
                </a:innerShdw>
              </a:effectLst>
              <a:latin typeface="NikoshBAN" panose="02000000000000000000" pitchFamily="2" charset="0"/>
              <a:cs typeface="NikoshBAN" panose="02000000000000000000" pitchFamily="2" charset="0"/>
            </a:endParaRPr>
          </a:p>
          <a:p>
            <a:pPr algn="ctr"/>
            <a:r>
              <a:rPr lang="en-US" sz="4400" b="1" spc="50" dirty="0" err="1">
                <a:ln w="0"/>
                <a:solidFill>
                  <a:schemeClr val="bg2"/>
                </a:solidFill>
                <a:effectLst>
                  <a:innerShdw blurRad="63500" dist="50800" dir="13500000">
                    <a:srgbClr val="000000">
                      <a:alpha val="50000"/>
                    </a:srgbClr>
                  </a:innerShdw>
                </a:effectLst>
                <a:latin typeface="NikoshBAN" panose="02000000000000000000" pitchFamily="2" charset="0"/>
                <a:cs typeface="NikoshBAN" panose="02000000000000000000" pitchFamily="2" charset="0"/>
              </a:rPr>
              <a:t>বোয়ালখালী</a:t>
            </a:r>
            <a:r>
              <a:rPr lang="en-US" sz="4400" b="1" spc="50" dirty="0">
                <a:ln w="0"/>
                <a:solidFill>
                  <a:schemeClr val="bg2"/>
                </a:solidFill>
                <a:effectLst>
                  <a:innerShdw blurRad="63500" dist="50800" dir="13500000">
                    <a:srgbClr val="000000">
                      <a:alpha val="50000"/>
                    </a:srgbClr>
                  </a:innerShdw>
                </a:effectLst>
                <a:latin typeface="NikoshBAN" panose="02000000000000000000" pitchFamily="2" charset="0"/>
                <a:cs typeface="NikoshBAN" panose="02000000000000000000" pitchFamily="2" charset="0"/>
              </a:rPr>
              <a:t> </a:t>
            </a:r>
            <a:r>
              <a:rPr lang="en-US" sz="4400" b="1" spc="50" dirty="0" err="1">
                <a:ln w="0"/>
                <a:solidFill>
                  <a:schemeClr val="bg2"/>
                </a:solidFill>
                <a:effectLst>
                  <a:innerShdw blurRad="63500" dist="50800" dir="13500000">
                    <a:srgbClr val="000000">
                      <a:alpha val="50000"/>
                    </a:srgbClr>
                  </a:innerShdw>
                </a:effectLst>
                <a:latin typeface="NikoshBAN" panose="02000000000000000000" pitchFamily="2" charset="0"/>
                <a:cs typeface="NikoshBAN" panose="02000000000000000000" pitchFamily="2" charset="0"/>
              </a:rPr>
              <a:t>হাজী</a:t>
            </a:r>
            <a:r>
              <a:rPr lang="en-US" sz="4400" b="1" spc="50" dirty="0">
                <a:ln w="0"/>
                <a:solidFill>
                  <a:schemeClr val="bg2"/>
                </a:solidFill>
                <a:effectLst>
                  <a:innerShdw blurRad="63500" dist="50800" dir="13500000">
                    <a:srgbClr val="000000">
                      <a:alpha val="50000"/>
                    </a:srgbClr>
                  </a:innerShdw>
                </a:effectLst>
                <a:latin typeface="NikoshBAN" panose="02000000000000000000" pitchFamily="2" charset="0"/>
                <a:cs typeface="NikoshBAN" panose="02000000000000000000" pitchFamily="2" charset="0"/>
              </a:rPr>
              <a:t> </a:t>
            </a:r>
            <a:r>
              <a:rPr lang="en-US" sz="4400" b="1" spc="50" dirty="0" err="1">
                <a:ln w="0"/>
                <a:solidFill>
                  <a:schemeClr val="bg2"/>
                </a:solidFill>
                <a:effectLst>
                  <a:innerShdw blurRad="63500" dist="50800" dir="13500000">
                    <a:srgbClr val="000000">
                      <a:alpha val="50000"/>
                    </a:srgbClr>
                  </a:innerShdw>
                </a:effectLst>
                <a:latin typeface="NikoshBAN" panose="02000000000000000000" pitchFamily="2" charset="0"/>
                <a:cs typeface="NikoshBAN" panose="02000000000000000000" pitchFamily="2" charset="0"/>
              </a:rPr>
              <a:t>মোঃ</a:t>
            </a:r>
            <a:r>
              <a:rPr lang="en-US" sz="4400" b="1" spc="50" dirty="0">
                <a:ln w="0"/>
                <a:solidFill>
                  <a:schemeClr val="bg2"/>
                </a:solidFill>
                <a:effectLst>
                  <a:innerShdw blurRad="63500" dist="50800" dir="13500000">
                    <a:srgbClr val="000000">
                      <a:alpha val="50000"/>
                    </a:srgbClr>
                  </a:innerShdw>
                </a:effectLst>
                <a:latin typeface="NikoshBAN" panose="02000000000000000000" pitchFamily="2" charset="0"/>
                <a:cs typeface="NikoshBAN" panose="02000000000000000000" pitchFamily="2" charset="0"/>
              </a:rPr>
              <a:t> </a:t>
            </a:r>
            <a:r>
              <a:rPr lang="en-US" sz="4400" b="1" spc="50" dirty="0" err="1">
                <a:ln w="0"/>
                <a:solidFill>
                  <a:schemeClr val="bg2"/>
                </a:solidFill>
                <a:effectLst>
                  <a:innerShdw blurRad="63500" dist="50800" dir="13500000">
                    <a:srgbClr val="000000">
                      <a:alpha val="50000"/>
                    </a:srgbClr>
                  </a:innerShdw>
                </a:effectLst>
                <a:latin typeface="NikoshBAN" panose="02000000000000000000" pitchFamily="2" charset="0"/>
                <a:cs typeface="NikoshBAN" panose="02000000000000000000" pitchFamily="2" charset="0"/>
              </a:rPr>
              <a:t>নুরুল</a:t>
            </a:r>
            <a:r>
              <a:rPr lang="en-US" sz="4400" b="1" spc="50" dirty="0">
                <a:ln w="0"/>
                <a:solidFill>
                  <a:schemeClr val="bg2"/>
                </a:solidFill>
                <a:effectLst>
                  <a:innerShdw blurRad="63500" dist="50800" dir="13500000">
                    <a:srgbClr val="000000">
                      <a:alpha val="50000"/>
                    </a:srgbClr>
                  </a:innerShdw>
                </a:effectLst>
                <a:latin typeface="NikoshBAN" panose="02000000000000000000" pitchFamily="2" charset="0"/>
                <a:cs typeface="NikoshBAN" panose="02000000000000000000" pitchFamily="2" charset="0"/>
              </a:rPr>
              <a:t> </a:t>
            </a:r>
            <a:r>
              <a:rPr lang="en-US" sz="4400" b="1" spc="50" dirty="0" err="1">
                <a:ln w="0"/>
                <a:solidFill>
                  <a:schemeClr val="bg2"/>
                </a:solidFill>
                <a:effectLst>
                  <a:innerShdw blurRad="63500" dist="50800" dir="13500000">
                    <a:srgbClr val="000000">
                      <a:alpha val="50000"/>
                    </a:srgbClr>
                  </a:innerShdw>
                </a:effectLst>
                <a:latin typeface="NikoshBAN" panose="02000000000000000000" pitchFamily="2" charset="0"/>
                <a:cs typeface="NikoshBAN" panose="02000000000000000000" pitchFamily="2" charset="0"/>
              </a:rPr>
              <a:t>হক</a:t>
            </a:r>
            <a:r>
              <a:rPr lang="en-US" sz="4400" b="1" spc="50" dirty="0">
                <a:ln w="0"/>
                <a:solidFill>
                  <a:schemeClr val="bg2"/>
                </a:solidFill>
                <a:effectLst>
                  <a:innerShdw blurRad="63500" dist="50800" dir="13500000">
                    <a:srgbClr val="000000">
                      <a:alpha val="50000"/>
                    </a:srgbClr>
                  </a:innerShdw>
                </a:effectLst>
                <a:latin typeface="NikoshBAN" panose="02000000000000000000" pitchFamily="2" charset="0"/>
                <a:cs typeface="NikoshBAN" panose="02000000000000000000" pitchFamily="2" charset="0"/>
              </a:rPr>
              <a:t> </a:t>
            </a:r>
            <a:r>
              <a:rPr lang="en-US" sz="4400" b="1" spc="50" dirty="0" err="1">
                <a:ln w="0"/>
                <a:solidFill>
                  <a:schemeClr val="bg2"/>
                </a:solidFill>
                <a:effectLst>
                  <a:innerShdw blurRad="63500" dist="50800" dir="13500000">
                    <a:srgbClr val="000000">
                      <a:alpha val="50000"/>
                    </a:srgbClr>
                  </a:innerShdw>
                </a:effectLst>
                <a:latin typeface="NikoshBAN" panose="02000000000000000000" pitchFamily="2" charset="0"/>
                <a:cs typeface="NikoshBAN" panose="02000000000000000000" pitchFamily="2" charset="0"/>
              </a:rPr>
              <a:t>ডিগ্রী</a:t>
            </a:r>
            <a:r>
              <a:rPr lang="en-US" sz="4400" b="1" spc="50" dirty="0">
                <a:ln w="0"/>
                <a:solidFill>
                  <a:schemeClr val="bg2"/>
                </a:solidFill>
                <a:effectLst>
                  <a:innerShdw blurRad="63500" dist="50800" dir="13500000">
                    <a:srgbClr val="000000">
                      <a:alpha val="50000"/>
                    </a:srgbClr>
                  </a:innerShdw>
                </a:effectLst>
                <a:latin typeface="NikoshBAN" panose="02000000000000000000" pitchFamily="2" charset="0"/>
                <a:cs typeface="NikoshBAN" panose="02000000000000000000" pitchFamily="2" charset="0"/>
              </a:rPr>
              <a:t> </a:t>
            </a:r>
            <a:r>
              <a:rPr lang="en-US" sz="4400" b="1" spc="50" dirty="0" err="1">
                <a:ln w="0"/>
                <a:solidFill>
                  <a:schemeClr val="bg2"/>
                </a:solidFill>
                <a:effectLst>
                  <a:innerShdw blurRad="63500" dist="50800" dir="13500000">
                    <a:srgbClr val="000000">
                      <a:alpha val="50000"/>
                    </a:srgbClr>
                  </a:innerShdw>
                </a:effectLst>
                <a:latin typeface="NikoshBAN" panose="02000000000000000000" pitchFamily="2" charset="0"/>
                <a:cs typeface="NikoshBAN" panose="02000000000000000000" pitchFamily="2" charset="0"/>
              </a:rPr>
              <a:t>কলেজ</a:t>
            </a:r>
            <a:endParaRPr lang="en-US" sz="4400" b="1" spc="50" dirty="0">
              <a:ln w="0"/>
              <a:solidFill>
                <a:schemeClr val="bg2"/>
              </a:solidFill>
              <a:effectLst>
                <a:innerShdw blurRad="63500" dist="50800" dir="13500000">
                  <a:srgbClr val="000000">
                    <a:alpha val="50000"/>
                  </a:srgbClr>
                </a:innerShdw>
              </a:effectLst>
              <a:latin typeface="NikoshBAN" panose="02000000000000000000" pitchFamily="2" charset="0"/>
              <a:cs typeface="NikoshBAN" panose="02000000000000000000" pitchFamily="2" charset="0"/>
            </a:endParaRPr>
          </a:p>
          <a:p>
            <a:pPr algn="ctr"/>
            <a:r>
              <a:rPr lang="en-US" sz="3600" b="1" spc="50" dirty="0" err="1">
                <a:ln w="0"/>
                <a:solidFill>
                  <a:schemeClr val="bg2"/>
                </a:solidFill>
                <a:effectLst>
                  <a:innerShdw blurRad="63500" dist="50800" dir="13500000">
                    <a:srgbClr val="000000">
                      <a:alpha val="50000"/>
                    </a:srgbClr>
                  </a:innerShdw>
                </a:effectLst>
                <a:latin typeface="NikoshBAN" panose="02000000000000000000" pitchFamily="2" charset="0"/>
                <a:cs typeface="NikoshBAN" panose="02000000000000000000" pitchFamily="2" charset="0"/>
              </a:rPr>
              <a:t>শাকপুরা</a:t>
            </a:r>
            <a:r>
              <a:rPr lang="en-US" sz="3600" b="1" spc="50" dirty="0">
                <a:ln w="0"/>
                <a:solidFill>
                  <a:schemeClr val="bg2"/>
                </a:solidFill>
                <a:effectLst>
                  <a:innerShdw blurRad="63500" dist="50800" dir="13500000">
                    <a:srgbClr val="000000">
                      <a:alpha val="50000"/>
                    </a:srgbClr>
                  </a:innerShdw>
                </a:effectLst>
                <a:latin typeface="NikoshBAN" panose="02000000000000000000" pitchFamily="2" charset="0"/>
                <a:cs typeface="NikoshBAN" panose="02000000000000000000" pitchFamily="2" charset="0"/>
              </a:rPr>
              <a:t>, </a:t>
            </a:r>
            <a:r>
              <a:rPr lang="en-US" sz="3600" b="1" spc="50" dirty="0" err="1">
                <a:ln w="0"/>
                <a:solidFill>
                  <a:schemeClr val="bg2"/>
                </a:solidFill>
                <a:effectLst>
                  <a:innerShdw blurRad="63500" dist="50800" dir="13500000">
                    <a:srgbClr val="000000">
                      <a:alpha val="50000"/>
                    </a:srgbClr>
                  </a:innerShdw>
                </a:effectLst>
                <a:latin typeface="NikoshBAN" panose="02000000000000000000" pitchFamily="2" charset="0"/>
                <a:cs typeface="NikoshBAN" panose="02000000000000000000" pitchFamily="2" charset="0"/>
              </a:rPr>
              <a:t>বোয়ালখালী,চট্রগ্রাম</a:t>
            </a:r>
            <a:r>
              <a:rPr lang="en-US" sz="3600" b="1" spc="50" dirty="0">
                <a:ln w="0"/>
                <a:solidFill>
                  <a:schemeClr val="bg2"/>
                </a:solidFill>
                <a:effectLst>
                  <a:innerShdw blurRad="63500" dist="50800" dir="13500000">
                    <a:srgbClr val="000000">
                      <a:alpha val="50000"/>
                    </a:srgbClr>
                  </a:innerShdw>
                </a:effectLst>
                <a:latin typeface="NikoshBAN" panose="02000000000000000000" pitchFamily="2" charset="0"/>
                <a:cs typeface="NikoshBAN" panose="02000000000000000000" pitchFamily="2" charset="0"/>
              </a:rPr>
              <a:t>।</a:t>
            </a:r>
            <a:endParaRPr lang="bn-BD" sz="3600" b="1" spc="50" dirty="0">
              <a:ln w="0"/>
              <a:solidFill>
                <a:schemeClr val="bg2"/>
              </a:solidFill>
              <a:effectLst>
                <a:innerShdw blurRad="63500" dist="50800" dir="13500000">
                  <a:srgbClr val="000000">
                    <a:alpha val="50000"/>
                  </a:srgbClr>
                </a:innerShdw>
              </a:effectLst>
              <a:latin typeface="NikoshBAN" panose="02000000000000000000" pitchFamily="2" charset="0"/>
              <a:cs typeface="NikoshBAN" panose="02000000000000000000" pitchFamily="2" charset="0"/>
            </a:endParaRPr>
          </a:p>
          <a:p>
            <a:pPr algn="ctr"/>
            <a:r>
              <a:rPr lang="en-US" sz="2800" b="1" dirty="0">
                <a:ln/>
                <a:solidFill>
                  <a:srgbClr val="00B0F0"/>
                </a:solidFill>
                <a:latin typeface="NikoshBAN" panose="02000000000000000000" pitchFamily="2" charset="0"/>
                <a:cs typeface="NikoshBAN" panose="02000000000000000000" pitchFamily="2" charset="0"/>
              </a:rPr>
              <a:t>মোবাইল-০১৫৩১৬৬২৮৩৪/০১৮১৫৬০৩২৬৬</a:t>
            </a:r>
          </a:p>
          <a:p>
            <a:pPr lvl="1" algn="ctr"/>
            <a:r>
              <a:rPr lang="en-US" sz="2400" b="1" dirty="0">
                <a:ln/>
                <a:solidFill>
                  <a:srgbClr val="FFFF00"/>
                </a:solidFill>
                <a:effectLst>
                  <a:outerShdw blurRad="38100" dist="19050" dir="2700000" algn="tl" rotWithShape="0">
                    <a:schemeClr val="dk1">
                      <a:lumMod val="50000"/>
                      <a:alpha val="40000"/>
                    </a:schemeClr>
                  </a:outerShdw>
                </a:effectLst>
              </a:rPr>
              <a:t>agani2325@gmail.com</a:t>
            </a:r>
          </a:p>
        </p:txBody>
      </p:sp>
      <p:sp>
        <p:nvSpPr>
          <p:cNvPr id="3" name="Snip Diagonal Corner Rectangle 2"/>
          <p:cNvSpPr/>
          <p:nvPr/>
        </p:nvSpPr>
        <p:spPr>
          <a:xfrm>
            <a:off x="6747164" y="214745"/>
            <a:ext cx="5306290" cy="6421582"/>
          </a:xfrm>
          <a:prstGeom prst="snip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শ্রেণিঃ- একাদশ</a:t>
            </a:r>
            <a:r>
              <a:rPr lang="en-US"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a:t>
            </a:r>
            <a:r>
              <a:rPr lang="en-US"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দ্বাদশ</a:t>
            </a:r>
            <a:endParaRPr lang="bn-IN"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pPr algn="ctr"/>
            <a:r>
              <a:rPr lang="bn-IN"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বিষয়ঃ- ইসলামের ইতিহাস ও সংস্কৃতি</a:t>
            </a:r>
            <a:endParaRPr lang="en-US"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pPr algn="ctr"/>
            <a:r>
              <a:rPr lang="en-US"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পত্রঃ</a:t>
            </a:r>
            <a:r>
              <a:rPr lang="en-US"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দ্বিতীয়</a:t>
            </a:r>
            <a:endParaRPr lang="en-US"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pPr algn="ctr"/>
            <a:r>
              <a:rPr lang="bn-IN"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অধ্যায়ঃ- </a:t>
            </a:r>
            <a:r>
              <a:rPr lang="en-US"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চতুর্থ</a:t>
            </a:r>
            <a:endParaRPr lang="bn-IN"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pPr algn="ctr"/>
            <a:r>
              <a:rPr lang="bn-IN"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সময়ঃ- ১ ঘন্টা </a:t>
            </a:r>
            <a:r>
              <a:rPr lang="en-US"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endParaRPr lang="en-US" b="1" dirty="0">
              <a:ln w="12700">
                <a:solidFill>
                  <a:schemeClr val="accent3">
                    <a:lumMod val="50000"/>
                  </a:schemeClr>
                </a:solidFill>
                <a:prstDash val="solid"/>
              </a:ln>
              <a:solidFill>
                <a:srgbClr val="0F0A0A"/>
              </a:solidFill>
              <a:effectLst>
                <a:innerShdw blurRad="177800">
                  <a:schemeClr val="accent3">
                    <a:lumMod val="50000"/>
                  </a:schemeClr>
                </a:inn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97599272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nip Diagonal Corner Rectangle 2"/>
          <p:cNvSpPr/>
          <p:nvPr/>
        </p:nvSpPr>
        <p:spPr>
          <a:xfrm>
            <a:off x="467590" y="914402"/>
            <a:ext cx="11475028" cy="5791199"/>
          </a:xfrm>
          <a:prstGeom prst="snip2Diag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smtClean="0">
                <a:ln/>
                <a:solidFill>
                  <a:schemeClr val="tx1"/>
                </a:solidFill>
                <a:latin typeface="NikoshBAN" panose="02000000000000000000" pitchFamily="2" charset="0"/>
                <a:cs typeface="NikoshBAN" panose="02000000000000000000" pitchFamily="2" charset="0"/>
              </a:rPr>
              <a:t>অষ্টাদশ শতকের শেষার্ধে যেসব আন্দোলন বাংলার সামাজিক, ধর্মীয় ও রাজনৈতিক জীবনে বিপুল প্রভাব বিস্তার করেছে তন্মধ্যে ফরায়েজি আন্দোলন অন্যতম।</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একে</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বাংলার</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মুসলিম</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সমাজের</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বিকাশ</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এবং</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ব্রিটিশবিরোধী</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সংগ্রামের</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ইতিহাসে</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একটি</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মাইলপলক</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হিসেবে</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বিবেচনা</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করা</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যায়</a:t>
            </a:r>
            <a:r>
              <a:rPr lang="en-US" sz="3200" dirty="0" smtClean="0">
                <a:ln/>
                <a:solidFill>
                  <a:schemeClr val="tx1"/>
                </a:solidFill>
                <a:latin typeface="NikoshBAN" panose="02000000000000000000" pitchFamily="2" charset="0"/>
                <a:cs typeface="NikoshBAN" panose="02000000000000000000" pitchFamily="2" charset="0"/>
              </a:rPr>
              <a:t>। </a:t>
            </a:r>
          </a:p>
          <a:p>
            <a:r>
              <a:rPr lang="en-US" sz="3200" dirty="0" err="1" smtClean="0">
                <a:ln/>
                <a:solidFill>
                  <a:schemeClr val="tx1"/>
                </a:solidFill>
                <a:latin typeface="NikoshBAN" panose="02000000000000000000" pitchFamily="2" charset="0"/>
                <a:cs typeface="NikoshBAN" panose="02000000000000000000" pitchFamily="2" charset="0"/>
              </a:rPr>
              <a:t>পূর্ব</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বাংলার</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মুসলিম</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সমাজ</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যখন</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কুসংস্কারে</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নিমজ্জিত</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গরিব</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কৃষকসহ</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নিরীহ</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জনগণ</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ইংরেজদের</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কুশাসন</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এবং</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জমিদার</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মহাজন</a:t>
            </a:r>
            <a:r>
              <a:rPr lang="en-US" sz="3200" dirty="0" smtClean="0">
                <a:ln/>
                <a:solidFill>
                  <a:schemeClr val="tx1"/>
                </a:solidFill>
                <a:latin typeface="NikoshBAN" panose="02000000000000000000" pitchFamily="2" charset="0"/>
                <a:cs typeface="NikoshBAN" panose="02000000000000000000" pitchFamily="2" charset="0"/>
              </a:rPr>
              <a:t> ও </a:t>
            </a:r>
            <a:r>
              <a:rPr lang="en-US" sz="3200" dirty="0" err="1" smtClean="0">
                <a:ln/>
                <a:solidFill>
                  <a:schemeClr val="tx1"/>
                </a:solidFill>
                <a:latin typeface="NikoshBAN" panose="02000000000000000000" pitchFamily="2" charset="0"/>
                <a:cs typeface="NikoshBAN" panose="02000000000000000000" pitchFamily="2" charset="0"/>
              </a:rPr>
              <a:t>নীলকরদের</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অত্যাচারে</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অতিষ্ঠ</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ঠিক</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সেই</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ক্ষান্তিকালে</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আবির্ভাব</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ঘটে</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হাজি</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শরিয়ত</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উল্লাহর</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তিনি</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ফরায়েজি</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আন্দোলনের</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মাধ্যমে</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ধর্মীয়</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সংস্কারের</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পাশাপাশি</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বাংলার</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মুসলিম</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তথা</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গরিব</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কৃষকশ্রেণির</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ভাগ্য</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পরিবর্তনের</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চেষ্টা</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করেন</a:t>
            </a:r>
            <a:r>
              <a:rPr lang="en-US" sz="3200" dirty="0" smtClean="0">
                <a:ln/>
                <a:solidFill>
                  <a:schemeClr val="tx1"/>
                </a:solidFill>
                <a:latin typeface="NikoshBAN" panose="02000000000000000000" pitchFamily="2" charset="0"/>
                <a:cs typeface="NikoshBAN" panose="02000000000000000000" pitchFamily="2" charset="0"/>
              </a:rPr>
              <a:t>।</a:t>
            </a:r>
          </a:p>
          <a:p>
            <a:r>
              <a:rPr lang="en-US" sz="3200" dirty="0" err="1" smtClean="0">
                <a:ln/>
                <a:solidFill>
                  <a:schemeClr val="tx1"/>
                </a:solidFill>
                <a:latin typeface="NikoshBAN" panose="02000000000000000000" pitchFamily="2" charset="0"/>
                <a:cs typeface="NikoshBAN" panose="02000000000000000000" pitchFamily="2" charset="0"/>
              </a:rPr>
              <a:t>ফরায়েজি</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আন্দোলন</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দীর্ঘস্থায়ী</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না</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হলেও</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মুসলিম</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জাতিকে</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জাগিয়ে</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তোলার</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সাথে</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সাথে</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অত্যাচারী</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ব্রিটিশ</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শাসক</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হিন্দু</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জমিদার</a:t>
            </a:r>
            <a:r>
              <a:rPr lang="en-US" sz="3200" dirty="0" smtClean="0">
                <a:ln/>
                <a:solidFill>
                  <a:schemeClr val="tx1"/>
                </a:solidFill>
                <a:latin typeface="NikoshBAN" panose="02000000000000000000" pitchFamily="2" charset="0"/>
                <a:cs typeface="NikoshBAN" panose="02000000000000000000" pitchFamily="2" charset="0"/>
              </a:rPr>
              <a:t> ও </a:t>
            </a:r>
            <a:r>
              <a:rPr lang="en-US" sz="3200" dirty="0" err="1" smtClean="0">
                <a:ln/>
                <a:solidFill>
                  <a:schemeClr val="tx1"/>
                </a:solidFill>
                <a:latin typeface="NikoshBAN" panose="02000000000000000000" pitchFamily="2" charset="0"/>
                <a:cs typeface="NikoshBAN" panose="02000000000000000000" pitchFamily="2" charset="0"/>
              </a:rPr>
              <a:t>নীলকরদের</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বিরুদ্ধে</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শক্ত</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প্রতিরোধ</a:t>
            </a:r>
            <a:r>
              <a:rPr lang="en-US" sz="3200" dirty="0" smtClean="0">
                <a:ln/>
                <a:solidFill>
                  <a:schemeClr val="tx1"/>
                </a:solidFill>
                <a:latin typeface="NikoshBAN" panose="02000000000000000000" pitchFamily="2" charset="0"/>
                <a:cs typeface="NikoshBAN" panose="02000000000000000000" pitchFamily="2" charset="0"/>
              </a:rPr>
              <a:t>   </a:t>
            </a:r>
            <a:r>
              <a:rPr lang="bn-IN"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গড়ে</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তুলেছিল</a:t>
            </a:r>
            <a:r>
              <a:rPr lang="en-US" sz="3200" dirty="0" smtClean="0">
                <a:ln/>
                <a:solidFill>
                  <a:schemeClr val="tx1"/>
                </a:solidFill>
                <a:latin typeface="NikoshBAN" panose="02000000000000000000" pitchFamily="2" charset="0"/>
                <a:cs typeface="NikoshBAN" panose="02000000000000000000" pitchFamily="2" charset="0"/>
              </a:rPr>
              <a:t>। </a:t>
            </a:r>
            <a:endParaRPr lang="en-US" sz="3200" dirty="0">
              <a:solidFill>
                <a:schemeClr val="tx1"/>
              </a:solidFill>
            </a:endParaRPr>
          </a:p>
        </p:txBody>
      </p:sp>
      <p:sp>
        <p:nvSpPr>
          <p:cNvPr id="4" name="Horizontal Scroll 3"/>
          <p:cNvSpPr/>
          <p:nvPr/>
        </p:nvSpPr>
        <p:spPr>
          <a:xfrm>
            <a:off x="3018557" y="138545"/>
            <a:ext cx="4991101" cy="775857"/>
          </a:xfrm>
          <a:prstGeom prst="horizontalScroll">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b="1" dirty="0">
                <a:ln/>
                <a:solidFill>
                  <a:schemeClr val="bg1"/>
                </a:solidFill>
                <a:latin typeface="NikoshBAN" panose="02000000000000000000" pitchFamily="2" charset="0"/>
                <a:cs typeface="NikoshBAN" panose="02000000000000000000" pitchFamily="2" charset="0"/>
              </a:rPr>
              <a:t>ফরায়েজি আন্দোলনের ফলাফল/প্রভাব</a:t>
            </a:r>
            <a:endParaRPr lang="en-US" dirty="0"/>
          </a:p>
        </p:txBody>
      </p:sp>
    </p:spTree>
    <p:custDataLst>
      <p:tags r:id="rId1"/>
    </p:custDataLst>
    <p:extLst>
      <p:ext uri="{BB962C8B-B14F-4D97-AF65-F5344CB8AC3E}">
        <p14:creationId xmlns:p14="http://schemas.microsoft.com/office/powerpoint/2010/main" val="1936562926"/>
      </p:ext>
    </p:extLst>
  </p:cSld>
  <p:clrMapOvr>
    <a:masterClrMapping/>
  </p:clrMapOvr>
  <mc:AlternateContent xmlns:mc="http://schemas.openxmlformats.org/markup-compatibility/2006" xmlns:p14="http://schemas.microsoft.com/office/powerpoint/2010/main">
    <mc:Choice Requires="p14">
      <p:transition spd="slow" p14:dur="1250" advTm="74740">
        <p14:switch dir="r"/>
      </p:transition>
    </mc:Choice>
    <mc:Fallback xmlns="">
      <p:transition spd="slow" advTm="7474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800" decel="100000"/>
                                        <p:tgtEl>
                                          <p:spTgt spid="3">
                                            <p:bg/>
                                          </p:spTgt>
                                        </p:tgtEl>
                                      </p:cBhvr>
                                    </p:animEffect>
                                    <p:anim calcmode="lin" valueType="num">
                                      <p:cBhvr>
                                        <p:cTn id="8" dur="800" decel="100000" fill="hold"/>
                                        <p:tgtEl>
                                          <p:spTgt spid="3">
                                            <p:bg/>
                                          </p:spTgt>
                                        </p:tgtEl>
                                        <p:attrNameLst>
                                          <p:attrName>style.rotation</p:attrName>
                                        </p:attrNameLst>
                                      </p:cBhvr>
                                      <p:tavLst>
                                        <p:tav tm="0">
                                          <p:val>
                                            <p:fltVal val="-90"/>
                                          </p:val>
                                        </p:tav>
                                        <p:tav tm="100000">
                                          <p:val>
                                            <p:fltVal val="0"/>
                                          </p:val>
                                        </p:tav>
                                      </p:tavLst>
                                    </p:anim>
                                    <p:anim calcmode="lin" valueType="num">
                                      <p:cBhvr>
                                        <p:cTn id="9" dur="800" decel="100000" fill="hold"/>
                                        <p:tgtEl>
                                          <p:spTgt spid="3">
                                            <p:bg/>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bg/>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bg/>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bg/>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800" decel="100000"/>
                                        <p:tgtEl>
                                          <p:spTgt spid="3">
                                            <p:txEl>
                                              <p:pRg st="0" end="0"/>
                                            </p:txEl>
                                          </p:spTgt>
                                        </p:tgtEl>
                                      </p:cBhvr>
                                    </p:animEffect>
                                    <p:anim calcmode="lin" valueType="num">
                                      <p:cBhvr>
                                        <p:cTn id="1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800" decel="100000"/>
                                        <p:tgtEl>
                                          <p:spTgt spid="3">
                                            <p:txEl>
                                              <p:pRg st="1" end="1"/>
                                            </p:txEl>
                                          </p:spTgt>
                                        </p:tgtEl>
                                      </p:cBhvr>
                                    </p:animEffect>
                                    <p:anim calcmode="lin" valueType="num">
                                      <p:cBhvr>
                                        <p:cTn id="28"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grpId="0"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Effect transition="in" filter="fade">
                                      <p:cBhvr>
                                        <p:cTn id="37" dur="800" decel="100000"/>
                                        <p:tgtEl>
                                          <p:spTgt spid="3">
                                            <p:txEl>
                                              <p:pRg st="2" end="2"/>
                                            </p:txEl>
                                          </p:spTgt>
                                        </p:tgtEl>
                                      </p:cBhvr>
                                    </p:animEffect>
                                    <p:anim calcmode="lin" valueType="num">
                                      <p:cBhvr>
                                        <p:cTn id="38"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xplosion 1 1"/>
          <p:cNvSpPr/>
          <p:nvPr/>
        </p:nvSpPr>
        <p:spPr>
          <a:xfrm>
            <a:off x="4765964" y="484907"/>
            <a:ext cx="2452254" cy="1828800"/>
          </a:xfrm>
          <a:prstGeom prst="irregularSeal1">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b="1" dirty="0" smtClean="0">
                <a:ln/>
                <a:solidFill>
                  <a:schemeClr val="bg1"/>
                </a:solidFill>
                <a:latin typeface="NikoshBAN" panose="02000000000000000000" pitchFamily="2" charset="0"/>
                <a:cs typeface="NikoshBAN" panose="02000000000000000000" pitchFamily="2" charset="0"/>
              </a:rPr>
              <a:t>মূল্যায়ন</a:t>
            </a:r>
            <a:endParaRPr lang="en-US" b="1" dirty="0"/>
          </a:p>
        </p:txBody>
      </p:sp>
      <p:sp>
        <p:nvSpPr>
          <p:cNvPr id="3" name="TextBox 2"/>
          <p:cNvSpPr txBox="1"/>
          <p:nvPr/>
        </p:nvSpPr>
        <p:spPr>
          <a:xfrm>
            <a:off x="110837" y="2313707"/>
            <a:ext cx="8188038" cy="3046988"/>
          </a:xfrm>
          <a:prstGeom prst="rect">
            <a:avLst/>
          </a:prstGeom>
          <a:blipFill>
            <a:blip r:embed="rId3"/>
            <a:tile tx="0" ty="0" sx="100000" sy="100000" flip="none" algn="tl"/>
          </a:blipFill>
        </p:spPr>
        <p:txBody>
          <a:bodyPr wrap="square" rtlCol="0">
            <a:spAutoFit/>
          </a:bodyPr>
          <a:lstStyle/>
          <a:p>
            <a:r>
              <a:rPr lang="bn-IN" sz="3200" b="1" dirty="0" smtClean="0">
                <a:ln/>
                <a:latin typeface="NikoshBAN" panose="02000000000000000000" pitchFamily="2" charset="0"/>
                <a:cs typeface="NikoshBAN" panose="02000000000000000000" pitchFamily="2" charset="0"/>
              </a:rPr>
              <a:t>১.ফরায়েজি আন্দোলনের প্রবর্তক কে?</a:t>
            </a:r>
          </a:p>
          <a:p>
            <a:r>
              <a:rPr lang="bn-IN" sz="3200" b="1" dirty="0" smtClean="0">
                <a:ln/>
                <a:latin typeface="NikoshBAN" panose="02000000000000000000" pitchFamily="2" charset="0"/>
                <a:cs typeface="NikoshBAN" panose="02000000000000000000" pitchFamily="2" charset="0"/>
              </a:rPr>
              <a:t>২.হাজি শরিয়তউল্লাহর পিতার নাম কি?</a:t>
            </a:r>
          </a:p>
          <a:p>
            <a:r>
              <a:rPr lang="bn-IN" sz="3200" b="1" dirty="0" smtClean="0">
                <a:ln/>
                <a:latin typeface="NikoshBAN" panose="02000000000000000000" pitchFamily="2" charset="0"/>
                <a:cs typeface="NikoshBAN" panose="02000000000000000000" pitchFamily="2" charset="0"/>
              </a:rPr>
              <a:t>৩.হাজি শরিয়তউল্লাহ কত সালে মৃত্যুবরণ করেন?</a:t>
            </a:r>
          </a:p>
          <a:p>
            <a:r>
              <a:rPr lang="bn-IN" sz="3200" b="1" dirty="0" smtClean="0">
                <a:ln/>
                <a:latin typeface="NikoshBAN" panose="02000000000000000000" pitchFamily="2" charset="0"/>
                <a:cs typeface="NikoshBAN" panose="02000000000000000000" pitchFamily="2" charset="0"/>
              </a:rPr>
              <a:t>৪.</a:t>
            </a:r>
            <a:r>
              <a:rPr lang="bn-IN" sz="2800" b="1" dirty="0" smtClean="0">
                <a:ln/>
                <a:latin typeface="NikoshBAN" panose="02000000000000000000" pitchFamily="2" charset="0"/>
                <a:cs typeface="NikoshBAN" panose="02000000000000000000" pitchFamily="2" charset="0"/>
              </a:rPr>
              <a:t>হাজি শরিয়তউল্লাহর মৃত্যুর পর কে ফরায়েজি আন্দোলনের নেতৃত্ব দেন?</a:t>
            </a:r>
          </a:p>
          <a:p>
            <a:r>
              <a:rPr lang="bn-IN" sz="3200" b="1" dirty="0" smtClean="0">
                <a:ln/>
                <a:latin typeface="NikoshBAN" panose="02000000000000000000" pitchFamily="2" charset="0"/>
                <a:cs typeface="NikoshBAN" panose="02000000000000000000" pitchFamily="2" charset="0"/>
              </a:rPr>
              <a:t>৫.দুদু মিয়াকে কোন অভিযোগে গ্রেপ্তার করা হয়েছিল?</a:t>
            </a:r>
          </a:p>
          <a:p>
            <a:r>
              <a:rPr lang="bn-IN" sz="3200" b="1" dirty="0" smtClean="0">
                <a:ln/>
                <a:latin typeface="NikoshBAN" panose="02000000000000000000" pitchFamily="2" charset="0"/>
                <a:cs typeface="NikoshBAN" panose="02000000000000000000" pitchFamily="2" charset="0"/>
              </a:rPr>
              <a:t>৬.দুদু মিয়া কত সালে মৃত্যুবরণ করেন?</a:t>
            </a:r>
          </a:p>
        </p:txBody>
      </p:sp>
      <p:sp>
        <p:nvSpPr>
          <p:cNvPr id="4" name="TextBox 3"/>
          <p:cNvSpPr txBox="1"/>
          <p:nvPr/>
        </p:nvSpPr>
        <p:spPr>
          <a:xfrm>
            <a:off x="8298875" y="2313707"/>
            <a:ext cx="3754580" cy="3046988"/>
          </a:xfrm>
          <a:prstGeom prst="rect">
            <a:avLst/>
          </a:prstGeom>
          <a:solidFill>
            <a:schemeClr val="accent5">
              <a:lumMod val="20000"/>
              <a:lumOff val="80000"/>
            </a:schemeClr>
          </a:solidFill>
        </p:spPr>
        <p:txBody>
          <a:bodyPr wrap="square" rtlCol="0">
            <a:spAutoFit/>
          </a:bodyPr>
          <a:lstStyle/>
          <a:p>
            <a:r>
              <a:rPr lang="bn-IN" sz="3200" b="1" dirty="0" smtClean="0">
                <a:ln/>
                <a:latin typeface="NikoshBAN" panose="02000000000000000000" pitchFamily="2" charset="0"/>
                <a:cs typeface="NikoshBAN" panose="02000000000000000000" pitchFamily="2" charset="0"/>
              </a:rPr>
              <a:t>উত্তরঃ-হাজি শরিয়তউল্লাহ</a:t>
            </a:r>
          </a:p>
          <a:p>
            <a:r>
              <a:rPr lang="bn-IN" sz="3200" b="1" dirty="0" smtClean="0">
                <a:ln/>
                <a:latin typeface="NikoshBAN" panose="02000000000000000000" pitchFamily="2" charset="0"/>
                <a:cs typeface="NikoshBAN" panose="02000000000000000000" pitchFamily="2" charset="0"/>
              </a:rPr>
              <a:t>উত্তরঃ-আবদুল জলিল</a:t>
            </a:r>
          </a:p>
          <a:p>
            <a:r>
              <a:rPr lang="bn-IN" sz="3200" b="1" dirty="0" smtClean="0">
                <a:ln/>
                <a:latin typeface="NikoshBAN" panose="02000000000000000000" pitchFamily="2" charset="0"/>
                <a:cs typeface="NikoshBAN" panose="02000000000000000000" pitchFamily="2" charset="0"/>
              </a:rPr>
              <a:t>উত্তরঃ-১৮৪০সালে</a:t>
            </a:r>
          </a:p>
          <a:p>
            <a:r>
              <a:rPr lang="bn-IN" sz="3200" b="1" dirty="0" smtClean="0">
                <a:ln/>
                <a:latin typeface="NikoshBAN" panose="02000000000000000000" pitchFamily="2" charset="0"/>
                <a:cs typeface="NikoshBAN" panose="02000000000000000000" pitchFamily="2" charset="0"/>
              </a:rPr>
              <a:t>উত্তরঃ-দুদু মিয়া</a:t>
            </a:r>
          </a:p>
          <a:p>
            <a:r>
              <a:rPr lang="bn-IN" sz="3200" b="1" dirty="0" smtClean="0">
                <a:ln/>
                <a:latin typeface="NikoshBAN" panose="02000000000000000000" pitchFamily="2" charset="0"/>
                <a:cs typeface="NikoshBAN" panose="02000000000000000000" pitchFamily="2" charset="0"/>
              </a:rPr>
              <a:t>উত্তরঃ-</a:t>
            </a:r>
            <a:r>
              <a:rPr lang="bn-IN" sz="2800" b="1" dirty="0" smtClean="0">
                <a:ln/>
                <a:latin typeface="NikoshBAN" panose="02000000000000000000" pitchFamily="2" charset="0"/>
                <a:cs typeface="NikoshBAN" panose="02000000000000000000" pitchFamily="2" charset="0"/>
              </a:rPr>
              <a:t>বাড়ি লুন্ঠনের অভিযোগে</a:t>
            </a:r>
          </a:p>
          <a:p>
            <a:r>
              <a:rPr lang="bn-IN" sz="3200" b="1" dirty="0" smtClean="0">
                <a:ln/>
                <a:latin typeface="NikoshBAN" panose="02000000000000000000" pitchFamily="2" charset="0"/>
                <a:cs typeface="NikoshBAN" panose="02000000000000000000" pitchFamily="2" charset="0"/>
              </a:rPr>
              <a:t>উত্তরঃ-১৮৬২সালে</a:t>
            </a:r>
          </a:p>
        </p:txBody>
      </p:sp>
      <p:sp>
        <p:nvSpPr>
          <p:cNvPr id="5" name="Flowchart: Merge 4"/>
          <p:cNvSpPr/>
          <p:nvPr/>
        </p:nvSpPr>
        <p:spPr>
          <a:xfrm>
            <a:off x="1274618" y="622441"/>
            <a:ext cx="9545782" cy="4738254"/>
          </a:xfrm>
          <a:prstGeom prst="flowChartMerge">
            <a:avLst/>
          </a:prstGeom>
          <a:noFill/>
          <a:ln w="127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355021911"/>
      </p:ext>
    </p:extLst>
  </p:cSld>
  <p:clrMapOvr>
    <a:masterClrMapping/>
  </p:clrMapOvr>
  <mc:AlternateContent xmlns:mc="http://schemas.openxmlformats.org/markup-compatibility/2006" xmlns:p14="http://schemas.microsoft.com/office/powerpoint/2010/main">
    <mc:Choice Requires="p14">
      <p:transition spd="slow" p14:dur="1250" advTm="91184">
        <p14:switch dir="r"/>
      </p:transition>
    </mc:Choice>
    <mc:Fallback xmlns="">
      <p:transition spd="slow" advTm="91184">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bg/>
                                          </p:spTgt>
                                        </p:tgtEl>
                                        <p:attrNameLst>
                                          <p:attrName>style.visibility</p:attrName>
                                        </p:attrNameLst>
                                      </p:cBhvr>
                                      <p:to>
                                        <p:strVal val="visible"/>
                                      </p:to>
                                    </p:set>
                                    <p:anim calcmode="lin" valueType="num">
                                      <p:cBhvr additive="base">
                                        <p:cTn id="49" dur="500" fill="hold"/>
                                        <p:tgtEl>
                                          <p:spTgt spid="4">
                                            <p:bg/>
                                          </p:spTgt>
                                        </p:tgtEl>
                                        <p:attrNameLst>
                                          <p:attrName>ppt_x</p:attrName>
                                        </p:attrNameLst>
                                      </p:cBhvr>
                                      <p:tavLst>
                                        <p:tav tm="0">
                                          <p:val>
                                            <p:strVal val="#ppt_x"/>
                                          </p:val>
                                        </p:tav>
                                        <p:tav tm="100000">
                                          <p:val>
                                            <p:strVal val="#ppt_x"/>
                                          </p:val>
                                        </p:tav>
                                      </p:tavLst>
                                    </p:anim>
                                    <p:anim calcmode="lin" valueType="num">
                                      <p:cBhvr additive="base">
                                        <p:cTn id="50"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4">
                                            <p:txEl>
                                              <p:pRg st="0" end="0"/>
                                            </p:txEl>
                                          </p:spTgt>
                                        </p:tgtEl>
                                        <p:attrNameLst>
                                          <p:attrName>style.visibility</p:attrName>
                                        </p:attrNameLst>
                                      </p:cBhvr>
                                      <p:to>
                                        <p:strVal val="visible"/>
                                      </p:to>
                                    </p:set>
                                    <p:anim calcmode="lin" valueType="num">
                                      <p:cBhvr additive="base">
                                        <p:cTn id="55"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4">
                                            <p:txEl>
                                              <p:pRg st="1" end="1"/>
                                            </p:txEl>
                                          </p:spTgt>
                                        </p:tgtEl>
                                        <p:attrNameLst>
                                          <p:attrName>style.visibility</p:attrName>
                                        </p:attrNameLst>
                                      </p:cBhvr>
                                      <p:to>
                                        <p:strVal val="visible"/>
                                      </p:to>
                                    </p:set>
                                    <p:anim calcmode="lin" valueType="num">
                                      <p:cBhvr additive="base">
                                        <p:cTn id="61" dur="50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4">
                                            <p:txEl>
                                              <p:pRg st="2" end="2"/>
                                            </p:txEl>
                                          </p:spTgt>
                                        </p:tgtEl>
                                        <p:attrNameLst>
                                          <p:attrName>style.visibility</p:attrName>
                                        </p:attrNameLst>
                                      </p:cBhvr>
                                      <p:to>
                                        <p:strVal val="visible"/>
                                      </p:to>
                                    </p:set>
                                    <p:anim calcmode="lin" valueType="num">
                                      <p:cBhvr additive="base">
                                        <p:cTn id="67" dur="50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2" fill="hold" grpId="0" nodeType="clickEffect">
                                  <p:stCondLst>
                                    <p:cond delay="0"/>
                                  </p:stCondLst>
                                  <p:childTnLst>
                                    <p:set>
                                      <p:cBhvr>
                                        <p:cTn id="72" dur="1" fill="hold">
                                          <p:stCondLst>
                                            <p:cond delay="0"/>
                                          </p:stCondLst>
                                        </p:cTn>
                                        <p:tgtEl>
                                          <p:spTgt spid="4">
                                            <p:txEl>
                                              <p:pRg st="3" end="3"/>
                                            </p:txEl>
                                          </p:spTgt>
                                        </p:tgtEl>
                                        <p:attrNameLst>
                                          <p:attrName>style.visibility</p:attrName>
                                        </p:attrNameLst>
                                      </p:cBhvr>
                                      <p:to>
                                        <p:strVal val="visible"/>
                                      </p:to>
                                    </p:set>
                                    <p:anim calcmode="lin" valueType="num">
                                      <p:cBhvr additive="base">
                                        <p:cTn id="73" dur="500" fill="hold"/>
                                        <p:tgtEl>
                                          <p:spTgt spid="4">
                                            <p:txEl>
                                              <p:pRg st="3" end="3"/>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2" fill="hold" grpId="0" nodeType="clickEffect">
                                  <p:stCondLst>
                                    <p:cond delay="0"/>
                                  </p:stCondLst>
                                  <p:childTnLst>
                                    <p:set>
                                      <p:cBhvr>
                                        <p:cTn id="78" dur="1" fill="hold">
                                          <p:stCondLst>
                                            <p:cond delay="0"/>
                                          </p:stCondLst>
                                        </p:cTn>
                                        <p:tgtEl>
                                          <p:spTgt spid="4">
                                            <p:txEl>
                                              <p:pRg st="4" end="4"/>
                                            </p:txEl>
                                          </p:spTgt>
                                        </p:tgtEl>
                                        <p:attrNameLst>
                                          <p:attrName>style.visibility</p:attrName>
                                        </p:attrNameLst>
                                      </p:cBhvr>
                                      <p:to>
                                        <p:strVal val="visible"/>
                                      </p:to>
                                    </p:set>
                                    <p:anim calcmode="lin" valueType="num">
                                      <p:cBhvr additive="base">
                                        <p:cTn id="79" dur="500" fill="hold"/>
                                        <p:tgtEl>
                                          <p:spTgt spid="4">
                                            <p:txEl>
                                              <p:pRg st="4" end="4"/>
                                            </p:txEl>
                                          </p:spTgt>
                                        </p:tgtEl>
                                        <p:attrNameLst>
                                          <p:attrName>ppt_x</p:attrName>
                                        </p:attrNameLst>
                                      </p:cBhvr>
                                      <p:tavLst>
                                        <p:tav tm="0">
                                          <p:val>
                                            <p:strVal val="1+#ppt_w/2"/>
                                          </p:val>
                                        </p:tav>
                                        <p:tav tm="100000">
                                          <p:val>
                                            <p:strVal val="#ppt_x"/>
                                          </p:val>
                                        </p:tav>
                                      </p:tavLst>
                                    </p:anim>
                                    <p:anim calcmode="lin" valueType="num">
                                      <p:cBhvr additive="base">
                                        <p:cTn id="80" dur="5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2" fill="hold" grpId="0" nodeType="clickEffect">
                                  <p:stCondLst>
                                    <p:cond delay="0"/>
                                  </p:stCondLst>
                                  <p:childTnLst>
                                    <p:set>
                                      <p:cBhvr>
                                        <p:cTn id="84" dur="1" fill="hold">
                                          <p:stCondLst>
                                            <p:cond delay="0"/>
                                          </p:stCondLst>
                                        </p:cTn>
                                        <p:tgtEl>
                                          <p:spTgt spid="4">
                                            <p:txEl>
                                              <p:pRg st="5" end="5"/>
                                            </p:txEl>
                                          </p:spTgt>
                                        </p:tgtEl>
                                        <p:attrNameLst>
                                          <p:attrName>style.visibility</p:attrName>
                                        </p:attrNameLst>
                                      </p:cBhvr>
                                      <p:to>
                                        <p:strVal val="visible"/>
                                      </p:to>
                                    </p:set>
                                    <p:anim calcmode="lin" valueType="num">
                                      <p:cBhvr additive="base">
                                        <p:cTn id="85" dur="500" fill="hold"/>
                                        <p:tgtEl>
                                          <p:spTgt spid="4">
                                            <p:txEl>
                                              <p:pRg st="5" end="5"/>
                                            </p:txEl>
                                          </p:spTgt>
                                        </p:tgtEl>
                                        <p:attrNameLst>
                                          <p:attrName>ppt_x</p:attrName>
                                        </p:attrNameLst>
                                      </p:cBhvr>
                                      <p:tavLst>
                                        <p:tav tm="0">
                                          <p:val>
                                            <p:strVal val="1+#ppt_w/2"/>
                                          </p:val>
                                        </p:tav>
                                        <p:tav tm="100000">
                                          <p:val>
                                            <p:strVal val="#ppt_x"/>
                                          </p:val>
                                        </p:tav>
                                      </p:tavLst>
                                    </p:anim>
                                    <p:anim calcmode="lin" valueType="num">
                                      <p:cBhvr additive="base">
                                        <p:cTn id="86" dur="500" fill="hold"/>
                                        <p:tgtEl>
                                          <p:spTgt spid="4">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12182" r="12182"/>
          <a:stretch/>
        </p:blipFill>
        <p:spPr>
          <a:xfrm>
            <a:off x="4063711" y="1793513"/>
            <a:ext cx="5721927" cy="310471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85638" y="2708252"/>
            <a:ext cx="2143125" cy="2143125"/>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52625" y="2755102"/>
            <a:ext cx="2105890" cy="2143126"/>
          </a:xfrm>
          <a:prstGeom prst="rect">
            <a:avLst/>
          </a:prstGeom>
        </p:spPr>
      </p:pic>
      <p:sp>
        <p:nvSpPr>
          <p:cNvPr id="8" name="Explosion 2 7"/>
          <p:cNvSpPr/>
          <p:nvPr/>
        </p:nvSpPr>
        <p:spPr>
          <a:xfrm>
            <a:off x="5594637" y="116462"/>
            <a:ext cx="2660073" cy="1648691"/>
          </a:xfrm>
          <a:prstGeom prst="irregularSeal2">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en-US" dirty="0">
                <a:ln/>
                <a:solidFill>
                  <a:schemeClr val="bg1"/>
                </a:solidFill>
                <a:latin typeface="NikoshBAN" panose="02000000000000000000" pitchFamily="2" charset="0"/>
                <a:cs typeface="NikoshBAN" panose="02000000000000000000" pitchFamily="2" charset="0"/>
              </a:rPr>
              <a:t> </a:t>
            </a:r>
            <a:r>
              <a:rPr lang="en-US" b="1" dirty="0" err="1"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বাড়ির</a:t>
            </a:r>
            <a:r>
              <a:rPr lang="en-US" b="1" dirty="0"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b="1" dirty="0" err="1"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কাজ</a:t>
            </a:r>
            <a:r>
              <a:rPr lang="en-US" b="1" dirty="0"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endParaRPr lang="en-US" b="1" dirty="0">
              <a:effectLst>
                <a:outerShdw blurRad="38100" dist="38100" dir="2700000" algn="tl">
                  <a:srgbClr val="000000">
                    <a:alpha val="43137"/>
                  </a:srgbClr>
                </a:outerShdw>
              </a:effectLst>
            </a:endParaRPr>
          </a:p>
        </p:txBody>
      </p:sp>
      <p:sp>
        <p:nvSpPr>
          <p:cNvPr id="9" name="Flowchart: Terminator 8"/>
          <p:cNvSpPr/>
          <p:nvPr/>
        </p:nvSpPr>
        <p:spPr>
          <a:xfrm>
            <a:off x="1763856" y="5139381"/>
            <a:ext cx="10164907" cy="720437"/>
          </a:xfrm>
          <a:prstGeom prst="flowChartTerminator">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en-US" dirty="0">
                <a:ln/>
                <a:solidFill>
                  <a:schemeClr val="bg1"/>
                </a:solidFill>
                <a:latin typeface="NikoshBAN" panose="02000000000000000000" pitchFamily="2" charset="0"/>
                <a:cs typeface="NikoshBAN" panose="02000000000000000000" pitchFamily="2" charset="0"/>
              </a:rPr>
              <a:t> </a:t>
            </a:r>
            <a:r>
              <a:rPr lang="bn-IN" dirty="0" smtClean="0">
                <a:ln/>
                <a:solidFill>
                  <a:schemeClr val="bg1"/>
                </a:solidFill>
                <a:latin typeface="NikoshBAN" panose="02000000000000000000" pitchFamily="2" charset="0"/>
                <a:cs typeface="NikoshBAN" panose="02000000000000000000" pitchFamily="2" charset="0"/>
              </a:rPr>
              <a:t> </a:t>
            </a:r>
            <a:r>
              <a:rPr lang="bn-IN" b="1" dirty="0" smtClean="0">
                <a:ln/>
                <a:solidFill>
                  <a:schemeClr val="tx1"/>
                </a:solidFill>
                <a:latin typeface="NikoshBAN" panose="02000000000000000000" pitchFamily="2" charset="0"/>
                <a:cs typeface="NikoshBAN" panose="02000000000000000000" pitchFamily="2" charset="0"/>
              </a:rPr>
              <a:t>ভারতীয় উপমহাদেশের স্বাধীনতা সংগ্রামে ফরায়েজি আন্দোলনের প্রভাব আলোচনা কর।  </a:t>
            </a:r>
            <a:r>
              <a:rPr lang="en-US" b="1" dirty="0" smtClean="0">
                <a:ln/>
                <a:solidFill>
                  <a:schemeClr val="tx1"/>
                </a:solidFill>
                <a:latin typeface="NikoshBAN" panose="02000000000000000000" pitchFamily="2" charset="0"/>
                <a:cs typeface="NikoshBAN" panose="02000000000000000000" pitchFamily="2" charset="0"/>
              </a:rPr>
              <a:t> </a:t>
            </a:r>
            <a:endParaRPr lang="en-US" b="1" dirty="0">
              <a:solidFill>
                <a:schemeClr val="tx1"/>
              </a:solidFill>
            </a:endParaRPr>
          </a:p>
        </p:txBody>
      </p:sp>
    </p:spTree>
    <p:custDataLst>
      <p:tags r:id="rId1"/>
    </p:custDataLst>
    <p:extLst>
      <p:ext uri="{BB962C8B-B14F-4D97-AF65-F5344CB8AC3E}">
        <p14:creationId xmlns:p14="http://schemas.microsoft.com/office/powerpoint/2010/main" val="4274829651"/>
      </p:ext>
    </p:extLst>
  </p:cSld>
  <p:clrMapOvr>
    <a:masterClrMapping/>
  </p:clrMapOvr>
  <mc:AlternateContent xmlns:mc="http://schemas.openxmlformats.org/markup-compatibility/2006" xmlns:p14="http://schemas.microsoft.com/office/powerpoint/2010/main">
    <mc:Choice Requires="p14">
      <p:transition spd="slow" p14:dur="1250" advTm="16189">
        <p14:switch dir="r"/>
      </p:transition>
    </mc:Choice>
    <mc:Fallback xmlns="">
      <p:transition spd="slow" advTm="16189">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34145" y="1330036"/>
            <a:ext cx="8506689" cy="5112329"/>
          </a:xfrm>
          <a:prstGeom prst="rect">
            <a:avLst/>
          </a:prstGeom>
        </p:spPr>
      </p:pic>
      <p:sp>
        <p:nvSpPr>
          <p:cNvPr id="5" name="TextBox 4"/>
          <p:cNvSpPr txBox="1"/>
          <p:nvPr/>
        </p:nvSpPr>
        <p:spPr>
          <a:xfrm>
            <a:off x="4558145" y="1330036"/>
            <a:ext cx="6774873" cy="1939637"/>
          </a:xfrm>
          <a:prstGeom prst="rect">
            <a:avLst/>
          </a:prstGeom>
          <a:noFill/>
        </p:spPr>
        <p:txBody>
          <a:bodyPr wrap="square" rtlCol="0">
            <a:prstTxWarp prst="textPlain">
              <a:avLst/>
            </a:prstTxWarp>
            <a:spAutoFit/>
          </a:bodyPr>
          <a:lstStyle/>
          <a:p>
            <a:r>
              <a:rPr lang="bn-IN" b="1" dirty="0" smtClean="0">
                <a:ln w="6600">
                  <a:solidFill>
                    <a:schemeClr val="accent2"/>
                  </a:solidFill>
                  <a:prstDash val="solid"/>
                </a:ln>
                <a:solidFill>
                  <a:schemeClr val="bg2"/>
                </a:solidFill>
                <a:effectLst>
                  <a:outerShdw dist="38100" dir="2700000" algn="tl" rotWithShape="0">
                    <a:schemeClr val="accent2"/>
                  </a:outerShdw>
                </a:effectLst>
                <a:latin typeface="NikoshBAN" panose="02000000000000000000" pitchFamily="2" charset="0"/>
                <a:cs typeface="NikoshBAN" panose="02000000000000000000" pitchFamily="2" charset="0"/>
              </a:rPr>
              <a:t>ধন্যবাদ</a:t>
            </a:r>
            <a:endParaRPr lang="en-US" b="1" dirty="0">
              <a:solidFill>
                <a:schemeClr val="bg2"/>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Tree>
    <p:custDataLst>
      <p:tags r:id="rId1"/>
    </p:custDataLst>
    <p:extLst>
      <p:ext uri="{BB962C8B-B14F-4D97-AF65-F5344CB8AC3E}">
        <p14:creationId xmlns:p14="http://schemas.microsoft.com/office/powerpoint/2010/main" val="122175674"/>
      </p:ext>
    </p:extLst>
  </p:cSld>
  <p:clrMapOvr>
    <a:masterClrMapping/>
  </p:clrMapOvr>
  <mc:AlternateContent xmlns:mc="http://schemas.openxmlformats.org/markup-compatibility/2006" xmlns:p14="http://schemas.microsoft.com/office/powerpoint/2010/main">
    <mc:Choice Requires="p14">
      <p:transition spd="slow" p14:dur="1250" advTm="30785">
        <p14:switch dir="r"/>
      </p:transition>
    </mc:Choice>
    <mc:Fallback xmlns="">
      <p:transition spd="slow" advTm="30785">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evel 1"/>
          <p:cNvSpPr/>
          <p:nvPr/>
        </p:nvSpPr>
        <p:spPr>
          <a:xfrm>
            <a:off x="2105887" y="623455"/>
            <a:ext cx="7980223" cy="5929746"/>
          </a:xfrm>
          <a:prstGeom prst="bevel">
            <a:avLst/>
          </a:prstGeom>
          <a:blipFill>
            <a:blip r:embed="rId3"/>
            <a:tile tx="0" ty="0" sx="100000" sy="100000" flip="none" algn="tl"/>
          </a:blipFill>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09453" y="1336964"/>
            <a:ext cx="6553199" cy="4502728"/>
          </a:xfrm>
          <a:prstGeom prst="rect">
            <a:avLst/>
          </a:prstGeom>
          <a:ln w="76200">
            <a:solidFill>
              <a:schemeClr val="tx1"/>
            </a:solidFill>
          </a:ln>
          <a:effectLst>
            <a:glow rad="228600">
              <a:schemeClr val="accent6">
                <a:satMod val="175000"/>
                <a:alpha val="40000"/>
              </a:schemeClr>
            </a:glow>
          </a:effectLst>
        </p:spPr>
      </p:pic>
      <p:sp>
        <p:nvSpPr>
          <p:cNvPr id="4" name="Flowchart: Terminator 3"/>
          <p:cNvSpPr/>
          <p:nvPr/>
        </p:nvSpPr>
        <p:spPr>
          <a:xfrm>
            <a:off x="3525978" y="5898574"/>
            <a:ext cx="5070765" cy="654627"/>
          </a:xfrm>
          <a:prstGeom prst="flowChartTerminator">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err="1">
                <a:ln w="6600">
                  <a:solidFill>
                    <a:schemeClr val="accent2"/>
                  </a:solidFill>
                  <a:prstDash val="solid"/>
                </a:ln>
                <a:solidFill>
                  <a:schemeClr val="tx1"/>
                </a:solidFill>
                <a:effectLst>
                  <a:outerShdw dist="38100" dir="2700000" algn="tl" rotWithShape="0">
                    <a:schemeClr val="accent2"/>
                  </a:outerShdw>
                </a:effectLst>
                <a:latin typeface="NikoshBAN" panose="02000000000000000000" pitchFamily="2" charset="0"/>
                <a:cs typeface="NikoshBAN" panose="02000000000000000000" pitchFamily="2" charset="0"/>
              </a:rPr>
              <a:t>হাজী</a:t>
            </a:r>
            <a:r>
              <a:rPr lang="en-US" sz="6000" b="1" dirty="0">
                <a:ln w="6600">
                  <a:solidFill>
                    <a:schemeClr val="accent2"/>
                  </a:solidFill>
                  <a:prstDash val="solid"/>
                </a:ln>
                <a:solidFill>
                  <a:schemeClr val="tx1"/>
                </a:solidFill>
                <a:effectLst>
                  <a:outerShdw dist="38100" dir="2700000" algn="tl" rotWithShape="0">
                    <a:schemeClr val="accent2"/>
                  </a:outerShdw>
                </a:effectLst>
                <a:latin typeface="NikoshBAN" panose="02000000000000000000" pitchFamily="2" charset="0"/>
                <a:cs typeface="NikoshBAN" panose="02000000000000000000" pitchFamily="2" charset="0"/>
              </a:rPr>
              <a:t> </a:t>
            </a:r>
            <a:r>
              <a:rPr lang="en-US" sz="6000" b="1" dirty="0" err="1" smtClean="0">
                <a:ln w="6600">
                  <a:solidFill>
                    <a:schemeClr val="accent2"/>
                  </a:solidFill>
                  <a:prstDash val="solid"/>
                </a:ln>
                <a:solidFill>
                  <a:schemeClr val="tx1"/>
                </a:solidFill>
                <a:effectLst>
                  <a:outerShdw dist="38100" dir="2700000" algn="tl" rotWithShape="0">
                    <a:schemeClr val="accent2"/>
                  </a:outerShdw>
                </a:effectLst>
                <a:latin typeface="NikoshBAN" panose="02000000000000000000" pitchFamily="2" charset="0"/>
                <a:cs typeface="NikoshBAN" panose="02000000000000000000" pitchFamily="2" charset="0"/>
              </a:rPr>
              <a:t>শরিয়তউল্লাহ</a:t>
            </a:r>
            <a:endParaRPr lang="en-US" sz="6000" b="1" dirty="0">
              <a:ln w="6600">
                <a:solidFill>
                  <a:schemeClr val="accent2"/>
                </a:solidFill>
                <a:prstDash val="solid"/>
              </a:ln>
              <a:solidFill>
                <a:schemeClr val="tx1"/>
              </a:solidFill>
              <a:effectLst>
                <a:outerShdw dist="38100" dir="2700000" algn="tl" rotWithShape="0">
                  <a:schemeClr val="accent2"/>
                </a:outerShdw>
              </a:effectLst>
              <a:latin typeface="NikoshBAN" panose="02000000000000000000" pitchFamily="2" charset="0"/>
              <a:cs typeface="NikoshBAN" panose="02000000000000000000" pitchFamily="2" charset="0"/>
            </a:endParaRPr>
          </a:p>
        </p:txBody>
      </p:sp>
      <p:sp>
        <p:nvSpPr>
          <p:cNvPr id="5" name="Rounded Rectangle 4"/>
          <p:cNvSpPr/>
          <p:nvPr/>
        </p:nvSpPr>
        <p:spPr>
          <a:xfrm>
            <a:off x="277092" y="623455"/>
            <a:ext cx="1607123" cy="5988628"/>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10307782" y="564573"/>
            <a:ext cx="1704109" cy="5988628"/>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flowerruler.gif"/>
          <p:cNvPicPr>
            <a:picLocks noChangeAspect="1"/>
          </p:cNvPicPr>
          <p:nvPr/>
        </p:nvPicPr>
        <p:blipFill>
          <a:blip r:embed="rId5"/>
          <a:stretch>
            <a:fillRect/>
          </a:stretch>
        </p:blipFill>
        <p:spPr>
          <a:xfrm rot="16200000">
            <a:off x="8194963" y="2933700"/>
            <a:ext cx="5929745" cy="1191491"/>
          </a:xfrm>
          <a:prstGeom prst="rect">
            <a:avLst/>
          </a:prstGeom>
        </p:spPr>
      </p:pic>
      <p:pic>
        <p:nvPicPr>
          <p:cNvPr id="8" name="Picture 7" descr="flowerruler.gif"/>
          <p:cNvPicPr>
            <a:picLocks noChangeAspect="1"/>
          </p:cNvPicPr>
          <p:nvPr/>
        </p:nvPicPr>
        <p:blipFill>
          <a:blip r:embed="rId5"/>
          <a:stretch>
            <a:fillRect/>
          </a:stretch>
        </p:blipFill>
        <p:spPr>
          <a:xfrm rot="16200000">
            <a:off x="-1884221" y="3006437"/>
            <a:ext cx="5929747" cy="1163782"/>
          </a:xfrm>
          <a:prstGeom prst="rect">
            <a:avLst/>
          </a:prstGeom>
        </p:spPr>
      </p:pic>
    </p:spTree>
    <p:custDataLst>
      <p:tags r:id="rId1"/>
    </p:custDataLst>
    <p:extLst>
      <p:ext uri="{BB962C8B-B14F-4D97-AF65-F5344CB8AC3E}">
        <p14:creationId xmlns:p14="http://schemas.microsoft.com/office/powerpoint/2010/main" val="1374643350"/>
      </p:ext>
    </p:extLst>
  </p:cSld>
  <p:clrMapOvr>
    <a:masterClrMapping/>
  </p:clrMapOvr>
  <mc:AlternateContent xmlns:mc="http://schemas.openxmlformats.org/markup-compatibility/2006" xmlns:p14="http://schemas.microsoft.com/office/powerpoint/2010/main">
    <mc:Choice Requires="p14">
      <p:transition spd="slow" p14:dur="1250" advTm="78235">
        <p14:switch dir="r"/>
      </p:transition>
    </mc:Choice>
    <mc:Fallback xmlns="">
      <p:transition spd="slow" advTm="78235">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ame 7"/>
          <p:cNvSpPr/>
          <p:nvPr/>
        </p:nvSpPr>
        <p:spPr>
          <a:xfrm>
            <a:off x="207818" y="96982"/>
            <a:ext cx="11804073" cy="6608618"/>
          </a:xfrm>
          <a:prstGeom prst="fram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Rounded Rectangle 3"/>
          <p:cNvSpPr/>
          <p:nvPr/>
        </p:nvSpPr>
        <p:spPr>
          <a:xfrm>
            <a:off x="2237505" y="3934345"/>
            <a:ext cx="8787250" cy="1815636"/>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en-US" b="1" dirty="0" err="1" smtClean="0">
                <a:ln w="6600">
                  <a:solidFill>
                    <a:schemeClr val="accent2"/>
                  </a:solidFill>
                  <a:prstDash val="solid"/>
                </a:ln>
                <a:solidFill>
                  <a:srgbClr val="FFFFFF"/>
                </a:solidFill>
                <a:effectLst>
                  <a:outerShdw dist="38100" dir="2700000" algn="tl" rotWithShape="0">
                    <a:schemeClr val="accent2"/>
                  </a:outerShdw>
                </a:effectLst>
                <a:latin typeface="NikoshBAN" panose="02000000000000000000" pitchFamily="2" charset="0"/>
                <a:cs typeface="NikoshBAN" panose="02000000000000000000" pitchFamily="2" charset="0"/>
              </a:rPr>
              <a:t>হাজী</a:t>
            </a:r>
            <a:r>
              <a:rPr lang="en-US" b="1" dirty="0" smtClean="0">
                <a:ln w="6600">
                  <a:solidFill>
                    <a:schemeClr val="accent2"/>
                  </a:solidFill>
                  <a:prstDash val="solid"/>
                </a:ln>
                <a:solidFill>
                  <a:srgbClr val="FFFFFF"/>
                </a:solidFill>
                <a:effectLst>
                  <a:outerShdw dist="38100" dir="2700000" algn="tl" rotWithShape="0">
                    <a:schemeClr val="accent2"/>
                  </a:outerShdw>
                </a:effectLst>
                <a:latin typeface="NikoshBAN" panose="02000000000000000000" pitchFamily="2" charset="0"/>
                <a:cs typeface="NikoshBAN" panose="02000000000000000000" pitchFamily="2" charset="0"/>
              </a:rPr>
              <a:t> </a:t>
            </a:r>
            <a:r>
              <a:rPr lang="en-US" b="1" dirty="0" err="1" smtClean="0">
                <a:ln w="6600">
                  <a:solidFill>
                    <a:schemeClr val="accent2"/>
                  </a:solidFill>
                  <a:prstDash val="solid"/>
                </a:ln>
                <a:solidFill>
                  <a:srgbClr val="FFFFFF"/>
                </a:solidFill>
                <a:effectLst>
                  <a:outerShdw dist="38100" dir="2700000" algn="tl" rotWithShape="0">
                    <a:schemeClr val="accent2"/>
                  </a:outerShdw>
                </a:effectLst>
                <a:latin typeface="NikoshBAN" panose="02000000000000000000" pitchFamily="2" charset="0"/>
                <a:cs typeface="NikoshBAN" panose="02000000000000000000" pitchFamily="2" charset="0"/>
              </a:rPr>
              <a:t>শরিয়তউল্লাহ</a:t>
            </a:r>
            <a:endParaRPr lang="en-US" b="1" dirty="0">
              <a:ln w="6600">
                <a:solidFill>
                  <a:schemeClr val="accent2"/>
                </a:solidFill>
                <a:prstDash val="solid"/>
              </a:ln>
              <a:solidFill>
                <a:srgbClr val="FFFFFF"/>
              </a:solidFill>
              <a:effectLst>
                <a:outerShdw dist="38100" dir="2700000" algn="tl" rotWithShape="0">
                  <a:schemeClr val="accent2"/>
                </a:outerShdw>
              </a:effectLst>
              <a:latin typeface="NikoshBAN" panose="02000000000000000000" pitchFamily="2" charset="0"/>
              <a:cs typeface="NikoshBAN" panose="02000000000000000000" pitchFamily="2" charset="0"/>
            </a:endParaRPr>
          </a:p>
        </p:txBody>
      </p:sp>
      <p:sp>
        <p:nvSpPr>
          <p:cNvPr id="2" name="Plaque 1"/>
          <p:cNvSpPr/>
          <p:nvPr/>
        </p:nvSpPr>
        <p:spPr>
          <a:xfrm>
            <a:off x="2874814" y="1620983"/>
            <a:ext cx="7751622" cy="1676399"/>
          </a:xfrm>
          <a:prstGeom prst="plaqu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harsh" dir="t"/>
            </a:scene3d>
            <a:sp3d extrusionH="57150" prstMaterial="matte">
              <a:bevelT w="63500" h="12700" prst="angle"/>
              <a:contourClr>
                <a:schemeClr val="bg1">
                  <a:lumMod val="65000"/>
                </a:schemeClr>
              </a:contourClr>
            </a:sp3d>
          </a:bodyPr>
          <a:lstStyle/>
          <a:p>
            <a:pPr algn="ctr"/>
            <a:r>
              <a:rPr lang="en-US" sz="13800" b="1" dirty="0" err="1" smtClean="0">
                <a:ln/>
                <a:solidFill>
                  <a:schemeClr val="accent3"/>
                </a:solidFill>
                <a:latin typeface="NikoshBAN" panose="02000000000000000000" pitchFamily="2" charset="0"/>
                <a:cs typeface="NikoshBAN" panose="02000000000000000000" pitchFamily="2" charset="0"/>
              </a:rPr>
              <a:t>পা</a:t>
            </a:r>
            <a:r>
              <a:rPr lang="bn-IN" sz="13800" b="1" dirty="0" smtClean="0">
                <a:ln/>
                <a:solidFill>
                  <a:schemeClr val="accent3"/>
                </a:solidFill>
                <a:latin typeface="NikoshBAN" panose="02000000000000000000" pitchFamily="2" charset="0"/>
                <a:cs typeface="NikoshBAN" panose="02000000000000000000" pitchFamily="2" charset="0"/>
              </a:rPr>
              <a:t>ঠ </a:t>
            </a:r>
            <a:r>
              <a:rPr lang="en-US" sz="13800" b="1" dirty="0" err="1" smtClean="0">
                <a:ln/>
                <a:solidFill>
                  <a:schemeClr val="accent3"/>
                </a:solidFill>
                <a:latin typeface="NikoshBAN" panose="02000000000000000000" pitchFamily="2" charset="0"/>
                <a:cs typeface="NikoshBAN" panose="02000000000000000000" pitchFamily="2" charset="0"/>
              </a:rPr>
              <a:t>পরিচিতি</a:t>
            </a:r>
            <a:endParaRPr lang="en-US" sz="13800" b="1" dirty="0">
              <a:ln/>
              <a:solidFill>
                <a:schemeClr val="accent3"/>
              </a:solidFill>
              <a:latin typeface="NikoshBAN" panose="02000000000000000000" pitchFamily="2" charset="0"/>
              <a:cs typeface="NikoshBAN" panose="02000000000000000000" pitchFamily="2" charset="0"/>
            </a:endParaRPr>
          </a:p>
        </p:txBody>
      </p:sp>
    </p:spTree>
    <p:custDataLst>
      <p:tags r:id="rId1"/>
    </p:custDataLst>
    <p:extLst>
      <p:ext uri="{BB962C8B-B14F-4D97-AF65-F5344CB8AC3E}">
        <p14:creationId xmlns:p14="http://schemas.microsoft.com/office/powerpoint/2010/main" val="2182988079"/>
      </p:ext>
    </p:extLst>
  </p:cSld>
  <p:clrMapOvr>
    <a:masterClrMapping/>
  </p:clrMapOvr>
  <mc:AlternateContent xmlns:mc="http://schemas.openxmlformats.org/markup-compatibility/2006" xmlns:p14="http://schemas.microsoft.com/office/powerpoint/2010/main">
    <mc:Choice Requires="p14">
      <p:transition spd="slow" p14:dur="1250" advTm="16758">
        <p14:switch dir="r"/>
      </p:transition>
    </mc:Choice>
    <mc:Fallback xmlns="">
      <p:transition spd="slow" advTm="16758">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8" presetClass="entr" presetSubtype="0" accel="50000" fill="hold" nodeType="clickEffect">
                                  <p:stCondLst>
                                    <p:cond delay="0"/>
                                  </p:stCondLst>
                                  <p:iterate type="lt">
                                    <p:tmPct val="50000"/>
                                  </p:iterate>
                                  <p:childTnLst>
                                    <p:set>
                                      <p:cBhvr>
                                        <p:cTn id="14" dur="1" fill="hold">
                                          <p:stCondLst>
                                            <p:cond delay="0"/>
                                          </p:stCondLst>
                                        </p:cTn>
                                        <p:tgtEl>
                                          <p:spTgt spid="4">
                                            <p:txEl>
                                              <p:pRg st="0" end="0"/>
                                            </p:txEl>
                                          </p:spTgt>
                                        </p:tgtEl>
                                        <p:attrNameLst>
                                          <p:attrName>style.visibility</p:attrName>
                                        </p:attrNameLst>
                                      </p:cBhvr>
                                      <p:to>
                                        <p:strVal val="visible"/>
                                      </p:to>
                                    </p:set>
                                    <p:set>
                                      <p:cBhvr>
                                        <p:cTn id="15" dur="455" fill="hold">
                                          <p:stCondLst>
                                            <p:cond delay="0"/>
                                          </p:stCondLst>
                                        </p:cTn>
                                        <p:tgtEl>
                                          <p:spTgt spid="4">
                                            <p:txEl>
                                              <p:pRg st="0" end="0"/>
                                            </p:txEl>
                                          </p:spTgt>
                                        </p:tgtEl>
                                        <p:attrNameLst>
                                          <p:attrName>style.rotation</p:attrName>
                                        </p:attrNameLst>
                                      </p:cBhvr>
                                      <p:to>
                                        <p:strVal val="-45.0"/>
                                      </p:to>
                                    </p:set>
                                    <p:anim calcmode="lin" valueType="num">
                                      <p:cBhvr>
                                        <p:cTn id="16" dur="455" fill="hold">
                                          <p:stCondLst>
                                            <p:cond delay="455"/>
                                          </p:stCondLst>
                                        </p:cTn>
                                        <p:tgtEl>
                                          <p:spTgt spid="4">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17" dur="455" fill="hold">
                                          <p:stCondLst>
                                            <p:cond delay="0"/>
                                          </p:stCondLst>
                                        </p:cTn>
                                        <p:tgtEl>
                                          <p:spTgt spid="4">
                                            <p:txEl>
                                              <p:pRg st="0" end="0"/>
                                            </p:txEl>
                                          </p:spTgt>
                                        </p:tgtEl>
                                        <p:attrNameLst>
                                          <p:attrName>ppt_y</p:attrName>
                                        </p:attrNameLst>
                                      </p:cBhvr>
                                      <p:tavLst>
                                        <p:tav tm="0">
                                          <p:val>
                                            <p:strVal val="#ppt_y-1"/>
                                          </p:val>
                                        </p:tav>
                                        <p:tav tm="100000">
                                          <p:val>
                                            <p:strVal val="#ppt_y-(0.354*#ppt_w-0.172*#ppt_h)"/>
                                          </p:val>
                                        </p:tav>
                                      </p:tavLst>
                                    </p:anim>
                                    <p:anim calcmode="lin" valueType="num">
                                      <p:cBhvr>
                                        <p:cTn id="18" dur="156" decel="50000" autoRev="1" fill="hold">
                                          <p:stCondLst>
                                            <p:cond delay="455"/>
                                          </p:stCondLst>
                                        </p:cTn>
                                        <p:tgtEl>
                                          <p:spTgt spid="4">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9" dur="136" fill="hold">
                                          <p:stCondLst>
                                            <p:cond delay="864"/>
                                          </p:stCondLst>
                                        </p:cTn>
                                        <p:tgtEl>
                                          <p:spTgt spid="4">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Wave 2"/>
          <p:cNvSpPr/>
          <p:nvPr/>
        </p:nvSpPr>
        <p:spPr>
          <a:xfrm>
            <a:off x="3034144" y="2430685"/>
            <a:ext cx="6206838" cy="951273"/>
          </a:xfrm>
          <a:prstGeom prst="wave">
            <a:avLst/>
          </a:prstGeom>
          <a:blipFill>
            <a:blip r:embed="rId3"/>
            <a:tile tx="0" ty="0" sx="100000" sy="100000" flip="none" algn="tl"/>
          </a:blipFill>
          <a:ln w="28575"/>
          <a:effectLst>
            <a:glow rad="635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r>
              <a:rPr lang="en-US" b="1" dirty="0" err="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NikoshBAN" panose="02000000000000000000" pitchFamily="2" charset="0"/>
                <a:cs typeface="NikoshBAN" panose="02000000000000000000" pitchFamily="2" charset="0"/>
              </a:rPr>
              <a:t>পাঠ</a:t>
            </a:r>
            <a:r>
              <a:rPr lang="en-US"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NikoshBAN" panose="02000000000000000000" pitchFamily="2" charset="0"/>
                <a:cs typeface="NikoshBAN" panose="02000000000000000000" pitchFamily="2" charset="0"/>
              </a:rPr>
              <a:t> </a:t>
            </a:r>
            <a:r>
              <a:rPr lang="en-US" b="1" dirty="0" err="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NikoshBAN" panose="02000000000000000000" pitchFamily="2" charset="0"/>
                <a:cs typeface="NikoshBAN" panose="02000000000000000000" pitchFamily="2" charset="0"/>
              </a:rPr>
              <a:t>শেষে</a:t>
            </a:r>
            <a:r>
              <a:rPr lang="en-US"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NikoshBAN" panose="02000000000000000000" pitchFamily="2" charset="0"/>
                <a:cs typeface="NikoshBAN" panose="02000000000000000000" pitchFamily="2" charset="0"/>
              </a:rPr>
              <a:t> </a:t>
            </a:r>
            <a:r>
              <a:rPr lang="en-US" b="1" dirty="0" err="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NikoshBAN" panose="02000000000000000000" pitchFamily="2" charset="0"/>
                <a:cs typeface="NikoshBAN" panose="02000000000000000000" pitchFamily="2" charset="0"/>
              </a:rPr>
              <a:t>শিক্ষার্থীরা</a:t>
            </a:r>
            <a:endParaRPr lang="en-US"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NikoshBAN" panose="02000000000000000000" pitchFamily="2" charset="0"/>
              <a:cs typeface="NikoshBAN" panose="02000000000000000000" pitchFamily="2" charset="0"/>
            </a:endParaRPr>
          </a:p>
        </p:txBody>
      </p:sp>
      <p:sp>
        <p:nvSpPr>
          <p:cNvPr id="2" name="Snip Diagonal Corner Rectangle 1"/>
          <p:cNvSpPr/>
          <p:nvPr/>
        </p:nvSpPr>
        <p:spPr>
          <a:xfrm>
            <a:off x="2286000" y="3740727"/>
            <a:ext cx="7703127" cy="568037"/>
          </a:xfrm>
          <a:prstGeom prst="snip2DiagRect">
            <a:avLst/>
          </a:prstGeom>
          <a:blipFill>
            <a:blip r:embed="rId4"/>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b="1" dirty="0">
                <a:ln/>
                <a:solidFill>
                  <a:srgbClr val="0F0A0A"/>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হাজী </a:t>
            </a:r>
            <a:r>
              <a:rPr lang="bn-IN" b="1" dirty="0" smtClean="0">
                <a:ln/>
                <a:solidFill>
                  <a:srgbClr val="0F0A0A"/>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শরিয়তউল্লাহর </a:t>
            </a:r>
            <a:r>
              <a:rPr lang="bn-IN" b="1" dirty="0">
                <a:ln/>
                <a:solidFill>
                  <a:srgbClr val="0F0A0A"/>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জীবন</a:t>
            </a:r>
            <a:r>
              <a:rPr lang="en-US" b="1" dirty="0">
                <a:ln/>
                <a:solidFill>
                  <a:srgbClr val="0F0A0A"/>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b="1" dirty="0" err="1">
                <a:ln/>
                <a:solidFill>
                  <a:srgbClr val="0F0A0A"/>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বর্ণনা</a:t>
            </a:r>
            <a:r>
              <a:rPr lang="en-US" b="1" dirty="0">
                <a:ln/>
                <a:solidFill>
                  <a:srgbClr val="0F0A0A"/>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b="1" dirty="0" err="1">
                <a:ln/>
                <a:solidFill>
                  <a:srgbClr val="0F0A0A"/>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করতে</a:t>
            </a:r>
            <a:r>
              <a:rPr lang="en-US" b="1" dirty="0">
                <a:ln/>
                <a:solidFill>
                  <a:srgbClr val="0F0A0A"/>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b="1" dirty="0" err="1">
                <a:ln/>
                <a:solidFill>
                  <a:srgbClr val="0F0A0A"/>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পারবে</a:t>
            </a:r>
            <a:r>
              <a:rPr lang="en-US" b="1" dirty="0">
                <a:ln/>
                <a:solidFill>
                  <a:srgbClr val="0F0A0A"/>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p>
        </p:txBody>
      </p:sp>
      <p:sp>
        <p:nvSpPr>
          <p:cNvPr id="5" name="Horizontal Scroll 4"/>
          <p:cNvSpPr/>
          <p:nvPr/>
        </p:nvSpPr>
        <p:spPr>
          <a:xfrm>
            <a:off x="2286000" y="5266228"/>
            <a:ext cx="9102436" cy="734291"/>
          </a:xfrm>
          <a:prstGeom prst="horizontalScroll">
            <a:avLst/>
          </a:prstGeom>
          <a:blipFill>
            <a:blip r:embed="rId5"/>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b="1" dirty="0">
                <a:ln/>
                <a:solidFill>
                  <a:srgbClr val="0F0A0A"/>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ফরায়েজি আন্দোল</a:t>
            </a:r>
            <a:r>
              <a:rPr lang="en-US" b="1" dirty="0" err="1">
                <a:ln/>
                <a:solidFill>
                  <a:srgbClr val="0F0A0A"/>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নের</a:t>
            </a:r>
            <a:r>
              <a:rPr lang="en-US" b="1" dirty="0">
                <a:ln/>
                <a:solidFill>
                  <a:srgbClr val="0F0A0A"/>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bn-IN" b="1" dirty="0">
                <a:ln/>
                <a:solidFill>
                  <a:srgbClr val="0F0A0A"/>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লক্ষ্য-উদ্দেশ্যের </a:t>
            </a:r>
            <a:r>
              <a:rPr lang="en-US" b="1" dirty="0" err="1">
                <a:ln/>
                <a:solidFill>
                  <a:srgbClr val="0F0A0A"/>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আলোচনা</a:t>
            </a:r>
            <a:r>
              <a:rPr lang="en-US" b="1" dirty="0">
                <a:ln/>
                <a:solidFill>
                  <a:srgbClr val="0F0A0A"/>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bn-IN" b="1" dirty="0">
                <a:ln/>
                <a:solidFill>
                  <a:srgbClr val="0F0A0A"/>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করতে পারবে।</a:t>
            </a:r>
            <a:r>
              <a:rPr lang="en-US" b="1" dirty="0">
                <a:ln/>
                <a:solidFill>
                  <a:srgbClr val="0F0A0A"/>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p>
        </p:txBody>
      </p:sp>
      <p:sp>
        <p:nvSpPr>
          <p:cNvPr id="8" name="Vertical Scroll 7"/>
          <p:cNvSpPr/>
          <p:nvPr/>
        </p:nvSpPr>
        <p:spPr>
          <a:xfrm>
            <a:off x="2286000" y="6105712"/>
            <a:ext cx="9767455" cy="579656"/>
          </a:xfrm>
          <a:prstGeom prst="verticalScroll">
            <a:avLst/>
          </a:prstGeom>
          <a:blipFill>
            <a:blip r:embed="rId6"/>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b="1"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ফরায়েজি আন্দোল</a:t>
            </a:r>
            <a:r>
              <a:rPr lang="en-US" b="1" dirty="0" err="1">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নের</a:t>
            </a:r>
            <a:r>
              <a:rPr lang="en-US" b="1"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b="1" dirty="0" err="1">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বিস্তৃতি</a:t>
            </a:r>
            <a:r>
              <a:rPr lang="en-US" b="1"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ও </a:t>
            </a:r>
            <a:r>
              <a:rPr lang="en-US" b="1" dirty="0" err="1">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ফলাফল</a:t>
            </a:r>
            <a:r>
              <a:rPr lang="en-US" b="1"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b="1" dirty="0" err="1">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বিশ্লেষণ</a:t>
            </a:r>
            <a:r>
              <a:rPr lang="en-US" b="1"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b="1" dirty="0" err="1">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করতে</a:t>
            </a:r>
            <a:r>
              <a:rPr lang="en-US" b="1"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b="1" dirty="0" err="1">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পারবে</a:t>
            </a:r>
            <a:r>
              <a:rPr lang="en-US" b="1"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endParaRPr lang="en-US" dirty="0">
              <a:solidFill>
                <a:schemeClr val="bg1"/>
              </a:solidFill>
              <a:effectLst>
                <a:outerShdw blurRad="38100" dist="38100" dir="2700000" algn="tl">
                  <a:srgbClr val="000000">
                    <a:alpha val="43137"/>
                  </a:srgbClr>
                </a:outerShdw>
              </a:effectLst>
            </a:endParaRPr>
          </a:p>
        </p:txBody>
      </p:sp>
      <p:sp>
        <p:nvSpPr>
          <p:cNvPr id="9" name="Rounded Rectangle 8"/>
          <p:cNvSpPr/>
          <p:nvPr/>
        </p:nvSpPr>
        <p:spPr>
          <a:xfrm>
            <a:off x="2285999" y="4512641"/>
            <a:ext cx="8368145" cy="549710"/>
          </a:xfrm>
          <a:prstGeom prst="roundRect">
            <a:avLst/>
          </a:prstGeom>
          <a:blipFill>
            <a:blip r:embed="rId7"/>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b="1" dirty="0">
                <a:ln/>
                <a:solidFill>
                  <a:srgbClr val="0F0A0A"/>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ফরায়েজি আন্দোলন</a:t>
            </a:r>
            <a:r>
              <a:rPr lang="en-US" b="1" dirty="0">
                <a:ln/>
                <a:solidFill>
                  <a:srgbClr val="0F0A0A"/>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b="1" dirty="0" err="1">
                <a:ln/>
                <a:solidFill>
                  <a:srgbClr val="0F0A0A"/>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a:t>
            </a:r>
            <a:r>
              <a:rPr lang="en-US" b="1" dirty="0">
                <a:ln/>
                <a:solidFill>
                  <a:srgbClr val="0F0A0A"/>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b="1" dirty="0" err="1">
                <a:ln/>
                <a:solidFill>
                  <a:srgbClr val="0F0A0A"/>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ব্যাখ্যা</a:t>
            </a:r>
            <a:r>
              <a:rPr lang="en-US" b="1" dirty="0">
                <a:ln/>
                <a:solidFill>
                  <a:srgbClr val="0F0A0A"/>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b="1" dirty="0" err="1">
                <a:ln/>
                <a:solidFill>
                  <a:srgbClr val="0F0A0A"/>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করতে</a:t>
            </a:r>
            <a:r>
              <a:rPr lang="en-US" b="1" dirty="0">
                <a:ln/>
                <a:solidFill>
                  <a:srgbClr val="0F0A0A"/>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b="1" dirty="0" err="1">
                <a:ln/>
                <a:solidFill>
                  <a:srgbClr val="0F0A0A"/>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পারবে</a:t>
            </a:r>
            <a:r>
              <a:rPr lang="en-US" b="1" dirty="0">
                <a:ln/>
                <a:solidFill>
                  <a:srgbClr val="0F0A0A"/>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t>
            </a:r>
            <a:r>
              <a:rPr lang="bn-IN" b="1" dirty="0">
                <a:ln/>
                <a:solidFill>
                  <a:srgbClr val="0F0A0A"/>
                </a:solidFill>
                <a:latin typeface="NikoshBAN" panose="02000000000000000000" pitchFamily="2" charset="0"/>
                <a:cs typeface="NikoshBAN" panose="02000000000000000000" pitchFamily="2" charset="0"/>
              </a:rPr>
              <a:t> </a:t>
            </a:r>
            <a:endParaRPr lang="en-US" b="1" dirty="0">
              <a:ln/>
              <a:solidFill>
                <a:srgbClr val="0F0A0A"/>
              </a:solidFill>
              <a:latin typeface="NikoshBAN" panose="02000000000000000000" pitchFamily="2" charset="0"/>
              <a:cs typeface="NikoshBAN" panose="02000000000000000000" pitchFamily="2" charset="0"/>
            </a:endParaRPr>
          </a:p>
        </p:txBody>
      </p:sp>
      <p:sp>
        <p:nvSpPr>
          <p:cNvPr id="10" name="Cloud Callout 9"/>
          <p:cNvSpPr/>
          <p:nvPr/>
        </p:nvSpPr>
        <p:spPr>
          <a:xfrm>
            <a:off x="4904509" y="393626"/>
            <a:ext cx="3103418" cy="1678290"/>
          </a:xfrm>
          <a:prstGeom prst="cloudCallout">
            <a:avLst/>
          </a:prstGeom>
          <a:blipFill>
            <a:blip r:embed="rId8"/>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en-US" b="1" spc="50" dirty="0" err="1">
                <a:ln w="0"/>
                <a:solidFill>
                  <a:srgbClr val="FFFF00"/>
                </a:solidFill>
                <a:effectLst>
                  <a:innerShdw blurRad="63500" dist="50800" dir="13500000">
                    <a:srgbClr val="000000">
                      <a:alpha val="50000"/>
                    </a:srgbClr>
                  </a:innerShdw>
                </a:effectLst>
                <a:latin typeface="NikoshBAN" panose="02000000000000000000" pitchFamily="2" charset="0"/>
                <a:cs typeface="NikoshBAN" panose="02000000000000000000" pitchFamily="2" charset="0"/>
              </a:rPr>
              <a:t>শিখন</a:t>
            </a:r>
            <a:r>
              <a:rPr lang="en-US" b="1" spc="50" dirty="0">
                <a:ln w="0"/>
                <a:solidFill>
                  <a:srgbClr val="FFFF00"/>
                </a:solidFill>
                <a:effectLst>
                  <a:innerShdw blurRad="63500" dist="50800" dir="13500000">
                    <a:srgbClr val="000000">
                      <a:alpha val="50000"/>
                    </a:srgbClr>
                  </a:innerShdw>
                </a:effectLst>
                <a:latin typeface="NikoshBAN" panose="02000000000000000000" pitchFamily="2" charset="0"/>
                <a:cs typeface="NikoshBAN" panose="02000000000000000000" pitchFamily="2" charset="0"/>
              </a:rPr>
              <a:t> </a:t>
            </a:r>
            <a:r>
              <a:rPr lang="en-US" b="1" spc="50" dirty="0" err="1">
                <a:ln w="0"/>
                <a:solidFill>
                  <a:srgbClr val="FFFF00"/>
                </a:solidFill>
                <a:effectLst>
                  <a:innerShdw blurRad="63500" dist="50800" dir="13500000">
                    <a:srgbClr val="000000">
                      <a:alpha val="50000"/>
                    </a:srgbClr>
                  </a:innerShdw>
                </a:effectLst>
                <a:latin typeface="NikoshBAN" panose="02000000000000000000" pitchFamily="2" charset="0"/>
                <a:cs typeface="NikoshBAN" panose="02000000000000000000" pitchFamily="2" charset="0"/>
              </a:rPr>
              <a:t>ফল</a:t>
            </a:r>
            <a:endParaRPr lang="en-US" b="1" spc="50" dirty="0">
              <a:ln w="0"/>
              <a:solidFill>
                <a:srgbClr val="FFFF00"/>
              </a:solidFill>
              <a:effectLst>
                <a:innerShdw blurRad="63500" dist="50800" dir="13500000">
                  <a:srgbClr val="000000">
                    <a:alpha val="50000"/>
                  </a:srgbClr>
                </a:innerShdw>
              </a:effectLst>
              <a:latin typeface="NikoshBAN" panose="02000000000000000000" pitchFamily="2" charset="0"/>
              <a:cs typeface="NikoshBAN" panose="02000000000000000000" pitchFamily="2" charset="0"/>
            </a:endParaRPr>
          </a:p>
        </p:txBody>
      </p:sp>
    </p:spTree>
    <p:custDataLst>
      <p:tags r:id="rId1"/>
    </p:custDataLst>
    <p:extLst>
      <p:ext uri="{BB962C8B-B14F-4D97-AF65-F5344CB8AC3E}">
        <p14:creationId xmlns:p14="http://schemas.microsoft.com/office/powerpoint/2010/main" val="1536974209"/>
      </p:ext>
    </p:extLst>
  </p:cSld>
  <p:clrMapOvr>
    <a:masterClrMapping/>
  </p:clrMapOvr>
  <mc:AlternateContent xmlns:mc="http://schemas.openxmlformats.org/markup-compatibility/2006" xmlns:p14="http://schemas.microsoft.com/office/powerpoint/2010/main">
    <mc:Choice Requires="p14">
      <p:transition spd="slow" p14:dur="1250" advTm="64810">
        <p14:switch dir="r"/>
      </p:transition>
    </mc:Choice>
    <mc:Fallback xmlns="">
      <p:transition spd="slow" advTm="6481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0-#ppt_w/2"/>
                                          </p:val>
                                        </p:tav>
                                        <p:tav tm="100000">
                                          <p:val>
                                            <p:strVal val="#ppt_x"/>
                                          </p:val>
                                        </p:tav>
                                      </p:tavLst>
                                    </p:anim>
                                    <p:anim calcmode="lin" valueType="num">
                                      <p:cBhvr additive="base">
                                        <p:cTn id="14"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nip Diagonal Corner Rectangle 1"/>
          <p:cNvSpPr/>
          <p:nvPr/>
        </p:nvSpPr>
        <p:spPr>
          <a:xfrm>
            <a:off x="1052945" y="1077190"/>
            <a:ext cx="10113819" cy="4648200"/>
          </a:xfrm>
          <a:prstGeom prst="snip2Diag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a:ln/>
                <a:solidFill>
                  <a:schemeClr val="bg1"/>
                </a:solidFill>
                <a:latin typeface="NikoshBAN" panose="02000000000000000000" pitchFamily="2" charset="0"/>
                <a:cs typeface="NikoshBAN" panose="02000000000000000000" pitchFamily="2" charset="0"/>
              </a:rPr>
              <a:t>	</a:t>
            </a:r>
            <a:r>
              <a:rPr lang="bn-IN" sz="3200" dirty="0" smtClean="0">
                <a:ln/>
                <a:solidFill>
                  <a:schemeClr val="bg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রাজ</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ক্ষমতা</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হারানো</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মুসলমানরা</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অর্ধশতাব্দীর</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অধিককাল</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অতিবাহিত</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হওয়ার</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পর</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হৃদয়ঙ্গম</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করে</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যে</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সত্যিকারের</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ইসলাম</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থেকে</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অনেক</a:t>
            </a:r>
            <a:r>
              <a:rPr lang="en-US" sz="3200" dirty="0" smtClean="0">
                <a:ln/>
                <a:solidFill>
                  <a:schemeClr val="tx1"/>
                </a:solidFill>
                <a:latin typeface="NikoshBAN" panose="02000000000000000000" pitchFamily="2" charset="0"/>
                <a:cs typeface="NikoshBAN" panose="02000000000000000000" pitchFamily="2" charset="0"/>
              </a:rPr>
              <a:t> </a:t>
            </a:r>
            <a:r>
              <a:rPr lang="bn-IN" sz="3200" dirty="0" smtClean="0">
                <a:ln/>
                <a:solidFill>
                  <a:schemeClr val="tx1"/>
                </a:solidFill>
                <a:latin typeface="NikoshBAN" panose="02000000000000000000" pitchFamily="2" charset="0"/>
                <a:cs typeface="NikoshBAN" panose="02000000000000000000" pitchFamily="2" charset="0"/>
              </a:rPr>
              <a:t>অনেক </a:t>
            </a:r>
            <a:r>
              <a:rPr lang="en-US" sz="3200" dirty="0" err="1" smtClean="0">
                <a:ln/>
                <a:solidFill>
                  <a:schemeClr val="tx1"/>
                </a:solidFill>
                <a:latin typeface="NikoshBAN" panose="02000000000000000000" pitchFamily="2" charset="0"/>
                <a:cs typeface="NikoshBAN" panose="02000000000000000000" pitchFamily="2" charset="0"/>
              </a:rPr>
              <a:t>দূরে</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সরে</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পড়েছে</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তারা</a:t>
            </a:r>
            <a:r>
              <a:rPr lang="en-US" sz="3200" dirty="0" smtClean="0">
                <a:ln/>
                <a:solidFill>
                  <a:schemeClr val="tx1"/>
                </a:solidFill>
                <a:latin typeface="NikoshBAN" panose="02000000000000000000" pitchFamily="2" charset="0"/>
                <a:cs typeface="NikoshBAN" panose="02000000000000000000" pitchFamily="2" charset="0"/>
              </a:rPr>
              <a:t> </a:t>
            </a:r>
            <a:r>
              <a:rPr lang="en-US" sz="3200" b="1" dirty="0" err="1" smtClean="0">
                <a:ln/>
                <a:solidFill>
                  <a:srgbClr val="FF0000"/>
                </a:solidFill>
                <a:latin typeface="NikoshBAN" panose="02000000000000000000" pitchFamily="2" charset="0"/>
                <a:cs typeface="NikoshBAN" panose="02000000000000000000" pitchFamily="2" charset="0"/>
              </a:rPr>
              <a:t>শিক্ষাগতভাবে</a:t>
            </a:r>
            <a:r>
              <a:rPr lang="en-US" sz="3200" b="1" dirty="0" smtClean="0">
                <a:ln/>
                <a:solidFill>
                  <a:srgbClr val="FF0000"/>
                </a:solidFill>
                <a:latin typeface="NikoshBAN" panose="02000000000000000000" pitchFamily="2" charset="0"/>
                <a:cs typeface="NikoshBAN" panose="02000000000000000000" pitchFamily="2" charset="0"/>
              </a:rPr>
              <a:t> </a:t>
            </a:r>
            <a:r>
              <a:rPr lang="en-US" sz="3200" b="1" dirty="0" err="1" smtClean="0">
                <a:ln/>
                <a:solidFill>
                  <a:srgbClr val="FF0000"/>
                </a:solidFill>
                <a:latin typeface="NikoshBAN" panose="02000000000000000000" pitchFamily="2" charset="0"/>
                <a:cs typeface="NikoshBAN" panose="02000000000000000000" pitchFamily="2" charset="0"/>
              </a:rPr>
              <a:t>পশ্চাৎগামী</a:t>
            </a:r>
            <a:r>
              <a:rPr lang="en-US" sz="3200" dirty="0" smtClean="0">
                <a:ln/>
                <a:solidFill>
                  <a:schemeClr val="tx1"/>
                </a:solidFill>
                <a:latin typeface="NikoshBAN" panose="02000000000000000000" pitchFamily="2" charset="0"/>
                <a:cs typeface="NikoshBAN" panose="02000000000000000000" pitchFamily="2" charset="0"/>
              </a:rPr>
              <a:t>, </a:t>
            </a:r>
            <a:r>
              <a:rPr lang="en-US" sz="3200" b="1" dirty="0" err="1" smtClean="0">
                <a:ln/>
                <a:solidFill>
                  <a:srgbClr val="FF0000"/>
                </a:solidFill>
                <a:latin typeface="NikoshBAN" panose="02000000000000000000" pitchFamily="2" charset="0"/>
                <a:cs typeface="NikoshBAN" panose="02000000000000000000" pitchFamily="2" charset="0"/>
              </a:rPr>
              <a:t>সংস্কৃতিকগতভাবে</a:t>
            </a:r>
            <a:r>
              <a:rPr lang="en-US" sz="3200" b="1" dirty="0" smtClean="0">
                <a:ln/>
                <a:solidFill>
                  <a:srgbClr val="FF0000"/>
                </a:solidFill>
                <a:latin typeface="NikoshBAN" panose="02000000000000000000" pitchFamily="2" charset="0"/>
                <a:cs typeface="NikoshBAN" panose="02000000000000000000" pitchFamily="2" charset="0"/>
              </a:rPr>
              <a:t> </a:t>
            </a:r>
            <a:r>
              <a:rPr lang="en-US" sz="3200" b="1" dirty="0" err="1" smtClean="0">
                <a:ln/>
                <a:solidFill>
                  <a:srgbClr val="FF0000"/>
                </a:solidFill>
                <a:latin typeface="NikoshBAN" panose="02000000000000000000" pitchFamily="2" charset="0"/>
                <a:cs typeface="NikoshBAN" panose="02000000000000000000" pitchFamily="2" charset="0"/>
              </a:rPr>
              <a:t>নীতিভ্রষ্ট</a:t>
            </a:r>
            <a:r>
              <a:rPr lang="en-US" sz="3200" dirty="0" smtClean="0">
                <a:ln/>
                <a:solidFill>
                  <a:schemeClr val="tx1"/>
                </a:solidFill>
                <a:latin typeface="NikoshBAN" panose="02000000000000000000" pitchFamily="2" charset="0"/>
                <a:cs typeface="NikoshBAN" panose="02000000000000000000" pitchFamily="2" charset="0"/>
              </a:rPr>
              <a:t>, </a:t>
            </a:r>
            <a:r>
              <a:rPr lang="en-US" sz="3200" b="1" dirty="0" err="1" smtClean="0">
                <a:ln/>
                <a:solidFill>
                  <a:srgbClr val="FF0000"/>
                </a:solidFill>
                <a:latin typeface="NikoshBAN" panose="02000000000000000000" pitchFamily="2" charset="0"/>
                <a:cs typeface="NikoshBAN" panose="02000000000000000000" pitchFamily="2" charset="0"/>
              </a:rPr>
              <a:t>ধর্মগতভাবে</a:t>
            </a:r>
            <a:r>
              <a:rPr lang="en-US" sz="3200" b="1" dirty="0" smtClean="0">
                <a:ln/>
                <a:solidFill>
                  <a:srgbClr val="FF0000"/>
                </a:solidFill>
                <a:latin typeface="NikoshBAN" panose="02000000000000000000" pitchFamily="2" charset="0"/>
                <a:cs typeface="NikoshBAN" panose="02000000000000000000" pitchFamily="2" charset="0"/>
              </a:rPr>
              <a:t> </a:t>
            </a:r>
            <a:r>
              <a:rPr lang="en-US" sz="3200" b="1" dirty="0" err="1" smtClean="0">
                <a:ln/>
                <a:solidFill>
                  <a:srgbClr val="FF0000"/>
                </a:solidFill>
                <a:latin typeface="NikoshBAN" panose="02000000000000000000" pitchFamily="2" charset="0"/>
                <a:cs typeface="NikoshBAN" panose="02000000000000000000" pitchFamily="2" charset="0"/>
              </a:rPr>
              <a:t>অধঃপতিত</a:t>
            </a:r>
            <a:r>
              <a:rPr lang="en-US" sz="3200" b="1" dirty="0" smtClean="0">
                <a:ln/>
                <a:solidFill>
                  <a:srgbClr val="FF0000"/>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এবং</a:t>
            </a:r>
            <a:r>
              <a:rPr lang="en-US" sz="3200" dirty="0" smtClean="0">
                <a:ln/>
                <a:solidFill>
                  <a:schemeClr val="tx1"/>
                </a:solidFill>
                <a:latin typeface="NikoshBAN" panose="02000000000000000000" pitchFamily="2" charset="0"/>
                <a:cs typeface="NikoshBAN" panose="02000000000000000000" pitchFamily="2" charset="0"/>
              </a:rPr>
              <a:t> </a:t>
            </a:r>
            <a:r>
              <a:rPr lang="en-US" sz="3200" b="1" dirty="0" err="1" smtClean="0">
                <a:ln/>
                <a:solidFill>
                  <a:srgbClr val="FF0000"/>
                </a:solidFill>
                <a:latin typeface="NikoshBAN" panose="02000000000000000000" pitchFamily="2" charset="0"/>
                <a:cs typeface="NikoshBAN" panose="02000000000000000000" pitchFamily="2" charset="0"/>
              </a:rPr>
              <a:t>রাজনীতিগতভাবে</a:t>
            </a:r>
            <a:r>
              <a:rPr lang="en-US" sz="3200" b="1" dirty="0" smtClean="0">
                <a:ln/>
                <a:solidFill>
                  <a:srgbClr val="FF0000"/>
                </a:solidFill>
                <a:latin typeface="NikoshBAN" panose="02000000000000000000" pitchFamily="2" charset="0"/>
                <a:cs typeface="NikoshBAN" panose="02000000000000000000" pitchFamily="2" charset="0"/>
              </a:rPr>
              <a:t> </a:t>
            </a:r>
            <a:r>
              <a:rPr lang="en-US" sz="3200" b="1" dirty="0" err="1" smtClean="0">
                <a:ln/>
                <a:solidFill>
                  <a:srgbClr val="FF0000"/>
                </a:solidFill>
                <a:latin typeface="NikoshBAN" panose="02000000000000000000" pitchFamily="2" charset="0"/>
                <a:cs typeface="NikoshBAN" panose="02000000000000000000" pitchFamily="2" charset="0"/>
              </a:rPr>
              <a:t>একটা</a:t>
            </a:r>
            <a:r>
              <a:rPr lang="en-US" sz="3200" b="1" dirty="0" smtClean="0">
                <a:ln/>
                <a:solidFill>
                  <a:srgbClr val="FF0000"/>
                </a:solidFill>
                <a:latin typeface="NikoshBAN" panose="02000000000000000000" pitchFamily="2" charset="0"/>
                <a:cs typeface="NikoshBAN" panose="02000000000000000000" pitchFamily="2" charset="0"/>
              </a:rPr>
              <a:t> </a:t>
            </a:r>
            <a:r>
              <a:rPr lang="en-US" sz="3200" b="1" dirty="0" err="1" smtClean="0">
                <a:ln/>
                <a:solidFill>
                  <a:srgbClr val="FF0000"/>
                </a:solidFill>
                <a:latin typeface="NikoshBAN" panose="02000000000000000000" pitchFamily="2" charset="0"/>
                <a:cs typeface="NikoshBAN" panose="02000000000000000000" pitchFamily="2" charset="0"/>
              </a:rPr>
              <a:t>হতাশাগ্রস্থ</a:t>
            </a:r>
            <a:r>
              <a:rPr lang="en-US" sz="3200" b="1" dirty="0" smtClean="0">
                <a:ln/>
                <a:solidFill>
                  <a:srgbClr val="FF0000"/>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সম্প্রদায়ে</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পতিত</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হয়</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বিশিষ্ট</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ঐতিহাসিক</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অধ্যাপক</a:t>
            </a:r>
            <a:r>
              <a:rPr lang="en-US" sz="3200" dirty="0" smtClean="0">
                <a:ln/>
                <a:solidFill>
                  <a:schemeClr val="tx1"/>
                </a:solidFill>
                <a:latin typeface="NikoshBAN" panose="02000000000000000000" pitchFamily="2" charset="0"/>
                <a:cs typeface="NikoshBAN" panose="02000000000000000000" pitchFamily="2" charset="0"/>
              </a:rPr>
              <a:t> </a:t>
            </a:r>
            <a:r>
              <a:rPr lang="bn-IN" sz="3200" dirty="0" smtClean="0">
                <a:ln/>
                <a:solidFill>
                  <a:schemeClr val="tx1"/>
                </a:solidFill>
                <a:latin typeface="NikoshBAN" panose="02000000000000000000" pitchFamily="2" charset="0"/>
                <a:cs typeface="NikoshBAN" panose="02000000000000000000" pitchFamily="2" charset="0"/>
              </a:rPr>
              <a:t>ডঃ </a:t>
            </a:r>
            <a:r>
              <a:rPr lang="en-US" sz="3200" dirty="0" err="1" smtClean="0">
                <a:ln/>
                <a:solidFill>
                  <a:schemeClr val="tx1"/>
                </a:solidFill>
                <a:latin typeface="NikoshBAN" panose="02000000000000000000" pitchFamily="2" charset="0"/>
                <a:cs typeface="NikoshBAN" panose="02000000000000000000" pitchFamily="2" charset="0"/>
              </a:rPr>
              <a:t>মাঈনউদ্দিন</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আহমদ</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খাঁন</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বলেন</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হাজি</a:t>
            </a:r>
            <a:r>
              <a:rPr lang="bn-IN"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শরিয়ত</a:t>
            </a:r>
            <a:r>
              <a:rPr lang="bn-IN"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উল্লাহই</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প্রথম</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ব্যক্তি</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যিনি</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নিম্ন</a:t>
            </a:r>
            <a:r>
              <a:rPr lang="en-US" sz="3200" dirty="0" smtClean="0">
                <a:ln/>
                <a:solidFill>
                  <a:schemeClr val="tx1"/>
                </a:solidFill>
                <a:latin typeface="NikoshBAN" panose="02000000000000000000" pitchFamily="2" charset="0"/>
                <a:cs typeface="NikoshBAN" panose="02000000000000000000" pitchFamily="2" charset="0"/>
              </a:rPr>
              <a:t> ও </a:t>
            </a:r>
            <a:r>
              <a:rPr lang="en-US" sz="3200" dirty="0" err="1" smtClean="0">
                <a:ln/>
                <a:solidFill>
                  <a:schemeClr val="tx1"/>
                </a:solidFill>
                <a:latin typeface="NikoshBAN" panose="02000000000000000000" pitchFamily="2" charset="0"/>
                <a:cs typeface="NikoshBAN" panose="02000000000000000000" pitchFamily="2" charset="0"/>
              </a:rPr>
              <a:t>পূর্বব</a:t>
            </a:r>
            <a:r>
              <a:rPr lang="bn-IN" sz="3200" dirty="0" smtClean="0">
                <a:ln/>
                <a:solidFill>
                  <a:schemeClr val="tx1"/>
                </a:solidFill>
                <a:latin typeface="NikoshBAN" panose="02000000000000000000" pitchFamily="2" charset="0"/>
                <a:cs typeface="NikoshBAN" panose="02000000000000000000" pitchFamily="2" charset="0"/>
              </a:rPr>
              <a:t>ংগের মুসলমানদেরকে তাদের আত্মোপলদ্ধি করতে উদ্বুদ্ধ করেন।”</a:t>
            </a:r>
            <a:r>
              <a:rPr lang="en-US" sz="3200" dirty="0" smtClean="0">
                <a:ln/>
                <a:solidFill>
                  <a:schemeClr val="tx1"/>
                </a:solidFill>
                <a:latin typeface="NikoshBAN" panose="02000000000000000000" pitchFamily="2" charset="0"/>
                <a:cs typeface="NikoshBAN" panose="02000000000000000000" pitchFamily="2" charset="0"/>
              </a:rPr>
              <a:t> </a:t>
            </a:r>
            <a:endParaRPr lang="en-US" sz="3200" dirty="0">
              <a:solidFill>
                <a:schemeClr val="tx1"/>
              </a:solidFill>
            </a:endParaRPr>
          </a:p>
        </p:txBody>
      </p:sp>
      <p:sp>
        <p:nvSpPr>
          <p:cNvPr id="3" name="Oval 2"/>
          <p:cNvSpPr/>
          <p:nvPr/>
        </p:nvSpPr>
        <p:spPr>
          <a:xfrm>
            <a:off x="1392381" y="1077190"/>
            <a:ext cx="1662545" cy="900546"/>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b="1" dirty="0" smtClean="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ভূমিকা</a:t>
            </a:r>
            <a:endParaRPr lang="en-US" sz="3600" b="1" dirty="0">
              <a:solidFill>
                <a:schemeClr val="tx1"/>
              </a:solidFill>
              <a:effectLst>
                <a:outerShdw blurRad="38100" dist="38100" dir="2700000" algn="tl">
                  <a:srgbClr val="000000">
                    <a:alpha val="43137"/>
                  </a:srgbClr>
                </a:outerShdw>
              </a:effectLst>
            </a:endParaRPr>
          </a:p>
        </p:txBody>
      </p:sp>
      <p:sp>
        <p:nvSpPr>
          <p:cNvPr id="4" name="Frame 3"/>
          <p:cNvSpPr/>
          <p:nvPr/>
        </p:nvSpPr>
        <p:spPr>
          <a:xfrm>
            <a:off x="124691" y="207819"/>
            <a:ext cx="11928764" cy="6400800"/>
          </a:xfrm>
          <a:prstGeom prst="fra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642016883"/>
      </p:ext>
    </p:extLst>
  </p:cSld>
  <p:clrMapOvr>
    <a:masterClrMapping/>
  </p:clrMapOvr>
  <mc:AlternateContent xmlns:mc="http://schemas.openxmlformats.org/markup-compatibility/2006" xmlns:p14="http://schemas.microsoft.com/office/powerpoint/2010/main">
    <mc:Choice Requires="p14">
      <p:transition spd="slow" p14:dur="1250" advTm="126160">
        <p14:switch dir="r"/>
      </p:transition>
    </mc:Choice>
    <mc:Fallback xmlns="">
      <p:transition spd="slow" advTm="12616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98618" y="1219200"/>
            <a:ext cx="6580909" cy="4540155"/>
          </a:xfrm>
          <a:prstGeom prst="rect">
            <a:avLst/>
          </a:prstGeom>
        </p:spPr>
      </p:pic>
      <p:sp>
        <p:nvSpPr>
          <p:cNvPr id="3" name="Snip Diagonal Corner Rectangle 2"/>
          <p:cNvSpPr/>
          <p:nvPr/>
        </p:nvSpPr>
        <p:spPr>
          <a:xfrm>
            <a:off x="2138043" y="1219200"/>
            <a:ext cx="9906001" cy="5320145"/>
          </a:xfrm>
          <a:prstGeom prst="snip2Diag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smtClean="0">
                <a:ln/>
                <a:solidFill>
                  <a:schemeClr val="tx1"/>
                </a:solidFill>
                <a:latin typeface="NikoshBAN" panose="02000000000000000000" pitchFamily="2" charset="0"/>
                <a:cs typeface="NikoshBAN" panose="02000000000000000000" pitchFamily="2" charset="0"/>
              </a:rPr>
              <a:t>ফরায়েজি আন্দোলনের প্রবক্তা হাজি শরিয়তউল্লাহ সাবেক ফরিদপুর জেলা বর্তমানে শরিয়তপুর জেলার শ্যামায়েল গ্রামে</a:t>
            </a:r>
            <a:r>
              <a:rPr lang="en-US" sz="3200" dirty="0" smtClean="0">
                <a:ln/>
                <a:solidFill>
                  <a:schemeClr val="tx1"/>
                </a:solidFill>
                <a:latin typeface="NikoshBAN" panose="02000000000000000000" pitchFamily="2" charset="0"/>
                <a:cs typeface="NikoshBAN" panose="02000000000000000000" pitchFamily="2" charset="0"/>
              </a:rPr>
              <a:t> ১৭৮১খ্রিঃ</a:t>
            </a:r>
            <a:r>
              <a:rPr lang="bn-IN" sz="3200" dirty="0" smtClean="0">
                <a:ln/>
                <a:solidFill>
                  <a:schemeClr val="tx1"/>
                </a:solidFill>
                <a:latin typeface="NikoshBAN" panose="02000000000000000000" pitchFamily="2" charset="0"/>
                <a:cs typeface="NikoshBAN" panose="02000000000000000000" pitchFamily="2" charset="0"/>
              </a:rPr>
              <a:t> জন্মগ্রহন করেন। তাঁর পিতার নাম আবদুল জলিল। তিনি প্রথমে কলকাতায় ও পরে হুগলি জেলার ফুরফুরাতে প্রাথমিক শিক্ষা লাভ করেন। তিনি</a:t>
            </a:r>
            <a:r>
              <a:rPr lang="en-US" sz="3200" dirty="0" smtClean="0">
                <a:ln/>
                <a:solidFill>
                  <a:schemeClr val="tx1"/>
                </a:solidFill>
                <a:latin typeface="NikoshBAN" panose="02000000000000000000" pitchFamily="2" charset="0"/>
                <a:cs typeface="NikoshBAN" panose="02000000000000000000" pitchFamily="2" charset="0"/>
              </a:rPr>
              <a:t> ১৭৯৯খ্রিঃ</a:t>
            </a:r>
            <a:r>
              <a:rPr lang="bn-IN" sz="3200" dirty="0" smtClean="0">
                <a:ln/>
                <a:solidFill>
                  <a:schemeClr val="tx1"/>
                </a:solidFill>
                <a:latin typeface="NikoshBAN" panose="02000000000000000000" pitchFamily="2" charset="0"/>
                <a:cs typeface="NikoshBAN" panose="02000000000000000000" pitchFamily="2" charset="0"/>
              </a:rPr>
              <a:t> ১৮ বৎসর বয়সে</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হজ্বব্রত</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পালনের</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জন্য</a:t>
            </a:r>
            <a:r>
              <a:rPr lang="bn-IN" sz="3200" dirty="0" smtClean="0">
                <a:ln/>
                <a:solidFill>
                  <a:schemeClr val="tx1"/>
                </a:solidFill>
                <a:latin typeface="NikoshBAN" panose="02000000000000000000" pitchFamily="2" charset="0"/>
                <a:cs typeface="NikoshBAN" panose="02000000000000000000" pitchFamily="2" charset="0"/>
              </a:rPr>
              <a:t> মক্কা শরীফ গমন করেন এবং সেখানে ২০ বৎসরকাল অবস্থান করে তখনকার বিখ্যাত </a:t>
            </a:r>
            <a:r>
              <a:rPr lang="en-US" sz="3200" dirty="0" err="1" smtClean="0">
                <a:ln/>
                <a:solidFill>
                  <a:schemeClr val="tx1"/>
                </a:solidFill>
                <a:latin typeface="NikoshBAN" panose="02000000000000000000" pitchFamily="2" charset="0"/>
                <a:cs typeface="NikoshBAN" panose="02000000000000000000" pitchFamily="2" charset="0"/>
              </a:rPr>
              <a:t>হানাফি</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শাস্ত্রবিদ</a:t>
            </a:r>
            <a:r>
              <a:rPr lang="en-US" sz="3200" dirty="0" smtClean="0">
                <a:ln/>
                <a:solidFill>
                  <a:schemeClr val="tx1"/>
                </a:solidFill>
                <a:latin typeface="NikoshBAN" panose="02000000000000000000" pitchFamily="2" charset="0"/>
                <a:cs typeface="NikoshBAN" panose="02000000000000000000" pitchFamily="2" charset="0"/>
              </a:rPr>
              <a:t> </a:t>
            </a:r>
            <a:r>
              <a:rPr lang="bn-IN" sz="3200" dirty="0" smtClean="0">
                <a:ln/>
                <a:solidFill>
                  <a:schemeClr val="tx1"/>
                </a:solidFill>
                <a:latin typeface="NikoshBAN" panose="02000000000000000000" pitchFamily="2" charset="0"/>
                <a:cs typeface="NikoshBAN" panose="02000000000000000000" pitchFamily="2" charset="0"/>
              </a:rPr>
              <a:t>পন্ডিত তাহের সম্বলের নিকট ধর্মশিক্ষা লাভ সহ বিভিন্ন বিষয়ে অগাধ পান্ডিত্য অর্জন করেন। মক্কায় ওহাবি সংস্কারের সংস্পর্শে এসে তিনি উপলদ্ধি করেন যে, বাঙ্গলি মুসলমানগণ প্রকৃত ইসলাম থেকে কত দূরে। ১৮১৮ সালে দেশে ফিরে তিনি বাংলার অধঃপতিত মুসলিম সমাজকে আত্মচেতনায় উদ্বুদ্ধ করার উদেশ্যে তাঁর সংস্কার আন্দোলন শুরু</a:t>
            </a:r>
            <a:r>
              <a:rPr lang="en-US" sz="3200" dirty="0" smtClean="0">
                <a:ln/>
                <a:solidFill>
                  <a:schemeClr val="tx1"/>
                </a:solidFill>
                <a:latin typeface="NikoshBAN" panose="02000000000000000000" pitchFamily="2" charset="0"/>
                <a:cs typeface="NikoshBAN" panose="02000000000000000000" pitchFamily="2" charset="0"/>
              </a:rPr>
              <a:t> </a:t>
            </a:r>
            <a:r>
              <a:rPr lang="bn-IN" sz="3200" dirty="0" smtClean="0">
                <a:ln/>
                <a:solidFill>
                  <a:schemeClr val="tx1"/>
                </a:solidFill>
                <a:latin typeface="NikoshBAN" panose="02000000000000000000" pitchFamily="2" charset="0"/>
                <a:cs typeface="NikoshBAN" panose="02000000000000000000" pitchFamily="2" charset="0"/>
              </a:rPr>
              <a:t>করেন</a:t>
            </a:r>
            <a:r>
              <a:rPr lang="en-US" sz="3200" dirty="0" smtClean="0">
                <a:ln/>
                <a:solidFill>
                  <a:schemeClr val="tx1"/>
                </a:solidFill>
                <a:latin typeface="NikoshBAN" panose="02000000000000000000" pitchFamily="2" charset="0"/>
                <a:cs typeface="NikoshBAN" panose="02000000000000000000" pitchFamily="2" charset="0"/>
              </a:rPr>
              <a:t> </a:t>
            </a:r>
            <a:r>
              <a:rPr lang="bn-IN" sz="3200" dirty="0" smtClean="0">
                <a:ln/>
                <a:solidFill>
                  <a:schemeClr val="tx1"/>
                </a:solidFill>
                <a:latin typeface="NikoshBAN" panose="02000000000000000000" pitchFamily="2" charset="0"/>
                <a:cs typeface="NikoshBAN" panose="02000000000000000000" pitchFamily="2" charset="0"/>
              </a:rPr>
              <a:t>    </a:t>
            </a:r>
            <a:r>
              <a:rPr lang="en-US" sz="3200" dirty="0" smtClean="0">
                <a:ln/>
                <a:solidFill>
                  <a:schemeClr val="tx1"/>
                </a:solidFill>
                <a:latin typeface="NikoshBAN" panose="02000000000000000000" pitchFamily="2" charset="0"/>
                <a:cs typeface="NikoshBAN" panose="02000000000000000000" pitchFamily="2" charset="0"/>
              </a:rPr>
              <a:t> </a:t>
            </a:r>
            <a:endParaRPr lang="en-US" sz="3200" dirty="0">
              <a:solidFill>
                <a:schemeClr val="tx1"/>
              </a:solidFill>
            </a:endParaRPr>
          </a:p>
        </p:txBody>
      </p:sp>
      <p:sp>
        <p:nvSpPr>
          <p:cNvPr id="6" name="Round Same Side Corner Rectangle 5"/>
          <p:cNvSpPr/>
          <p:nvPr/>
        </p:nvSpPr>
        <p:spPr>
          <a:xfrm>
            <a:off x="5037055" y="554442"/>
            <a:ext cx="4107975" cy="491525"/>
          </a:xfrm>
          <a:prstGeom prst="round2Same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a:ln/>
                <a:solidFill>
                  <a:schemeClr val="bg1"/>
                </a:solidFill>
                <a:latin typeface="NikoshBAN" panose="02000000000000000000" pitchFamily="2" charset="0"/>
                <a:cs typeface="NikoshBAN" panose="02000000000000000000" pitchFamily="2" charset="0"/>
              </a:rPr>
              <a:t>হাজি</a:t>
            </a:r>
            <a:r>
              <a:rPr lang="en-US" sz="3600" dirty="0">
                <a:ln/>
                <a:solidFill>
                  <a:schemeClr val="bg1"/>
                </a:solidFill>
                <a:latin typeface="NikoshBAN" panose="02000000000000000000" pitchFamily="2" charset="0"/>
                <a:cs typeface="NikoshBAN" panose="02000000000000000000" pitchFamily="2" charset="0"/>
              </a:rPr>
              <a:t> </a:t>
            </a:r>
            <a:r>
              <a:rPr lang="en-US" sz="3600" dirty="0" err="1">
                <a:ln/>
                <a:solidFill>
                  <a:schemeClr val="bg1"/>
                </a:solidFill>
                <a:latin typeface="NikoshBAN" panose="02000000000000000000" pitchFamily="2" charset="0"/>
                <a:cs typeface="NikoshBAN" panose="02000000000000000000" pitchFamily="2" charset="0"/>
              </a:rPr>
              <a:t>শরিয়তউল্লাহ</a:t>
            </a:r>
            <a:r>
              <a:rPr lang="bn-IN" sz="3600" dirty="0">
                <a:ln/>
                <a:solidFill>
                  <a:schemeClr val="bg1"/>
                </a:solidFill>
                <a:latin typeface="NikoshBAN" panose="02000000000000000000" pitchFamily="2" charset="0"/>
                <a:cs typeface="NikoshBAN" panose="02000000000000000000" pitchFamily="2" charset="0"/>
              </a:rPr>
              <a:t>র পরিচয়</a:t>
            </a:r>
            <a:endParaRPr lang="en-US" sz="3600" dirty="0"/>
          </a:p>
        </p:txBody>
      </p:sp>
    </p:spTree>
    <p:custDataLst>
      <p:tags r:id="rId1"/>
    </p:custDataLst>
    <p:extLst>
      <p:ext uri="{BB962C8B-B14F-4D97-AF65-F5344CB8AC3E}">
        <p14:creationId xmlns:p14="http://schemas.microsoft.com/office/powerpoint/2010/main" val="3225701789"/>
      </p:ext>
    </p:extLst>
  </p:cSld>
  <p:clrMapOvr>
    <a:masterClrMapping/>
  </p:clrMapOvr>
  <mc:AlternateContent xmlns:mc="http://schemas.openxmlformats.org/markup-compatibility/2006" xmlns:p14="http://schemas.microsoft.com/office/powerpoint/2010/main">
    <mc:Choice Requires="p14">
      <p:transition spd="slow" p14:dur="1250" advTm="89960">
        <p14:switch dir="r"/>
      </p:transition>
    </mc:Choice>
    <mc:Fallback xmlns="">
      <p:transition spd="slow" advTm="8996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nip Diagonal Corner Rectangle 1"/>
          <p:cNvSpPr/>
          <p:nvPr/>
        </p:nvSpPr>
        <p:spPr>
          <a:xfrm>
            <a:off x="1440873" y="1759527"/>
            <a:ext cx="9753600" cy="3990110"/>
          </a:xfrm>
          <a:prstGeom prst="snip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a:ln/>
                <a:solidFill>
                  <a:schemeClr val="bg1"/>
                </a:solidFill>
                <a:latin typeface="NikoshBAN" panose="02000000000000000000" pitchFamily="2" charset="0"/>
                <a:cs typeface="NikoshBAN" panose="02000000000000000000" pitchFamily="2" charset="0"/>
              </a:rPr>
              <a:t>আরবি ‘</a:t>
            </a:r>
            <a:r>
              <a:rPr lang="bn-IN" sz="3200" b="1" dirty="0">
                <a:ln/>
                <a:solidFill>
                  <a:schemeClr val="bg1"/>
                </a:solidFill>
                <a:latin typeface="NikoshBAN" panose="02000000000000000000" pitchFamily="2" charset="0"/>
                <a:cs typeface="NikoshBAN" panose="02000000000000000000" pitchFamily="2" charset="0"/>
              </a:rPr>
              <a:t>ফরজ</a:t>
            </a:r>
            <a:r>
              <a:rPr lang="bn-IN" sz="3200" dirty="0" smtClean="0">
                <a:ln/>
                <a:solidFill>
                  <a:schemeClr val="bg1"/>
                </a:solidFill>
                <a:latin typeface="NikoshBAN" panose="02000000000000000000" pitchFamily="2" charset="0"/>
                <a:cs typeface="NikoshBAN" panose="02000000000000000000" pitchFamily="2" charset="0"/>
              </a:rPr>
              <a:t>’ শব্দ থেকে ‘ফরায়েজি’ শব্দটি নেয়া হয়েছে। যার অর্থ অবশ্য পালনীয়। আল্লাহ তাআলা রাসুল (সঃ) এর মাধ্যমে ইসলামের যে সমস্ত বিধি-বিধান মুসলমানদের জন্য অবশ্য পালনীয় হিসেবে নির্ধারণ করেছেন তা-ই ফরজ। হাজি শরিয়ত উল্লাহ মক্কা থেকে ফিরে পূর্ব বাংলার অধঃপতিত মুসলিম সমাজে পরিলক্ষিত নানাবিধ কুসংস্কার দুরীকরণ ও ইসলাম ধর্মের অবশ্য পালনীয় (ফরজ) কর্তব্যসমূহ প্রতিষ্ঠার যে আন্দোলন শুরু করে তা-ই  “</a:t>
            </a:r>
            <a:r>
              <a:rPr lang="bn-IN" sz="3200" b="1" dirty="0" smtClean="0">
                <a:ln/>
                <a:solidFill>
                  <a:srgbClr val="FF0000"/>
                </a:solidFill>
                <a:latin typeface="NikoshBAN" panose="02000000000000000000" pitchFamily="2" charset="0"/>
                <a:cs typeface="NikoshBAN" panose="02000000000000000000" pitchFamily="2" charset="0"/>
              </a:rPr>
              <a:t>ফরায়েজি আন্দোলন</a:t>
            </a:r>
            <a:r>
              <a:rPr lang="bn-IN" sz="3200" dirty="0" smtClean="0">
                <a:ln/>
                <a:solidFill>
                  <a:schemeClr val="bg1"/>
                </a:solidFill>
                <a:latin typeface="NikoshBAN" panose="02000000000000000000" pitchFamily="2" charset="0"/>
                <a:cs typeface="NikoshBAN" panose="02000000000000000000" pitchFamily="2" charset="0"/>
              </a:rPr>
              <a:t>” এবং এর অনুসারীদেরকে “</a:t>
            </a:r>
            <a:r>
              <a:rPr lang="bn-IN" sz="3200" b="1" dirty="0" smtClean="0">
                <a:ln/>
                <a:solidFill>
                  <a:srgbClr val="C00000"/>
                </a:solidFill>
                <a:latin typeface="NikoshBAN" panose="02000000000000000000" pitchFamily="2" charset="0"/>
                <a:cs typeface="NikoshBAN" panose="02000000000000000000" pitchFamily="2" charset="0"/>
              </a:rPr>
              <a:t>ফরায়েজি</a:t>
            </a:r>
            <a:r>
              <a:rPr lang="bn-IN" sz="3200" dirty="0" smtClean="0">
                <a:ln/>
                <a:solidFill>
                  <a:schemeClr val="bg1"/>
                </a:solidFill>
                <a:latin typeface="NikoshBAN" panose="02000000000000000000" pitchFamily="2" charset="0"/>
                <a:cs typeface="NikoshBAN" panose="02000000000000000000" pitchFamily="2" charset="0"/>
              </a:rPr>
              <a:t>”</a:t>
            </a:r>
            <a:r>
              <a:rPr lang="bn-IN" sz="3200" dirty="0">
                <a:ln/>
                <a:solidFill>
                  <a:schemeClr val="bg1"/>
                </a:solidFill>
                <a:latin typeface="NikoshBAN" panose="02000000000000000000" pitchFamily="2" charset="0"/>
                <a:cs typeface="NikoshBAN" panose="02000000000000000000" pitchFamily="2" charset="0"/>
              </a:rPr>
              <a:t> বলা হয় </a:t>
            </a:r>
            <a:r>
              <a:rPr lang="bn-IN" sz="3200" dirty="0" smtClean="0">
                <a:ln/>
                <a:solidFill>
                  <a:schemeClr val="bg1"/>
                </a:solidFill>
                <a:latin typeface="NikoshBAN" panose="02000000000000000000" pitchFamily="2" charset="0"/>
                <a:cs typeface="NikoshBAN" panose="02000000000000000000" pitchFamily="2" charset="0"/>
              </a:rPr>
              <a:t>। </a:t>
            </a:r>
            <a:endParaRPr lang="en-US" sz="3200" dirty="0">
              <a:solidFill>
                <a:schemeClr val="bg1"/>
              </a:solidFill>
            </a:endParaRPr>
          </a:p>
        </p:txBody>
      </p:sp>
      <p:sp>
        <p:nvSpPr>
          <p:cNvPr id="4" name="Round Same Side Corner Rectangle 3"/>
          <p:cNvSpPr/>
          <p:nvPr/>
        </p:nvSpPr>
        <p:spPr>
          <a:xfrm>
            <a:off x="4211781" y="1066804"/>
            <a:ext cx="3782291" cy="554182"/>
          </a:xfrm>
          <a:prstGeom prst="round2Same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b="1" dirty="0" smtClean="0">
                <a:ln/>
                <a:solidFill>
                  <a:schemeClr val="bg1"/>
                </a:solidFill>
                <a:latin typeface="NikoshBAN" panose="02000000000000000000" pitchFamily="2" charset="0"/>
                <a:cs typeface="NikoshBAN" panose="02000000000000000000" pitchFamily="2" charset="0"/>
              </a:rPr>
              <a:t>ফরায়েজি আন্দোলন কি? </a:t>
            </a:r>
            <a:endParaRPr lang="en-US" sz="3600" b="1" dirty="0">
              <a:solidFill>
                <a:schemeClr val="bg1"/>
              </a:solidFill>
            </a:endParaRPr>
          </a:p>
        </p:txBody>
      </p:sp>
      <p:sp>
        <p:nvSpPr>
          <p:cNvPr id="5" name="Frame 4"/>
          <p:cNvSpPr/>
          <p:nvPr/>
        </p:nvSpPr>
        <p:spPr>
          <a:xfrm>
            <a:off x="124691" y="110836"/>
            <a:ext cx="11956473" cy="6539346"/>
          </a:xfrm>
          <a:prstGeom prst="frame">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ustDataLst>
      <p:tags r:id="rId1"/>
    </p:custDataLst>
    <p:extLst>
      <p:ext uri="{BB962C8B-B14F-4D97-AF65-F5344CB8AC3E}">
        <p14:creationId xmlns:p14="http://schemas.microsoft.com/office/powerpoint/2010/main" val="720476901"/>
      </p:ext>
    </p:extLst>
  </p:cSld>
  <p:clrMapOvr>
    <a:masterClrMapping/>
  </p:clrMapOvr>
  <mc:AlternateContent xmlns:mc="http://schemas.openxmlformats.org/markup-compatibility/2006" xmlns:p14="http://schemas.microsoft.com/office/powerpoint/2010/main">
    <mc:Choice Requires="p14">
      <p:transition spd="slow" p14:dur="1250" advTm="74222">
        <p14:switch dir="r"/>
      </p:transition>
    </mc:Choice>
    <mc:Fallback xmlns="">
      <p:transition spd="slow" advTm="74222">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Same Side Corner Rectangle 3"/>
          <p:cNvSpPr/>
          <p:nvPr/>
        </p:nvSpPr>
        <p:spPr>
          <a:xfrm>
            <a:off x="5004952" y="1039089"/>
            <a:ext cx="3796148" cy="761998"/>
          </a:xfrm>
          <a:prstGeom prst="round2Same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b="1" dirty="0" smtClean="0">
                <a:latin typeface="NikoshBAN" panose="02000000000000000000" pitchFamily="2" charset="0"/>
                <a:cs typeface="NikoshBAN" panose="02000000000000000000" pitchFamily="2" charset="0"/>
              </a:rPr>
              <a:t>তৎকালীন মুসলিম সমাজ</a:t>
            </a:r>
            <a:endParaRPr lang="en-US" sz="3600" b="1" dirty="0">
              <a:latin typeface="NikoshBAN" panose="02000000000000000000" pitchFamily="2" charset="0"/>
              <a:cs typeface="NikoshBAN" panose="02000000000000000000" pitchFamily="2" charset="0"/>
            </a:endParaRPr>
          </a:p>
        </p:txBody>
      </p:sp>
      <p:sp>
        <p:nvSpPr>
          <p:cNvPr id="5" name="Snip Diagonal Corner Rectangle 4"/>
          <p:cNvSpPr/>
          <p:nvPr/>
        </p:nvSpPr>
        <p:spPr>
          <a:xfrm>
            <a:off x="2639290" y="1925781"/>
            <a:ext cx="8527473" cy="3920837"/>
          </a:xfrm>
          <a:prstGeom prst="snip2Diag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a:solidFill>
                  <a:schemeClr val="tx1"/>
                </a:solidFill>
                <a:latin typeface="NikoshBAN" panose="02000000000000000000" pitchFamily="2" charset="0"/>
                <a:cs typeface="NikoshBAN" panose="02000000000000000000" pitchFamily="2" charset="0"/>
              </a:rPr>
              <a:t>তৎকালীন মুসলিম </a:t>
            </a:r>
            <a:r>
              <a:rPr lang="bn-IN" sz="3200" dirty="0" smtClean="0">
                <a:solidFill>
                  <a:schemeClr val="tx1"/>
                </a:solidFill>
                <a:latin typeface="NikoshBAN" panose="02000000000000000000" pitchFamily="2" charset="0"/>
                <a:cs typeface="NikoshBAN" panose="02000000000000000000" pitchFamily="2" charset="0"/>
              </a:rPr>
              <a:t>সমাজে বিভিন্ন কুসংস্কার যেমন- </a:t>
            </a:r>
            <a:r>
              <a:rPr lang="bn-IN" sz="3200" b="1" dirty="0" smtClean="0">
                <a:solidFill>
                  <a:schemeClr val="tx1"/>
                </a:solidFill>
                <a:latin typeface="NikoshBAN" panose="02000000000000000000" pitchFamily="2" charset="0"/>
                <a:cs typeface="NikoshBAN" panose="02000000000000000000" pitchFamily="2" charset="0"/>
              </a:rPr>
              <a:t>পীরপুজা</a:t>
            </a:r>
            <a:r>
              <a:rPr lang="bn-IN" sz="3200" dirty="0" smtClean="0">
                <a:solidFill>
                  <a:schemeClr val="tx1"/>
                </a:solidFill>
                <a:latin typeface="NikoshBAN" panose="02000000000000000000" pitchFamily="2" charset="0"/>
                <a:cs typeface="NikoshBAN" panose="02000000000000000000" pitchFamily="2" charset="0"/>
              </a:rPr>
              <a:t>, </a:t>
            </a:r>
            <a:r>
              <a:rPr lang="bn-IN" sz="3200" b="1" dirty="0" smtClean="0">
                <a:solidFill>
                  <a:schemeClr val="tx1"/>
                </a:solidFill>
                <a:latin typeface="NikoshBAN" panose="02000000000000000000" pitchFamily="2" charset="0"/>
                <a:cs typeface="NikoshBAN" panose="02000000000000000000" pitchFamily="2" charset="0"/>
              </a:rPr>
              <a:t>কবরপুজা, মাজারে </a:t>
            </a:r>
            <a:r>
              <a:rPr lang="bn-IN" sz="3200" dirty="0" smtClean="0">
                <a:solidFill>
                  <a:schemeClr val="tx1"/>
                </a:solidFill>
                <a:latin typeface="NikoshBAN" panose="02000000000000000000" pitchFamily="2" charset="0"/>
                <a:cs typeface="NikoshBAN" panose="02000000000000000000" pitchFamily="2" charset="0"/>
              </a:rPr>
              <a:t>সেজদা,তাজিয়া মিছিল, </a:t>
            </a:r>
            <a:r>
              <a:rPr lang="bn-IN" sz="3200" b="1" dirty="0" smtClean="0">
                <a:solidFill>
                  <a:schemeClr val="tx1"/>
                </a:solidFill>
                <a:latin typeface="NikoshBAN" panose="02000000000000000000" pitchFamily="2" charset="0"/>
                <a:cs typeface="NikoshBAN" panose="02000000000000000000" pitchFamily="2" charset="0"/>
              </a:rPr>
              <a:t>ভেলা বাসানো</a:t>
            </a:r>
            <a:r>
              <a:rPr lang="bn-IN" sz="3200" dirty="0" smtClean="0">
                <a:solidFill>
                  <a:schemeClr val="tx1"/>
                </a:solidFill>
                <a:latin typeface="NikoshBAN" panose="02000000000000000000" pitchFamily="2" charset="0"/>
                <a:cs typeface="NikoshBAN" panose="02000000000000000000" pitchFamily="2" charset="0"/>
              </a:rPr>
              <a:t>, </a:t>
            </a:r>
            <a:r>
              <a:rPr lang="bn-IN" sz="3200" b="1" dirty="0" smtClean="0">
                <a:solidFill>
                  <a:schemeClr val="tx1"/>
                </a:solidFill>
                <a:latin typeface="NikoshBAN" panose="02000000000000000000" pitchFamily="2" charset="0"/>
                <a:cs typeface="NikoshBAN" panose="02000000000000000000" pitchFamily="2" charset="0"/>
              </a:rPr>
              <a:t>জারিগান</a:t>
            </a:r>
            <a:r>
              <a:rPr lang="bn-IN" sz="3200" dirty="0" smtClean="0">
                <a:solidFill>
                  <a:schemeClr val="tx1"/>
                </a:solidFill>
                <a:latin typeface="NikoshBAN" panose="02000000000000000000" pitchFamily="2" charset="0"/>
                <a:cs typeface="NikoshBAN" panose="02000000000000000000" pitchFamily="2" charset="0"/>
              </a:rPr>
              <a:t>, </a:t>
            </a:r>
            <a:r>
              <a:rPr lang="bn-IN" sz="3200" b="1" dirty="0" smtClean="0">
                <a:solidFill>
                  <a:schemeClr val="tx1"/>
                </a:solidFill>
                <a:latin typeface="NikoshBAN" panose="02000000000000000000" pitchFamily="2" charset="0"/>
                <a:cs typeface="NikoshBAN" panose="02000000000000000000" pitchFamily="2" charset="0"/>
              </a:rPr>
              <a:t>খৎনা-বিবাহ অনুষ্ঠানে নৃত্যগীত</a:t>
            </a:r>
            <a:r>
              <a:rPr lang="bn-IN" sz="3200" dirty="0" smtClean="0">
                <a:solidFill>
                  <a:schemeClr val="tx1"/>
                </a:solidFill>
                <a:latin typeface="NikoshBAN" panose="02000000000000000000" pitchFamily="2" charset="0"/>
                <a:cs typeface="NikoshBAN" panose="02000000000000000000" pitchFamily="2" charset="0"/>
              </a:rPr>
              <a:t> ইত্যাদি </a:t>
            </a:r>
            <a:r>
              <a:rPr lang="bn-IN" sz="3200" b="1" dirty="0" smtClean="0">
                <a:solidFill>
                  <a:schemeClr val="tx1"/>
                </a:solidFill>
                <a:latin typeface="NikoshBAN" panose="02000000000000000000" pitchFamily="2" charset="0"/>
                <a:cs typeface="NikoshBAN" panose="02000000000000000000" pitchFamily="2" charset="0"/>
              </a:rPr>
              <a:t>শিরক</a:t>
            </a:r>
            <a:r>
              <a:rPr lang="bn-IN" sz="3200" dirty="0" smtClean="0">
                <a:solidFill>
                  <a:schemeClr val="tx1"/>
                </a:solidFill>
                <a:latin typeface="NikoshBAN" panose="02000000000000000000" pitchFamily="2" charset="0"/>
                <a:cs typeface="NikoshBAN" panose="02000000000000000000" pitchFamily="2" charset="0"/>
              </a:rPr>
              <a:t> ও </a:t>
            </a:r>
            <a:r>
              <a:rPr lang="bn-IN" sz="3200" b="1" dirty="0" smtClean="0">
                <a:solidFill>
                  <a:schemeClr val="tx1"/>
                </a:solidFill>
                <a:latin typeface="NikoshBAN" panose="02000000000000000000" pitchFamily="2" charset="0"/>
                <a:cs typeface="NikoshBAN" panose="02000000000000000000" pitchFamily="2" charset="0"/>
              </a:rPr>
              <a:t>বিদায়াত</a:t>
            </a:r>
            <a:r>
              <a:rPr lang="bn-IN" sz="3200" dirty="0" smtClean="0">
                <a:solidFill>
                  <a:schemeClr val="tx1"/>
                </a:solidFill>
                <a:latin typeface="NikoshBAN" panose="02000000000000000000" pitchFamily="2" charset="0"/>
                <a:cs typeface="NikoshBAN" panose="02000000000000000000" pitchFamily="2" charset="0"/>
              </a:rPr>
              <a:t> প্রচলিত ছিল। উপরন্তু ইংরেজদের মাত্রাতিরিক্ত শোষণের ফলে বাংলার অর্থনৈতিক মেরুদন্ড একেবারে ভেংগে পড়ে। এমতাবস্থায় হাজি শরিয়ত উল্লাহ শিরক ও বিদায়াতমুক্ত ইসলামি সমাজ গঠনের উদ্যোগ নেন,এবং ইংরেজদের বিরুদ্ধে কৃষক-শ্রমিক নিরীহ মুসলমানদের সচেতন করেন।</a:t>
            </a:r>
            <a:endParaRPr lang="en-US" sz="3200" dirty="0">
              <a:solidFill>
                <a:schemeClr val="tx1"/>
              </a:solidFill>
              <a:latin typeface="NikoshBAN" panose="02000000000000000000" pitchFamily="2" charset="0"/>
              <a:cs typeface="NikoshBAN" panose="02000000000000000000" pitchFamily="2" charset="0"/>
            </a:endParaRPr>
          </a:p>
        </p:txBody>
      </p:sp>
      <p:sp>
        <p:nvSpPr>
          <p:cNvPr id="6" name="Frame 5"/>
          <p:cNvSpPr/>
          <p:nvPr/>
        </p:nvSpPr>
        <p:spPr>
          <a:xfrm>
            <a:off x="124692" y="180110"/>
            <a:ext cx="11942618" cy="6553200"/>
          </a:xfrm>
          <a:prstGeom prst="fram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ustDataLst>
      <p:tags r:id="rId1"/>
    </p:custDataLst>
    <p:extLst>
      <p:ext uri="{BB962C8B-B14F-4D97-AF65-F5344CB8AC3E}">
        <p14:creationId xmlns:p14="http://schemas.microsoft.com/office/powerpoint/2010/main" val="3639538530"/>
      </p:ext>
    </p:extLst>
  </p:cSld>
  <p:clrMapOvr>
    <a:masterClrMapping/>
  </p:clrMapOvr>
  <mc:AlternateContent xmlns:mc="http://schemas.openxmlformats.org/markup-compatibility/2006" xmlns:p14="http://schemas.microsoft.com/office/powerpoint/2010/main">
    <mc:Choice Requires="p14">
      <p:transition spd="slow" p14:dur="1250" advTm="51334">
        <p14:switch dir="r"/>
      </p:transition>
    </mc:Choice>
    <mc:Fallback xmlns="">
      <p:transition spd="slow" advTm="51334">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10.1|19.5|3"/>
</p:tagLst>
</file>

<file path=ppt/tags/tag10.xml><?xml version="1.0" encoding="utf-8"?>
<p:tagLst xmlns:a="http://schemas.openxmlformats.org/drawingml/2006/main" xmlns:r="http://schemas.openxmlformats.org/officeDocument/2006/relationships" xmlns:p="http://schemas.openxmlformats.org/presentationml/2006/main">
  <p:tag name="TIMING" val="|5.3"/>
</p:tagLst>
</file>

<file path=ppt/tags/tag11.xml><?xml version="1.0" encoding="utf-8"?>
<p:tagLst xmlns:a="http://schemas.openxmlformats.org/drawingml/2006/main" xmlns:r="http://schemas.openxmlformats.org/officeDocument/2006/relationships" xmlns:p="http://schemas.openxmlformats.org/presentationml/2006/main">
  <p:tag name="TIMING" val="|7.4"/>
</p:tagLst>
</file>

<file path=ppt/tags/tag12.xml><?xml version="1.0" encoding="utf-8"?>
<p:tagLst xmlns:a="http://schemas.openxmlformats.org/drawingml/2006/main" xmlns:r="http://schemas.openxmlformats.org/officeDocument/2006/relationships" xmlns:p="http://schemas.openxmlformats.org/presentationml/2006/main">
  <p:tag name="TIMING" val="|4.9"/>
</p:tagLst>
</file>

<file path=ppt/tags/tag13.xml><?xml version="1.0" encoding="utf-8"?>
<p:tagLst xmlns:a="http://schemas.openxmlformats.org/drawingml/2006/main" xmlns:r="http://schemas.openxmlformats.org/officeDocument/2006/relationships" xmlns:p="http://schemas.openxmlformats.org/presentationml/2006/main">
  <p:tag name="TIMING" val="|3.5"/>
</p:tagLst>
</file>

<file path=ppt/tags/tag14.xml><?xml version="1.0" encoding="utf-8"?>
<p:tagLst xmlns:a="http://schemas.openxmlformats.org/drawingml/2006/main" xmlns:r="http://schemas.openxmlformats.org/officeDocument/2006/relationships" xmlns:p="http://schemas.openxmlformats.org/presentationml/2006/main">
  <p:tag name="TIMING" val="|4.7"/>
</p:tagLst>
</file>

<file path=ppt/tags/tag15.xml><?xml version="1.0" encoding="utf-8"?>
<p:tagLst xmlns:a="http://schemas.openxmlformats.org/drawingml/2006/main" xmlns:r="http://schemas.openxmlformats.org/officeDocument/2006/relationships" xmlns:p="http://schemas.openxmlformats.org/presentationml/2006/main">
  <p:tag name="TIMING" val="|6.2|53.8|2.2"/>
</p:tagLst>
</file>

<file path=ppt/tags/tag16.xml><?xml version="1.0" encoding="utf-8"?>
<p:tagLst xmlns:a="http://schemas.openxmlformats.org/drawingml/2006/main" xmlns:r="http://schemas.openxmlformats.org/officeDocument/2006/relationships" xmlns:p="http://schemas.openxmlformats.org/presentationml/2006/main">
  <p:tag name="TIMING" val="|4.5"/>
</p:tagLst>
</file>

<file path=ppt/tags/tag17.xml><?xml version="1.0" encoding="utf-8"?>
<p:tagLst xmlns:a="http://schemas.openxmlformats.org/drawingml/2006/main" xmlns:r="http://schemas.openxmlformats.org/officeDocument/2006/relationships" xmlns:p="http://schemas.openxmlformats.org/presentationml/2006/main">
  <p:tag name="TIMING" val="|2.6"/>
</p:tagLst>
</file>

<file path=ppt/tags/tag18.xml><?xml version="1.0" encoding="utf-8"?>
<p:tagLst xmlns:a="http://schemas.openxmlformats.org/drawingml/2006/main" xmlns:r="http://schemas.openxmlformats.org/officeDocument/2006/relationships" xmlns:p="http://schemas.openxmlformats.org/presentationml/2006/main">
  <p:tag name="TIMING" val="|6.5|2.1|22.5|29.2"/>
</p:tagLst>
</file>

<file path=ppt/tags/tag19.xml><?xml version="1.0" encoding="utf-8"?>
<p:tagLst xmlns:a="http://schemas.openxmlformats.org/drawingml/2006/main" xmlns:r="http://schemas.openxmlformats.org/officeDocument/2006/relationships" xmlns:p="http://schemas.openxmlformats.org/presentationml/2006/main">
  <p:tag name="TIMING" val="|4.2|3.4|11.7|4.4|5|6|5.4|15.3|2.1|3.2|5.6|7.1|6.4|6.4"/>
</p:tagLst>
</file>

<file path=ppt/tags/tag2.xml><?xml version="1.0" encoding="utf-8"?>
<p:tagLst xmlns:a="http://schemas.openxmlformats.org/drawingml/2006/main" xmlns:r="http://schemas.openxmlformats.org/officeDocument/2006/relationships" xmlns:p="http://schemas.openxmlformats.org/presentationml/2006/main">
  <p:tag name="TIMING" val="|67.5"/>
</p:tagLst>
</file>

<file path=ppt/tags/tag20.xml><?xml version="1.0" encoding="utf-8"?>
<p:tagLst xmlns:a="http://schemas.openxmlformats.org/drawingml/2006/main" xmlns:r="http://schemas.openxmlformats.org/officeDocument/2006/relationships" xmlns:p="http://schemas.openxmlformats.org/presentationml/2006/main">
  <p:tag name="TIMING" val="|5.4"/>
</p:tagLst>
</file>

<file path=ppt/tags/tag21.xml><?xml version="1.0" encoding="utf-8"?>
<p:tagLst xmlns:a="http://schemas.openxmlformats.org/drawingml/2006/main" xmlns:r="http://schemas.openxmlformats.org/officeDocument/2006/relationships" xmlns:p="http://schemas.openxmlformats.org/presentationml/2006/main">
  <p:tag name="TIMING" val="|26.2"/>
</p:tagLst>
</file>

<file path=ppt/tags/tag3.xml><?xml version="1.0" encoding="utf-8"?>
<p:tagLst xmlns:a="http://schemas.openxmlformats.org/drawingml/2006/main" xmlns:r="http://schemas.openxmlformats.org/officeDocument/2006/relationships" xmlns:p="http://schemas.openxmlformats.org/presentationml/2006/main">
  <p:tag name="TIMING" val="|7.9|2"/>
</p:tagLst>
</file>

<file path=ppt/tags/tag4.xml><?xml version="1.0" encoding="utf-8"?>
<p:tagLst xmlns:a="http://schemas.openxmlformats.org/drawingml/2006/main" xmlns:r="http://schemas.openxmlformats.org/officeDocument/2006/relationships" xmlns:p="http://schemas.openxmlformats.org/presentationml/2006/main">
  <p:tag name="TIMING" val="|13|5.6|5.7|6.8"/>
</p:tagLst>
</file>

<file path=ppt/tags/tag5.xml><?xml version="1.0" encoding="utf-8"?>
<p:tagLst xmlns:a="http://schemas.openxmlformats.org/drawingml/2006/main" xmlns:r="http://schemas.openxmlformats.org/officeDocument/2006/relationships" xmlns:p="http://schemas.openxmlformats.org/presentationml/2006/main">
  <p:tag name="TIMING" val="|11.4"/>
</p:tagLst>
</file>

<file path=ppt/tags/tag6.xml><?xml version="1.0" encoding="utf-8"?>
<p:tagLst xmlns:a="http://schemas.openxmlformats.org/drawingml/2006/main" xmlns:r="http://schemas.openxmlformats.org/officeDocument/2006/relationships" xmlns:p="http://schemas.openxmlformats.org/presentationml/2006/main">
  <p:tag name="TIMING" val="|20.2"/>
</p:tagLst>
</file>

<file path=ppt/tags/tag7.xml><?xml version="1.0" encoding="utf-8"?>
<p:tagLst xmlns:a="http://schemas.openxmlformats.org/drawingml/2006/main" xmlns:r="http://schemas.openxmlformats.org/officeDocument/2006/relationships" xmlns:p="http://schemas.openxmlformats.org/presentationml/2006/main">
  <p:tag name="TIMING" val="|5.2"/>
</p:tagLst>
</file>

<file path=ppt/tags/tag8.xml><?xml version="1.0" encoding="utf-8"?>
<p:tagLst xmlns:a="http://schemas.openxmlformats.org/drawingml/2006/main" xmlns:r="http://schemas.openxmlformats.org/officeDocument/2006/relationships" xmlns:p="http://schemas.openxmlformats.org/presentationml/2006/main">
  <p:tag name="TIMING" val="|4.1"/>
</p:tagLst>
</file>

<file path=ppt/tags/tag9.xml><?xml version="1.0" encoding="utf-8"?>
<p:tagLst xmlns:a="http://schemas.openxmlformats.org/drawingml/2006/main" xmlns:r="http://schemas.openxmlformats.org/officeDocument/2006/relationships" xmlns:p="http://schemas.openxmlformats.org/presentationml/2006/main">
  <p:tag name="TIMING" val="|4.8"/>
</p:tagLst>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TM10001104[[fn=Feathered]]</Template>
  <TotalTime>3484</TotalTime>
  <Words>1265</Words>
  <Application>Microsoft Office PowerPoint</Application>
  <PresentationFormat>Widescreen</PresentationFormat>
  <Paragraphs>82</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Calibri</vt:lpstr>
      <vt:lpstr>Century Schoolbook</vt:lpstr>
      <vt:lpstr>Corbel</vt:lpstr>
      <vt:lpstr>NikoshBAN</vt:lpstr>
      <vt:lpstr>Feathered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Abdul Gani</dc:creator>
  <cp:lastModifiedBy>Microsoft account</cp:lastModifiedBy>
  <cp:revision>741</cp:revision>
  <dcterms:created xsi:type="dcterms:W3CDTF">2019-07-10T14:41:28Z</dcterms:created>
  <dcterms:modified xsi:type="dcterms:W3CDTF">2020-08-31T11:26:54Z</dcterms:modified>
</cp:coreProperties>
</file>