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23"/>
  </p:notesMasterIdLst>
  <p:sldIdLst>
    <p:sldId id="358" r:id="rId2"/>
    <p:sldId id="357" r:id="rId3"/>
    <p:sldId id="332" r:id="rId4"/>
    <p:sldId id="333" r:id="rId5"/>
    <p:sldId id="334" r:id="rId6"/>
    <p:sldId id="336" r:id="rId7"/>
    <p:sldId id="337" r:id="rId8"/>
    <p:sldId id="338" r:id="rId9"/>
    <p:sldId id="339" r:id="rId10"/>
    <p:sldId id="340" r:id="rId11"/>
    <p:sldId id="341" r:id="rId12"/>
    <p:sldId id="342" r:id="rId13"/>
    <p:sldId id="343" r:id="rId14"/>
    <p:sldId id="344" r:id="rId15"/>
    <p:sldId id="345" r:id="rId16"/>
    <p:sldId id="346" r:id="rId17"/>
    <p:sldId id="347" r:id="rId18"/>
    <p:sldId id="349" r:id="rId19"/>
    <p:sldId id="350" r:id="rId20"/>
    <p:sldId id="352" r:id="rId21"/>
    <p:sldId id="35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49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3" d="100"/>
          <a:sy n="63" d="100"/>
        </p:scale>
        <p:origin x="-996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AF8F35-C5BF-46A2-B774-AD06CA4FDAAD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0EEFA5-F547-46E3-9571-56B15DD1BF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584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প্রশ্নকরা</a:t>
            </a:r>
            <a:r>
              <a:rPr lang="bn-BD" b="1" baseline="0" dirty="0" smtClean="0"/>
              <a:t> দ্বারা শিক্ষক শিক্ষার্থীদের মুখ থেকে পাঠ শিরুণাম বেরকরে আনবেন ।</a:t>
            </a:r>
            <a:endParaRPr lang="en-US" b="1" dirty="0" smtClean="0"/>
          </a:p>
          <a:p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প্রশ্নকরা</a:t>
            </a:r>
            <a:r>
              <a:rPr lang="bn-BD" b="1" baseline="0" dirty="0" smtClean="0"/>
              <a:t> দ্বারা শিক্ষক শিক্ষার্থীদের মুখ থেকে পাঠ শিরুণাম বেরকরে আনবেন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baseline="0" dirty="0" smtClean="0"/>
              <a:t>সৃষ্টির সেবা  বিষয় শিক্ষক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শরিয়ত  বিষয়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জোড়ায় কাজে</a:t>
            </a:r>
            <a:r>
              <a:rPr lang="bn-BD" b="1" baseline="0" dirty="0" smtClean="0"/>
              <a:t> সময় ২/৩ মিঃ দেয়া যেতে পারে । কাজ শিক্ষক নিজে তদারকী করবেন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709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baseline="0" dirty="0" smtClean="0"/>
              <a:t>সৃষ্টির সেবা  বিষয় শিক্ষক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baseline="0" dirty="0" smtClean="0"/>
              <a:t>সৃষ্টির সেবা  বিষয় শিক্ষক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শরিয়ত  বিষয়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দলীয় কাজে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সময় ৪/৫মিঃ দেয়া যেতে পারে । কাজ শিক্ষক নিজে তদারকী করবেন এবং তাদের স্বক্রিয়তা যাচাই করবেন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C06C5D-EE8F-416E-99F0-7675A19B7DD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6854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জন্য শিক্ষক ব্লুটুথ মাউস শিক্ষার্থীদের কাছে দিয়ে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ল্যাপটপের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রেডিও বাটনের উপর ক্লিক করে সঠিক উত্তরটি বের কর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ব্লুটুথ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কয়েকজনকে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প্রদানে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সহায়তা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AU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7F1E60-DE10-4F3A-BF97-DDD523E02F4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2226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জন্য শিক্ষক ব্লুটুথ মাউস শিক্ষার্থীদের কাছে দিয়ে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ল্যাপটপের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রেডিও বাটনের উপর ক্লিক করে সঠিক উত্তরটি বের কর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ব্লুটুথ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কয়েকজনকে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প্রদানে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সহায়তা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AU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জন্য শিক্ষক ব্লুটুথ মাউস শিক্ষার্থীদের কাছে দিয়ে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ল্যাপটপের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রেডিও বাটনের উপর ক্লিক করে সঠিক উত্তরটি বের কর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ব্লুটুথ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কয়েকজনকে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প্রদানে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সহায়তা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AU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27171-8A6B-438F-A212-6FDA70569D5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258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বাড়ির কাজ</a:t>
            </a:r>
            <a:r>
              <a:rPr lang="bn-BD" b="1" baseline="0" dirty="0" smtClean="0"/>
              <a:t> শিক্ষার্থীদেরকে নিজ নিজ খাতায় লিখতে বলবেন 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C616-2F2A-46C3-88FC-759E13E052E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80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প্রশ্নকরা</a:t>
            </a:r>
            <a:r>
              <a:rPr lang="bn-BD" b="1" baseline="0" dirty="0" smtClean="0"/>
              <a:t> দ্বারা শিক্ষক শিক্ষার্থীদের মুখ থেকে পাঠ শিরুণাম বেরকরে আনবেন ।</a:t>
            </a:r>
            <a:endParaRPr lang="en-US" b="1" dirty="0" smtClean="0"/>
          </a:p>
          <a:p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প্রশ্নকরা</a:t>
            </a:r>
            <a:r>
              <a:rPr lang="bn-BD" b="1" baseline="0" dirty="0" smtClean="0"/>
              <a:t> দ্বারা শিক্ষক শিক্ষার্থীদের মুখ থেকে পাঠ শিরুণাম বেরকরে আনবেন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শরিয়ত  বিষয়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মনোযোগ সহকারে শিখনফল শুনবেন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শরিয়ত  বিষয়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একক কাজে</a:t>
            </a:r>
            <a:r>
              <a:rPr lang="bn-BD" b="1" baseline="0" dirty="0" smtClean="0"/>
              <a:t> সময় ৪/৫ মিঃ দেয়া যেতে পারে । কাজ শিক্ষক নিজে তদারকী করবেন ।</a:t>
            </a:r>
            <a:endParaRPr lang="en-US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একক কাজে</a:t>
            </a:r>
            <a:r>
              <a:rPr lang="bn-BD" b="1" baseline="0" dirty="0" smtClean="0"/>
              <a:t> সময় ৪/৫ মিঃ দেয়া যেতে পারে । কাজ শিক্ষক নিজে তদারকী করবেন ।</a:t>
            </a:r>
            <a:endParaRPr lang="en-US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একক কাজে</a:t>
            </a:r>
            <a:r>
              <a:rPr lang="bn-BD" b="1" baseline="0" dirty="0" smtClean="0"/>
              <a:t> সময় ৪/৫ মিঃ দেয়া যেতে পারে । কাজ শিক্ষক নিজে তদারকী করবেন ।</a:t>
            </a:r>
            <a:endParaRPr lang="en-US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একক কাজে</a:t>
            </a:r>
            <a:r>
              <a:rPr lang="bn-BD" b="1" baseline="0" dirty="0" smtClean="0"/>
              <a:t> সময় ৪/৫ মিঃ দেয়া যেতে পারে । কাজ শিক্ষক নিজে তদারকী করবেন ।</a:t>
            </a:r>
            <a:endParaRPr lang="en-US" b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A8672D-B55B-4060-9B93-E2BA07F1C75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4422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পরিচিতি বিষয়ে শিক্ষক আরো কিছু ব্যাখ্যা করবেন ।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baseline="0" dirty="0" smtClean="0"/>
              <a:t>সৃষ্টির সেবা  বিষয় শিক্ষক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baseline="0" dirty="0" smtClean="0"/>
              <a:t>সৃষ্টির সেবা  বিষয় শিক্ষক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53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53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8071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2827605" y="6375830"/>
            <a:ext cx="7413675" cy="40011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2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মোঃ রফিকুল ইসলাম, শিক্ষক  জনার কেঁওচিয়া আদর্শ উচ্চ বিদ্যালয়। সাতকানিয়া,চট্টগ্রাম ।</a:t>
            </a:r>
            <a:endParaRPr lang="en-US" sz="2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flowerruler.gi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8721172" y="3187964"/>
            <a:ext cx="6667991" cy="29206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FF0000"/>
            </a:solidFill>
          </a:ln>
        </p:spPr>
      </p:pic>
      <p:pic>
        <p:nvPicPr>
          <p:cNvPr id="7" name="Picture 6" descr="flowerruler.gi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-3194891" y="3155866"/>
            <a:ext cx="6600855" cy="28912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FF0000"/>
            </a:solidFill>
          </a:ln>
        </p:spPr>
      </p:pic>
      <p:pic>
        <p:nvPicPr>
          <p:cNvPr id="8" name="Picture 7" descr="flowerruler.gi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4322" y="1416"/>
            <a:ext cx="11665293" cy="20857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12700">
            <a:solidFill>
              <a:srgbClr val="FF0000"/>
            </a:solidFill>
          </a:ln>
        </p:spPr>
      </p:pic>
      <p:pic>
        <p:nvPicPr>
          <p:cNvPr id="9" name="Picture 8" descr="flowerruler.gi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9025" y="6639014"/>
            <a:ext cx="12247858" cy="21898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FF0000"/>
            </a:solidFill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95855-0F3E-4DC9-868C-67799B006E9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4.jp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8.jpeg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9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12" Type="http://schemas.openxmlformats.org/officeDocument/2006/relationships/image" Target="../media/image2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62721" y="6292271"/>
            <a:ext cx="9884900" cy="400110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2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মোঃ রফিকুল ইসলাম, শিক্ষক  জনার কেঁওচিয়া আদর্শ উচ্চ বিদ্যালয়। সাতকানিয়া,চট্টগ্রাম ।</a:t>
            </a:r>
            <a:endParaRPr lang="en-US" sz="2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flowerruler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8774420" y="3263751"/>
            <a:ext cx="6458006" cy="377155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" name="Picture 6" descr="flowerruler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3092458" y="3183275"/>
            <a:ext cx="6458006" cy="377155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8" name="Picture 7" descr="flowerruler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4" y="-8904"/>
            <a:ext cx="11826237" cy="253400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  <p:pic>
        <p:nvPicPr>
          <p:cNvPr id="9" name="Picture 8" descr="flowerruler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200" y="6681331"/>
            <a:ext cx="12003941" cy="160969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1" name="Rectangle 10"/>
          <p:cNvSpPr/>
          <p:nvPr/>
        </p:nvSpPr>
        <p:spPr>
          <a:xfrm>
            <a:off x="1062397" y="2865090"/>
            <a:ext cx="3611203" cy="315471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19900" b="1" dirty="0" err="1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</a:t>
            </a:r>
            <a:endParaRPr lang="en-US" sz="3200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976173" y="2834580"/>
            <a:ext cx="1361270" cy="315471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19900" b="1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</a:t>
            </a:r>
            <a:endParaRPr lang="en-US" sz="3200" b="1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167787" y="2865090"/>
            <a:ext cx="1622560" cy="315471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199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</a:t>
            </a:r>
            <a:endParaRPr lang="en-US" sz="32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775037" y="2865090"/>
            <a:ext cx="1495922" cy="315471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19900" b="1" dirty="0">
                <a:ln w="11430"/>
                <a:solidFill>
                  <a:srgbClr val="00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</a:t>
            </a:r>
            <a:endParaRPr lang="en-US" sz="3200" b="1" dirty="0">
              <a:ln w="11430"/>
              <a:solidFill>
                <a:srgbClr val="0099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41"/>
          <a:stretch/>
        </p:blipFill>
        <p:spPr>
          <a:xfrm>
            <a:off x="4069218" y="659686"/>
            <a:ext cx="3855583" cy="27329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3363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16773" y="152401"/>
            <a:ext cx="5220827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সৃষ্টির সেবার গুরুত্ব 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89859" y="957590"/>
            <a:ext cx="10690941" cy="117601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571500" lvl="0" indent="-571500">
              <a:buFont typeface="Wingdings" pitchFamily="2" charset="2"/>
              <a:buChar char="q"/>
            </a:pPr>
            <a:r>
              <a:rPr lang="bn-BD" sz="36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সৃষ্টির প্রতি দয়া প্রদর্শন দ্বারা আল্লাহ খুশী হয়ে রহমত বর্ষণ করেন ।   </a:t>
            </a:r>
            <a:endParaRPr lang="en-US" sz="36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endParaRPr lang="en-US" sz="14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96949" y="2138364"/>
            <a:ext cx="7232652" cy="757237"/>
          </a:xfrm>
          <a:prstGeom prst="roundRect">
            <a:avLst/>
          </a:prstGeom>
          <a:noFill/>
          <a:ln>
            <a:solidFill>
              <a:srgbClr val="33CC33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এ</a:t>
            </a:r>
            <a:r>
              <a:rPr lang="bn-BD" sz="36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সম্পর্কে </a:t>
            </a:r>
            <a:r>
              <a:rPr lang="bn-BD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রাসুলুল্লাহ (স</a:t>
            </a:r>
            <a:r>
              <a:rPr lang="bn-BD" sz="36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.) বলেন- </a:t>
            </a:r>
            <a:endParaRPr lang="en-US" sz="3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biLevel thresh="75000"/>
          </a:blip>
          <a:stretch>
            <a:fillRect/>
          </a:stretch>
        </p:blipFill>
        <p:spPr>
          <a:xfrm>
            <a:off x="2377440" y="2928940"/>
            <a:ext cx="6765851" cy="1000120"/>
          </a:xfrm>
          <a:prstGeom prst="rect">
            <a:avLst/>
          </a:prstGeom>
          <a:ln w="28575">
            <a:solidFill>
              <a:srgbClr val="33CC33"/>
            </a:solidFill>
          </a:ln>
          <a:effectLst>
            <a:softEdge rad="112500"/>
          </a:effectLst>
        </p:spPr>
      </p:pic>
      <p:sp>
        <p:nvSpPr>
          <p:cNvPr id="10" name="Rectangle 9"/>
          <p:cNvSpPr/>
          <p:nvPr/>
        </p:nvSpPr>
        <p:spPr>
          <a:xfrm>
            <a:off x="680242" y="4419600"/>
            <a:ext cx="10729913" cy="1676400"/>
          </a:xfrm>
          <a:prstGeom prst="rect">
            <a:avLst/>
          </a:prstGeom>
          <a:noFill/>
          <a:ln>
            <a:solidFill>
              <a:srgbClr val="33CC33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bn-BD" sz="3600" b="1" dirty="0" smtClean="0">
                <a:solidFill>
                  <a:schemeClr val="tx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‘’অর্থঃ তোমরা পৃথিবীবাসীর প্রতি অনুগ্রহ কর। তাহলে যিনি আসমানে আছেন তিনি তোমাদের প্রতি দয়া করবেন।’’ </a:t>
            </a:r>
            <a:r>
              <a:rPr lang="bn-BD" sz="2400" b="1" dirty="0" smtClean="0">
                <a:solidFill>
                  <a:schemeClr val="tx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(তিরমিযি)</a:t>
            </a:r>
            <a:endParaRPr lang="en-US" sz="1100" b="1" dirty="0">
              <a:solidFill>
                <a:schemeClr val="tx1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221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16773" y="152401"/>
            <a:ext cx="5220827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সৃষ্টির সেবার গুরুত্ব 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47042" y="998042"/>
            <a:ext cx="8290559" cy="5296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571500" lvl="0" indent="-571500">
              <a:buFont typeface="Wingdings" pitchFamily="2" charset="2"/>
              <a:buChar char="q"/>
            </a:pPr>
            <a:r>
              <a:rPr lang="bn-BD" sz="40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সমস্ত সৃষ্টিকুল আল্লাহর পরিবার, </a:t>
            </a:r>
            <a:endParaRPr lang="en-US" sz="16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441410" y="4648200"/>
            <a:ext cx="9795551" cy="76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/>
            <a:r>
              <a:rPr lang="bn-BD" sz="40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তাদের সেবা করা মানে আল্লাহর সেবা করা ।    </a:t>
            </a:r>
            <a:endParaRPr lang="en-US" sz="40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16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714" y="1996440"/>
            <a:ext cx="4014573" cy="2439352"/>
          </a:xfrm>
          <a:prstGeom prst="rect">
            <a:avLst/>
          </a:prstGeom>
        </p:spPr>
      </p:pic>
      <p:pic>
        <p:nvPicPr>
          <p:cNvPr id="3074" name="Picture 2" descr="C:\Users\Computer City\Pictures\20841978_10207474521420842_5562833777699379828_n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63" r="16923"/>
          <a:stretch/>
        </p:blipFill>
        <p:spPr bwMode="auto">
          <a:xfrm>
            <a:off x="7823200" y="1996440"/>
            <a:ext cx="3413760" cy="2439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24" y="2011680"/>
            <a:ext cx="3232149" cy="24241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645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516773" y="152401"/>
            <a:ext cx="5220827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সৃষ্টির সেবার গুরুত্ব 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800" y="1219200"/>
            <a:ext cx="6493824" cy="1047298"/>
          </a:xfrm>
          <a:prstGeom prst="roundRect">
            <a:avLst/>
          </a:prstGeom>
          <a:noFill/>
          <a:ln>
            <a:solidFill>
              <a:srgbClr val="33CC33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রাসুল (সাঃ) আরও বলেন- </a:t>
            </a:r>
            <a:endParaRPr lang="en-US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biLevel thresh="75000"/>
          </a:blip>
          <a:srcRect t="14661" b="14661"/>
          <a:stretch/>
        </p:blipFill>
        <p:spPr>
          <a:xfrm>
            <a:off x="940656" y="2819401"/>
            <a:ext cx="9059961" cy="8572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Rounded Rectangle 10"/>
          <p:cNvSpPr/>
          <p:nvPr/>
        </p:nvSpPr>
        <p:spPr>
          <a:xfrm>
            <a:off x="367416" y="4483992"/>
            <a:ext cx="11316584" cy="1643062"/>
          </a:xfrm>
          <a:prstGeom prst="roundRect">
            <a:avLst/>
          </a:prstGeom>
          <a:noFill/>
          <a:ln>
            <a:solidFill>
              <a:srgbClr val="33CC33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bn-BD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‘’অর্থঃ সকল সৃষ্টি আল্লাহর পরিজন। সুতরাং আল্লাহর নিকট সর্বাধিক প্রিয় ঐ ব্যক্তি যে আল্লাহর পরিজনের প্রতি সদাচারণ করে ।’’ </a:t>
            </a:r>
            <a:r>
              <a:rPr lang="bn-BD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(মিশকাত)  </a:t>
            </a:r>
            <a:endParaRPr lang="en-US" sz="1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15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516773" y="152401"/>
            <a:ext cx="5220827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সৃষ্টির সেবার গুরুত্ব 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045408" y="1219201"/>
            <a:ext cx="3841792" cy="138299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সমাজে কোন ব্যক্তি পীড়িত হলে  তার সেবা করতে হবে ।</a:t>
            </a:r>
            <a:endParaRPr lang="en-US" sz="11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592" y="707152"/>
            <a:ext cx="3835400" cy="2710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4" r="1" b="7810"/>
          <a:stretch/>
        </p:blipFill>
        <p:spPr>
          <a:xfrm>
            <a:off x="4559449" y="906476"/>
            <a:ext cx="3375743" cy="2522525"/>
          </a:xfrm>
          <a:prstGeom prst="rect">
            <a:avLst/>
          </a:prstGeom>
        </p:spPr>
      </p:pic>
      <p:pic>
        <p:nvPicPr>
          <p:cNvPr id="11" name="Picture 2" descr="C:\Users\Computer City\Pictures\BLOK POST\th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68" y="3592450"/>
            <a:ext cx="4356248" cy="311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60" t="57239" r="48" b="6855"/>
          <a:stretch/>
        </p:blipFill>
        <p:spPr>
          <a:xfrm>
            <a:off x="4509730" y="3707664"/>
            <a:ext cx="4837471" cy="2921737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9245600" y="4191000"/>
            <a:ext cx="2844800" cy="1447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ঋণগ্রস্থ ব্যক্তির ঋণপরিশোধ করতে হবে ।</a:t>
            </a:r>
            <a:endParaRPr lang="en-US" sz="1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42529" y="2064842"/>
            <a:ext cx="11684000" cy="136415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bn-BD" sz="44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এভাবে সাহায্য করলে আল্লাহর সাহায্য পাওয়া যায়  ।</a:t>
            </a:r>
            <a:endParaRPr lang="en-US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19573" y="3810000"/>
            <a:ext cx="10729913" cy="1676400"/>
          </a:xfrm>
          <a:prstGeom prst="rect">
            <a:avLst/>
          </a:prstGeom>
          <a:noFill/>
          <a:ln>
            <a:solidFill>
              <a:srgbClr val="33CC33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bn-BD" sz="3600" b="1" dirty="0" smtClean="0">
                <a:solidFill>
                  <a:schemeClr val="tx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‘রাসুল (সাঃ) বলেন- ‘যে মুসলমান ভাইয়ের অভাব মোচন করেন আল্লাহ তায়ালা তার অভাব দূর করেন’ । </a:t>
            </a:r>
            <a:r>
              <a:rPr lang="bn-BD" sz="2400" b="1" dirty="0" smtClean="0">
                <a:solidFill>
                  <a:schemeClr val="tx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(মুসলিম) </a:t>
            </a:r>
            <a:endParaRPr lang="en-US" sz="1100" b="1" dirty="0">
              <a:solidFill>
                <a:schemeClr val="tx1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77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5" grpId="0"/>
      <p:bldP spid="15" grpId="1"/>
      <p:bldP spid="16" grpId="0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165600" y="457200"/>
            <a:ext cx="3759200" cy="838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1" i="0" u="none" strike="noStrike" kern="1200" normalizeH="0" baseline="0" noProof="0" dirty="0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জোড়ায় কাজ </a:t>
            </a:r>
            <a:endParaRPr kumimoji="0" lang="en-US" sz="4400" b="1" i="0" u="none" strike="noStrike" kern="1200" normalizeH="0" baseline="0" noProof="0" dirty="0">
              <a:ln w="11430"/>
              <a:solidFill>
                <a:schemeClr val="tx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pic>
        <p:nvPicPr>
          <p:cNvPr id="5" name="Picture 2" descr="C:\Users\Computer City\Pictures\20882861_10207474372537120_3761246126741005976_n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8" b="40419"/>
          <a:stretch/>
        </p:blipFill>
        <p:spPr bwMode="auto">
          <a:xfrm>
            <a:off x="4130040" y="1295400"/>
            <a:ext cx="3794760" cy="384048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066800" y="5334000"/>
            <a:ext cx="8290560" cy="79216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14350" indent="-514350"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সৃষ্টির সেবার একটি তালিকা তৈরি কর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138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7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516773" y="152401"/>
            <a:ext cx="5220827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সৃষ্টির সেবার গুরুত্ব 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402" y="946994"/>
            <a:ext cx="3260948" cy="2359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0" t="27517" r="1546"/>
          <a:stretch/>
        </p:blipFill>
        <p:spPr>
          <a:xfrm>
            <a:off x="940034" y="990600"/>
            <a:ext cx="3507820" cy="2270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Rounded Rectangle 13"/>
          <p:cNvSpPr/>
          <p:nvPr/>
        </p:nvSpPr>
        <p:spPr>
          <a:xfrm>
            <a:off x="406400" y="5638800"/>
            <a:ext cx="11684000" cy="990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গরু-ছাগল,হাস-মুরগি,কুকুর,বিড়াল প্রভৃতি সকল প্রাণীরই আমাদের ন্যায় ক্ষুধা ও পিপাসা আছে। এদেরকে খেতে দেয়া আমাদের দায়িত্ব ।</a:t>
            </a:r>
            <a:endParaRPr lang="en-US" sz="1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73" y="3352800"/>
            <a:ext cx="3507820" cy="213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97" t="29401" b="6633"/>
          <a:stretch/>
        </p:blipFill>
        <p:spPr>
          <a:xfrm>
            <a:off x="7808202" y="946994"/>
            <a:ext cx="3663508" cy="2430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17" t="33432"/>
          <a:stretch/>
        </p:blipFill>
        <p:spPr>
          <a:xfrm>
            <a:off x="4690933" y="3377953"/>
            <a:ext cx="2976163" cy="2260848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9" name="Picture 2" descr="C:\Users\Computer City\Pictures\18447380_406541383078101_4963333550680783691_n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3" t="18424" r="43110" b="62182"/>
          <a:stretch/>
        </p:blipFill>
        <p:spPr bwMode="auto">
          <a:xfrm>
            <a:off x="8002311" y="3352800"/>
            <a:ext cx="3275291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264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457200" y="4724400"/>
            <a:ext cx="10668001" cy="1828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মহানবী  সা. বলেন -‘কোনো এক মহিলাএকটি বিড়াল বেঁধে রাখে। সে বিড়ালটিকে খেতে দেয়নি এবং তাকে ছেড়ে ও দেয়নি অবশেষে বিড়ালটি খাদ্যভাবে মারা গেল । ফলে আল্লাহ ঐ মহিলাকে শাস্তি দেন.’ ।  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(বোখারি-মুসলিম)  </a:t>
            </a:r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1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Users\Computer City\Pictures\uploading\i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42" t="21412"/>
          <a:stretch/>
        </p:blipFill>
        <p:spPr bwMode="auto">
          <a:xfrm>
            <a:off x="3740784" y="1668959"/>
            <a:ext cx="3787775" cy="317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516773" y="76200"/>
            <a:ext cx="5220827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সৃষ্টির সেবার গুরুত্ব 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0" y="533401"/>
            <a:ext cx="11887200" cy="136415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571500" lvl="0" indent="-571500" algn="ctr">
              <a:buFont typeface="Wingdings" pitchFamily="2" charset="2"/>
              <a:buChar char="q"/>
            </a:pPr>
            <a:r>
              <a:rPr lang="bn-BD" sz="36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সৃষ্টির প্রতি অবহেলা বা হত্যা দ্বারা জাহান্নাম হবে তার স্থান ।</a:t>
            </a:r>
            <a:endParaRPr lang="en-US" sz="14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490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80259" y="4724400"/>
            <a:ext cx="11402141" cy="1828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মহানবী  সা. আরও বলেন -‘বণি ইসরাইলের এক পাপী মহিলা একটি তৃষ্ণার্ত কুকুরকে পিপাসায় কাথর দেখে পানি পান করায় । এতে আল্লাহ তায়ালা ঐ মহিলার প্রতি সন্তুষ্ট হয়ে তাকে ক্ষমা করে দেন’। </a:t>
            </a:r>
            <a:r>
              <a:rPr lang="bn-BD" sz="2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(বোখারি-মুসলিম)  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 </a:t>
            </a:r>
            <a:endParaRPr lang="en-US" sz="11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C:\Users\Computer City\Pictures\BLOK POST\th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3193740" y="1524001"/>
            <a:ext cx="4578659" cy="3433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0" y="762000"/>
            <a:ext cx="11887200" cy="76200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571500" lvl="0" indent="-571500" algn="ctr">
              <a:buFont typeface="Wingdings" pitchFamily="2" charset="2"/>
              <a:buChar char="q"/>
            </a:pPr>
            <a:r>
              <a:rPr lang="bn-BD" sz="36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সৃষ্টির প্রতি যত্ন দ্বারা আল্লাহর সন্তুষ্টি ও ক্ষমা ।</a:t>
            </a:r>
            <a:endParaRPr lang="en-US" sz="14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16773" y="76200"/>
            <a:ext cx="5220827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সৃষ্টির সেবার গুরুত্ব 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31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032000" y="5571179"/>
            <a:ext cx="782320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bn-BD" sz="32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 কী উপায়ে সৃষ্টির সেবা করা যায়  ?   </a:t>
            </a:r>
            <a:endParaRPr lang="en-US" sz="32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64000" y="457200"/>
            <a:ext cx="4572000" cy="685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5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8659" y="76200"/>
            <a:ext cx="12011741" cy="6705600"/>
          </a:xfrm>
          <a:prstGeom prst="rect">
            <a:avLst/>
          </a:prstGeom>
          <a:noFill/>
          <a:ln w="76200">
            <a:solidFill>
              <a:srgbClr val="7030A0"/>
            </a:solidFill>
            <a:prstDash val="dashDot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480" y="1295401"/>
            <a:ext cx="6963601" cy="3824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480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534" y="3267631"/>
            <a:ext cx="108213" cy="56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076333" y="251762"/>
            <a:ext cx="2784468" cy="965110"/>
          </a:xfrm>
          <a:prstGeom prst="rect">
            <a:avLst/>
          </a:prstGeom>
          <a:solidFill>
            <a:schemeClr val="bg1"/>
          </a:solidFill>
        </p:spPr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5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bn-BD" sz="57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57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11257" y="700862"/>
            <a:ext cx="7235680" cy="615689"/>
          </a:xfrm>
          <a:prstGeom prst="rect">
            <a:avLst/>
          </a:prstGeom>
          <a:noFill/>
          <a:ln>
            <a:noFill/>
          </a:ln>
        </p:spPr>
        <p:txBody>
          <a:bodyPr wrap="square" lIns="87097" tIns="43548" rIns="87097" bIns="43548" rtlCol="0">
            <a:spAutoFit/>
          </a:bodyPr>
          <a:lstStyle/>
          <a:p>
            <a:r>
              <a:rPr lang="bn-BD" sz="3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সঠিক উত্তরটি চিহ্নিত করে বোর্ডে লেখ  </a:t>
            </a:r>
            <a:endParaRPr lang="en-US" sz="3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11275" y="2097958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27229" y="2104487"/>
            <a:ext cx="3196124" cy="503545"/>
          </a:xfrm>
          <a:prstGeom prst="rect">
            <a:avLst/>
          </a:prstGeom>
          <a:solidFill>
            <a:srgbClr val="00B05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উত্তর সঠিক হয়েছে</a:t>
            </a:r>
            <a:r>
              <a:rPr lang="bn-BD" sz="27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2882" y="2128418"/>
            <a:ext cx="3377919" cy="51883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en-US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খিদমাতে 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নাস</a:t>
            </a:r>
            <a:endParaRPr lang="bn-BD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11256" y="2122426"/>
            <a:ext cx="3216743" cy="45727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খিদমাতে খালক </a:t>
            </a:r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2458" y="3054840"/>
            <a:ext cx="3377919" cy="51883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en-US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খিদমাতে 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আবদ</a:t>
            </a:r>
            <a:endParaRPr lang="bn-BD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25479" y="3003172"/>
            <a:ext cx="3480939" cy="51883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>
              <a:defRPr/>
            </a:pPr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খিদমাতে  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আওলাদ</a:t>
            </a:r>
            <a:endParaRPr lang="bn-BD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 rot="16200000">
            <a:off x="9641633" y="4435438"/>
            <a:ext cx="738664" cy="3209095"/>
            <a:chOff x="7986724" y="2134145"/>
            <a:chExt cx="984830" cy="3209095"/>
          </a:xfrm>
        </p:grpSpPr>
        <p:sp>
          <p:nvSpPr>
            <p:cNvPr id="17" name="TextBox 16"/>
            <p:cNvSpPr txBox="1"/>
            <p:nvPr/>
          </p:nvSpPr>
          <p:spPr>
            <a:xfrm rot="5400000">
              <a:off x="7308787" y="3246279"/>
              <a:ext cx="2340704" cy="98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BD" sz="21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◊ ক্লিক করে </a:t>
              </a:r>
            </a:p>
            <a:p>
              <a:pPr algn="ctr"/>
              <a:r>
                <a:rPr lang="bn-BD" sz="21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সঠিক উত্তর  জানতে হবে ।</a:t>
              </a:r>
              <a:endParaRPr lang="en-US" sz="21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8087088" y="2134145"/>
              <a:ext cx="15151" cy="3209095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8595323" y="2102113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627229" y="2090543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414" y="5667761"/>
            <a:ext cx="108213" cy="56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/>
          <p:cNvSpPr txBox="1"/>
          <p:nvPr/>
        </p:nvSpPr>
        <p:spPr>
          <a:xfrm>
            <a:off x="8452967" y="4419854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465831" y="4407452"/>
            <a:ext cx="3196124" cy="503545"/>
          </a:xfrm>
          <a:prstGeom prst="rect">
            <a:avLst/>
          </a:prstGeom>
          <a:solidFill>
            <a:srgbClr val="00B05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উত্তর সঠিক হয়েছে</a:t>
            </a:r>
            <a:r>
              <a:rPr lang="bn-BD" sz="27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76325" y="3641389"/>
            <a:ext cx="11513619" cy="518834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en-US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২ </a:t>
            </a:r>
            <a:r>
              <a:rPr lang="bn-BD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সেবামুলক কাজ   ?</a:t>
            </a:r>
            <a:endParaRPr lang="en-US" sz="28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2882" y="4585242"/>
            <a:ext cx="3377919" cy="51883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লেখাপড়া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837000" y="4592815"/>
            <a:ext cx="3087801" cy="45727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দান করা</a:t>
            </a:r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04581" y="5569727"/>
            <a:ext cx="3101635" cy="45727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ঝগড়াকরা </a:t>
            </a:r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869591" y="5534035"/>
            <a:ext cx="2844703" cy="45727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ভ্রমণ করা  </a:t>
            </a:r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471286" y="4424842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480199" y="4407452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85829" y="1323965"/>
            <a:ext cx="10486972" cy="518834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১।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‘সৃষ্টির সেবার’ আরবি প্রতি শব্দ কী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239374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4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2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0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7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5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3"/>
                                            </p:cond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1"/>
                                            </p:cond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9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6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4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11" grpId="0" animBg="1"/>
      <p:bldP spid="12" grpId="0" animBg="1"/>
      <p:bldP spid="13" grpId="0" animBg="1"/>
      <p:bldP spid="14" grpId="0" animBg="1"/>
      <p:bldP spid="19" grpId="0" animBg="1"/>
      <p:bldP spid="20" grpId="0" animBg="1"/>
      <p:bldP spid="23" grpId="0" animBg="1"/>
      <p:bldP spid="24" grpId="0" animBg="1"/>
      <p:bldP spid="24" grpId="1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943419" y="304800"/>
            <a:ext cx="2743200" cy="609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0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17098" y="3164307"/>
            <a:ext cx="5678903" cy="26468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রফিকুল 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</a:p>
          <a:p>
            <a:pPr algn="ctr"/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সিনিয়র  শিক্ষক  </a:t>
            </a:r>
            <a:endParaRPr lang="bn-BD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জনার কেঁওচিয়া আদর্শ </a:t>
            </a: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উচ্চ বিদ্যালয়</a:t>
            </a:r>
          </a:p>
          <a:p>
            <a:pPr algn="ctr"/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সাতকানিয়া,চট্রগ্রাম ।</a:t>
            </a:r>
          </a:p>
          <a:p>
            <a:pPr algn="ctr"/>
            <a:r>
              <a:rPr lang="bn-BD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মোবাইল-০১৮১৭-৭১৫৬৭৭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/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০১৯৯১৯-৪৭৪০২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endParaRPr lang="en-US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Email-</a:t>
            </a:r>
            <a:r>
              <a:rPr lang="bn-BD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rafiquljkahs</a:t>
            </a:r>
            <a:r>
              <a:rPr lang="bn-BD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@gmail.com</a:t>
            </a:r>
            <a:endParaRPr lang="bn-BD" sz="1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04799" y="1095589"/>
            <a:ext cx="5830583" cy="54984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6315019" y="1285373"/>
            <a:ext cx="0" cy="523369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705602" y="1110919"/>
            <a:ext cx="5079999" cy="54984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6459399" y="1285373"/>
            <a:ext cx="0" cy="523369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2" name="Group 7"/>
          <p:cNvGrpSpPr>
            <a:grpSpLocks/>
          </p:cNvGrpSpPr>
          <p:nvPr/>
        </p:nvGrpSpPr>
        <p:grpSpPr bwMode="auto">
          <a:xfrm>
            <a:off x="6807201" y="1285373"/>
            <a:ext cx="4876799" cy="5049216"/>
            <a:chOff x="2268433" y="684013"/>
            <a:chExt cx="4890516" cy="6073994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8433" y="684013"/>
              <a:ext cx="4890516" cy="60739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1199" y="2985887"/>
              <a:ext cx="3950208" cy="246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TextBox 16"/>
          <p:cNvSpPr txBox="1"/>
          <p:nvPr/>
        </p:nvSpPr>
        <p:spPr>
          <a:xfrm>
            <a:off x="8060008" y="5244332"/>
            <a:ext cx="2496056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সময়ঃ- ৫০ মিঃ</a:t>
            </a:r>
          </a:p>
        </p:txBody>
      </p:sp>
      <p:pic>
        <p:nvPicPr>
          <p:cNvPr id="18" name="Picture 2" descr="C:\Users\Computer City\Pictures\uploading\Picture1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28"/>
          <a:stretch/>
        </p:blipFill>
        <p:spPr bwMode="auto">
          <a:xfrm>
            <a:off x="2267426" y="1285187"/>
            <a:ext cx="1905327" cy="1913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73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3200" y="1045875"/>
            <a:ext cx="11696891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2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৫</a:t>
            </a:r>
            <a:r>
              <a:rPr lang="bn-BD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তোমার এলাকার কয়েকটি পরিবারের বাড়িঘর ও সহায় সম্বল পুড়ে ছাই হয়ে গেছে ,এমতাবস্থায় তোমার করণীয় ---</a:t>
            </a:r>
            <a:endParaRPr lang="bn-BD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8401" y="323166"/>
            <a:ext cx="4063999" cy="646331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মূল্যায়নঃ</a:t>
            </a:r>
            <a:endParaRPr lang="en-US" sz="3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83841" y="353943"/>
            <a:ext cx="4005239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আবার চেষ্টা কর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59201" y="381001"/>
            <a:ext cx="4005239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উত্তর সঠিক হয়েছে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8209" y="5054026"/>
            <a:ext cx="3454400" cy="584775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(ক)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12000" y="4994910"/>
            <a:ext cx="3352800" cy="584775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(খ)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3617" y="6044626"/>
            <a:ext cx="3258784" cy="584775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(গ)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15200" y="6044626"/>
            <a:ext cx="3454400" cy="584775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(ঘ)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95527" y="4292026"/>
            <a:ext cx="5381863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নিচের কোনটি সঠিক ?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63531" y="2308594"/>
            <a:ext cx="7186869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i.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খাদ্য ও বাসস্থানের উপকরণ দান করা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336800" y="3070594"/>
            <a:ext cx="721360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ii.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অন্যকে তা দানে উৎসাহিত করা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22385" y="3743980"/>
            <a:ext cx="7128015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iii.</a:t>
            </a:r>
            <a:r>
              <a:rPr lang="bn-BD" sz="2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তাদেরকে শান্তনা দিয়ে চলে আসা </a:t>
            </a:r>
            <a:endParaRPr lang="en-US" sz="28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023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9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5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1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7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5" grpId="1" animBg="1"/>
      <p:bldP spid="5" grpId="2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omputer City\Downloads\10806408_803608059712000_4387708737983279336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76200"/>
            <a:ext cx="11785600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203200" y="5837238"/>
            <a:ext cx="11582400" cy="7921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bn-BD" sz="4000" b="1" noProof="0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ইসলামের আলোকে সৃষ্টি সেবার গুরুত্ব বিশ্লেষণ কর </a:t>
            </a:r>
            <a:r>
              <a:rPr kumimoji="0" lang="bn-BD" sz="3600" b="1" i="0" u="none" strike="noStrike" kern="1200" normalizeH="0" noProof="0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?</a:t>
            </a:r>
            <a:endParaRPr kumimoji="0" lang="en-US" sz="3600" b="1" i="0" u="none" strike="noStrike" kern="1200" normalizeH="0" baseline="0" noProof="0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6" name="TextBox 1"/>
          <p:cNvSpPr>
            <a:spLocks noChangeArrowheads="1"/>
          </p:cNvSpPr>
          <p:nvPr/>
        </p:nvSpPr>
        <p:spPr bwMode="auto">
          <a:xfrm>
            <a:off x="4459818" y="76200"/>
            <a:ext cx="4074583" cy="1021556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B6DCDF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20205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16001" y="344270"/>
            <a:ext cx="89408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innerShdw blurRad="114300">
              <a:prstClr val="black"/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 দু’টি দ্বারা কি বুঝানো হচ্ছে </a:t>
            </a:r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4368800" y="4790608"/>
            <a:ext cx="4320403" cy="1457792"/>
          </a:xfrm>
          <a:prstGeom prst="cloudCallout">
            <a:avLst>
              <a:gd name="adj1" fmla="val -12011"/>
              <a:gd name="adj2" fmla="val -75997"/>
            </a:avLst>
          </a:prstGeom>
          <a:noFill/>
          <a:ln w="57150">
            <a:solidFill>
              <a:schemeClr val="accent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/>
            </a:sp3d>
          </a:bodyPr>
          <a:lstStyle/>
          <a:p>
            <a:pPr algn="ctr"/>
            <a:r>
              <a:rPr lang="bn-BD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সৃষ্টির সেবা</a:t>
            </a:r>
            <a:r>
              <a:rPr lang="bn-BD" sz="1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1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C:\Users\Computer City\Pictures\BLOK POST\20770378_1609126439160154_8631297730576809608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765" y="1143001"/>
            <a:ext cx="4834764" cy="3310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002" y="1121026"/>
            <a:ext cx="4748599" cy="32223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3662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Computer City\Pictures\20882861_10207474372537120_3761246126741005976_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915"/>
          <a:stretch/>
        </p:blipFill>
        <p:spPr bwMode="auto">
          <a:xfrm>
            <a:off x="1025318" y="237228"/>
            <a:ext cx="2891363" cy="310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Computer City\Pictures\20841979_10207474771627097_9219480214542189407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9440" y="152401"/>
            <a:ext cx="3820160" cy="327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7u6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601" y="167640"/>
            <a:ext cx="3671999" cy="3263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2103120" y="3505200"/>
            <a:ext cx="704088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innerShdw blurRad="114300">
              <a:prstClr val="black"/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ছবিগুলিতে কীসের চিত্র ফুটে উঠেছে  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79520" y="4089976"/>
            <a:ext cx="345440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বিপন্ন মানবতার  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82243" y="4662513"/>
            <a:ext cx="4139357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এরা কার সৃষ্টি ?   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68800" y="5478093"/>
            <a:ext cx="335280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আল্লাহর সৃষ্টি    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36803" y="4191000"/>
            <a:ext cx="6719997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এদের সেবা করাকে কী বলে ?    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47680" y="5043251"/>
            <a:ext cx="3264321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সৃষ্টির সেবা     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828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/>
      <p:bldP spid="7" grpId="1"/>
      <p:bldP spid="13" grpId="0"/>
      <p:bldP spid="13" grpId="1"/>
      <p:bldP spid="14" grpId="0"/>
      <p:bldP spid="14" grpId="1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66880" y="228600"/>
            <a:ext cx="7518400" cy="609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4400" b="1" spc="50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 পাঠের বিষয়  </a:t>
            </a:r>
            <a:endParaRPr lang="en-US" sz="4400" b="1" spc="5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66770" y="4394102"/>
            <a:ext cx="297709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6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সৃষ্টির সেবা</a:t>
            </a:r>
            <a:endParaRPr lang="en-US" sz="6600" dirty="0"/>
          </a:p>
        </p:txBody>
      </p:sp>
      <p:sp>
        <p:nvSpPr>
          <p:cNvPr id="5" name="Rectangle 4"/>
          <p:cNvSpPr/>
          <p:nvPr/>
        </p:nvSpPr>
        <p:spPr>
          <a:xfrm>
            <a:off x="4978401" y="5410201"/>
            <a:ext cx="2758487" cy="1200329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অধ্যায়:চতুর্থ</a:t>
            </a:r>
            <a:r>
              <a:rPr lang="en-US" sz="2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2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</a:t>
            </a:r>
            <a:r>
              <a:rPr lang="en-US" sz="2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- 04</a:t>
            </a:r>
            <a:r>
              <a:rPr lang="bn-BD" sz="2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2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পৃষ্ঠা  - </a:t>
            </a:r>
            <a:r>
              <a:rPr lang="en-US" sz="2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80</a:t>
            </a:r>
            <a:r>
              <a:rPr lang="bn-BD" sz="2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2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82</a:t>
            </a:r>
            <a:r>
              <a:rPr lang="bn-BD" sz="2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2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049" y="792905"/>
            <a:ext cx="5312991" cy="3648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2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42912" y="1425239"/>
            <a:ext cx="11549088" cy="243143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40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</a:t>
            </a:r>
            <a:r>
              <a:rPr lang="bn-BD" sz="40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40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……..</a:t>
            </a:r>
            <a:r>
              <a:rPr lang="bn-BD" sz="40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b="1" dirty="0" smtClean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১.  </a:t>
            </a:r>
            <a:r>
              <a:rPr lang="bn-BD" sz="40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সৃষ্টির</a:t>
            </a:r>
            <a:r>
              <a:rPr lang="en-US" sz="40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সেবা</a:t>
            </a:r>
            <a:r>
              <a:rPr lang="bn-BD" sz="40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 পরিচিতি বলতে</a:t>
            </a:r>
            <a:r>
              <a:rPr lang="en-US" sz="40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0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BD" sz="40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4000" b="1" dirty="0" smtClean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14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bn-BD" sz="40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সৃষ্টির</a:t>
            </a:r>
            <a:r>
              <a:rPr lang="en-US" sz="40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সেবা</a:t>
            </a:r>
            <a:r>
              <a:rPr lang="bn-BD" sz="40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sz="40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গুরুত্ব</a:t>
            </a:r>
            <a:r>
              <a:rPr lang="en-US" sz="40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সমুহ </a:t>
            </a:r>
            <a:r>
              <a:rPr lang="en-US" sz="4000" b="1" dirty="0" err="1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40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0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0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0" name="Rectangle 9"/>
          <p:cNvSpPr/>
          <p:nvPr/>
        </p:nvSpPr>
        <p:spPr>
          <a:xfrm>
            <a:off x="3923448" y="371104"/>
            <a:ext cx="4001352" cy="6194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5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71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21573" y="152400"/>
            <a:ext cx="5119227" cy="707886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000" b="1" dirty="0" smtClean="0">
                <a:solidFill>
                  <a:srgbClr val="7030A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সৃষ্টির সেবার পরিচিতি   </a:t>
            </a:r>
            <a:endParaRPr lang="en-US" sz="1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7493" y="398621"/>
            <a:ext cx="314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BD" sz="2800" b="1" dirty="0">
                <a:latin typeface="NikoshBAN" pitchFamily="2" charset="0"/>
                <a:cs typeface="NikoshBAN" pitchFamily="2" charset="0"/>
              </a:rPr>
              <a:t>সৃষ্টির সেবা মানেই   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59084" y="3276600"/>
            <a:ext cx="51701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BD" sz="2800" b="1" dirty="0">
                <a:latin typeface="NikoshBAN" pitchFamily="2" charset="0"/>
                <a:cs typeface="NikoshBAN" pitchFamily="2" charset="0"/>
              </a:rPr>
              <a:t>সৃষ্টির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সেবাকরা ,রক্ষণাবেক্ষণ করা   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3201" y="5980094"/>
            <a:ext cx="115823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পরিভাষায়- আল্লাহর সৃষ্টির প্রতি দয়া ও সহানুভুতিশীল হয়ে আদর -যত্ন করার নামই সৃষ্টির সেবা ।  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324" y="869916"/>
            <a:ext cx="3130549" cy="23479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850" y="3742425"/>
            <a:ext cx="3024568" cy="2273336"/>
          </a:xfrm>
          <a:prstGeom prst="rect">
            <a:avLst/>
          </a:prstGeom>
        </p:spPr>
      </p:pic>
      <p:pic>
        <p:nvPicPr>
          <p:cNvPr id="11" name="Picture 6" descr="C:\Users\Computer City\Pictures\BLOK POST\20770378_1609126439160154_8631297730576809608_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79147" y="834549"/>
            <a:ext cx="2363614" cy="2378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74"/>
          <a:stretch/>
        </p:blipFill>
        <p:spPr>
          <a:xfrm>
            <a:off x="7816850" y="980271"/>
            <a:ext cx="2424430" cy="2476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733800"/>
            <a:ext cx="3791379" cy="2362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6" t="15019"/>
          <a:stretch/>
        </p:blipFill>
        <p:spPr>
          <a:xfrm>
            <a:off x="4064000" y="3733800"/>
            <a:ext cx="3564192" cy="2326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02117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295723" y="3548420"/>
            <a:ext cx="6917877" cy="1099781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6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সৃষ্টির সেবা কাকে বলে  লিখ ? </a:t>
            </a:r>
            <a:endParaRPr lang="en-US" sz="36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lowchart: Terminator 4"/>
          <p:cNvSpPr/>
          <p:nvPr/>
        </p:nvSpPr>
        <p:spPr>
          <a:xfrm>
            <a:off x="1828800" y="617201"/>
            <a:ext cx="4876800" cy="1211600"/>
          </a:xfrm>
          <a:prstGeom prst="flowChartTerminator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bn-BD" sz="7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72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601" y="1812677"/>
            <a:ext cx="4686076" cy="347148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624687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8659" y="762001"/>
            <a:ext cx="118085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আর আল্লাহতায়ালা মানুষকে আশরাফুল মাখলুকাত তথা সৃষ্টির সেরা করেপাঠিয়েছেন, তাই তাদের কর্তব্য হল সৃষ্টিকুলের সবকিছু যেমন- 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21573" y="152400"/>
            <a:ext cx="5119227" cy="707886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000" b="1" dirty="0" smtClean="0">
                <a:solidFill>
                  <a:srgbClr val="7030A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সৃষ্টির সেবার পরিচিতি   </a:t>
            </a:r>
            <a:endParaRPr lang="en-US" sz="1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8659" y="5903894"/>
            <a:ext cx="119327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জীবিজন্তু,পশুপাখি,কীটপতংগ,পাহাড়-পর্বত,গাছপালা ইত্যাদির প্রতি সহানুভূতি ,যত্ন এবং রক্ষণাবেক্ষণ করা কর্তব্য ।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2" descr="C:\Users\Computer City\Pictures\15822678_394864724197260_4113875968928144138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79" y="4209251"/>
            <a:ext cx="2484421" cy="1663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ROHAN\Desktop\An ..Ffffffffff 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1600" y="4209251"/>
            <a:ext cx="2554907" cy="1663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2" descr="C:\Users\Computer City\Pictures\16265646_372551149767601_2198577275249683242_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200" y="2057401"/>
            <a:ext cx="2217808" cy="215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Computer City\Pictures\19400051_1542263545846444_6569089142400245921_n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96" t="11189" r="23716" b="3262"/>
          <a:stretch/>
        </p:blipFill>
        <p:spPr bwMode="auto">
          <a:xfrm>
            <a:off x="4922559" y="2057401"/>
            <a:ext cx="2917255" cy="215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Computer City\Pictures\2-Equus zebr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79" y="2065523"/>
            <a:ext cx="2484421" cy="209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C:\Users\Computer City\Pictures\14963237_367073620309704_4777530747983714475_n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601" y="2068461"/>
            <a:ext cx="2476500" cy="212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827" y="4209251"/>
            <a:ext cx="3745681" cy="1663144"/>
          </a:xfrm>
          <a:prstGeom prst="rect">
            <a:avLst/>
          </a:prstGeom>
        </p:spPr>
      </p:pic>
      <p:pic>
        <p:nvPicPr>
          <p:cNvPr id="2050" name="Picture 2" descr="C:\Users\Computer City\Pictures\c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8661" y="1981200"/>
            <a:ext cx="2062699" cy="1203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Computer City\Pictures\ঝি ঝি পোকা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8661" y="3144357"/>
            <a:ext cx="2062699" cy="1014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Content Placeholder 3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333"/>
          <a:stretch/>
        </p:blipFill>
        <p:spPr>
          <a:xfrm>
            <a:off x="8677797" y="4193978"/>
            <a:ext cx="3209403" cy="1597223"/>
          </a:xfrm>
          <a:prstGeom prst="rect">
            <a:avLst/>
          </a:prstGeom>
        </p:spPr>
      </p:pic>
      <p:pic>
        <p:nvPicPr>
          <p:cNvPr id="18" name="Picture 5" descr="C:\Users\Computer City\Pictures\ছারপোকা1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02" b="24078"/>
          <a:stretch/>
        </p:blipFill>
        <p:spPr bwMode="auto">
          <a:xfrm>
            <a:off x="10444896" y="3955660"/>
            <a:ext cx="1442304" cy="507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881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2719</TotalTime>
  <Words>1059</Words>
  <Application>Microsoft Office PowerPoint</Application>
  <PresentationFormat>Custom</PresentationFormat>
  <Paragraphs>152</Paragraphs>
  <Slides>21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ctg</cp:lastModifiedBy>
  <cp:revision>368</cp:revision>
  <dcterms:created xsi:type="dcterms:W3CDTF">2013-12-14T06:41:16Z</dcterms:created>
  <dcterms:modified xsi:type="dcterms:W3CDTF">2020-09-07T07:04:30Z</dcterms:modified>
</cp:coreProperties>
</file>