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media/audio3.wav" ContentType="audio/wav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21"/>
  </p:notesMasterIdLst>
  <p:sldIdLst>
    <p:sldId id="330" r:id="rId2"/>
    <p:sldId id="331" r:id="rId3"/>
    <p:sldId id="332" r:id="rId4"/>
    <p:sldId id="333" r:id="rId5"/>
    <p:sldId id="334" r:id="rId6"/>
    <p:sldId id="335" r:id="rId7"/>
    <p:sldId id="336" r:id="rId8"/>
    <p:sldId id="337" r:id="rId9"/>
    <p:sldId id="338" r:id="rId10"/>
    <p:sldId id="339" r:id="rId11"/>
    <p:sldId id="340" r:id="rId12"/>
    <p:sldId id="341" r:id="rId13"/>
    <p:sldId id="342" r:id="rId14"/>
    <p:sldId id="344" r:id="rId15"/>
    <p:sldId id="345" r:id="rId16"/>
    <p:sldId id="346" r:id="rId17"/>
    <p:sldId id="347" r:id="rId18"/>
    <p:sldId id="348" r:id="rId19"/>
    <p:sldId id="349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49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3" d="100"/>
          <a:sy n="63" d="100"/>
        </p:scale>
        <p:origin x="-996" y="-2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AF8F35-C5BF-46A2-B774-AD06CA4FDAAD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0EEFA5-F547-46E3-9571-56B15DD1BF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584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b="1" dirty="0" smtClean="0"/>
              <a:t>কুশল</a:t>
            </a:r>
            <a:r>
              <a:rPr lang="bn-BD" b="1" baseline="0" dirty="0" smtClean="0"/>
              <a:t> বিনিময়ের পর শিক্ষক শ্রেণী বিন্যাসের দিকে নজর দিতে পারে ।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93D45-09EF-4514-A2C9-1738A15F65E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6141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itchFamily="2" charset="0"/>
                <a:cs typeface="NikoshBAN" pitchFamily="2" charset="0"/>
              </a:rPr>
              <a:t>বিষয়টি</a:t>
            </a: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ব্যাখ্যা সহকারে উপস্থাপন করবেন ।</a:t>
            </a:r>
            <a:endParaRPr lang="en-US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জোড়ায় কাজে</a:t>
            </a:r>
            <a:r>
              <a:rPr lang="bn-BD" b="1" baseline="0" dirty="0" smtClean="0"/>
              <a:t> সময় ২/৩ মিঃ দেয়া যেতে পারে । কাজ শিক্ষক নিজে তদারকী করবেন ।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08C8C-EBEF-4A41-93B0-7ED02E5C1B6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9773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itchFamily="2" charset="0"/>
                <a:cs typeface="NikoshBAN" pitchFamily="2" charset="0"/>
              </a:rPr>
              <a:t>বিষয়টি</a:t>
            </a: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ব্যাখ্যা সহকারে উপস্থাপন করবেন ।</a:t>
            </a:r>
            <a:endParaRPr lang="en-US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itchFamily="2" charset="0"/>
                <a:cs typeface="NikoshBAN" pitchFamily="2" charset="0"/>
              </a:rPr>
              <a:t>বিষয়টি</a:t>
            </a: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ব্যাখ্যা সহকারে উপস্থাপন করবেন ।</a:t>
            </a:r>
            <a:endParaRPr lang="en-US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itchFamily="2" charset="0"/>
                <a:cs typeface="NikoshBAN" pitchFamily="2" charset="0"/>
              </a:rPr>
              <a:t>দলীয় কাজে</a:t>
            </a: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সময় ৪/৫মিঃ দেয়া যেতে পারে । কাজ শিক্ষক নিজে তদারকী করবেন এবং তাদের স্বক্রিয়তা যাচাই করবেন ।</a:t>
            </a:r>
            <a:endParaRPr lang="en-US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08C8C-EBEF-4A41-93B0-7ED02E5C1B67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9078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</a:t>
            </a:r>
            <a:r>
              <a:rPr lang="en-US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নে</a:t>
            </a: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জন্য শিক্ষক ব্লুটুথ মাউস শিক্ষার্থীদের কাছে দিয়ে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অথবা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তাদের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ল্যাপটপের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কাছে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ডেকে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এনে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রেডিও বাটনের উপর ক্লিক করে সঠিক উত্তরটি বের কর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পারেন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যদি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ব্লুটুথ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তাহলে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মধ্য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কয়েকজনকে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সামনে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ক্লিক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প্রদানে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সহায়তা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পারেন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AU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7F1E60-DE10-4F3A-BF97-DDD523E02F4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2226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</a:t>
            </a:r>
            <a:r>
              <a:rPr lang="en-US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নে</a:t>
            </a: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জন্য শিক্ষক ব্লুটুথ মাউস শিক্ষার্থীদের কাছে দিয়ে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অথবা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তাদের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ল্যাপটপের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কাছে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ডেকে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এনে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রেডিও বাটনের উপর ক্লিক করে সঠিক উত্তরটি বের কর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পারেন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যদি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ব্লুটুথ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তাহলে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মধ্য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কয়েকজনকে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সামনে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ক্লিক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প্রদানে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সহায়তা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পারেন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AU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7F1E60-DE10-4F3A-BF97-DDD523E02F4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1735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</a:t>
            </a:r>
            <a:r>
              <a:rPr lang="en-US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নে</a:t>
            </a: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জন্য শিক্ষক ব্লুটুথ মাউস শিক্ষার্থীদের কাছে দিয়ে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অথবা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তাদের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ল্যাপটপের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কাছে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ডেকে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এনে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রেডিও বাটনের উপর ক্লিক করে সঠিক উত্তরটি বের কর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পারেন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যদি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ব্লুটুথ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তাহলে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মধ্য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কয়েকজনকে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সামনে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ক্লিক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প্রদানে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সহায়তা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পারেন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AU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</a:t>
            </a:r>
            <a:r>
              <a:rPr lang="en-US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নে</a:t>
            </a: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জন্য শিক্ষক ব্লুটুথ মাউস শিক্ষার্থীদের কাছে দিয়ে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অথবা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তাদের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ল্যাপটপের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কাছে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ডেকে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এনে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রেডিও বাটনের উপর ক্লিক করে সঠিক উত্তরটি বের কর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পারেন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যদি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ব্লুটুথ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তাহলে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মধ্য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কয়েকজনকে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সামনে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ক্লিক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প্রদানে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সহায়তা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পারেন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AU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27171-8A6B-438F-A212-6FDA70569D5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258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বাড়ির কাজ</a:t>
            </a:r>
            <a:r>
              <a:rPr lang="bn-BD" b="1" baseline="0" dirty="0" smtClean="0"/>
              <a:t> শিক্ষার্থীদেরকে নিজ নিজ খাতায় লিখতে বলবেন  ।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1C616-2F2A-46C3-88FC-759E13E052E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809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itchFamily="2" charset="0"/>
                <a:cs typeface="NikoshBAN" pitchFamily="2" charset="0"/>
              </a:rPr>
              <a:t>শিক্ষার্থীদের</a:t>
            </a: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ধন্যবাদ  জ্ঞাপন  দ্বারা শিক্ষক শ্রেণি কক্ষ ত্যাগ করতেপারেন ।</a:t>
            </a:r>
            <a:endParaRPr lang="en-US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93D45-09EF-4514-A2C9-1738A15F65E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5480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b="1" dirty="0" smtClean="0"/>
              <a:t>প্রশ্নকরা</a:t>
            </a:r>
            <a:r>
              <a:rPr lang="bn-BD" b="1" baseline="0" dirty="0" smtClean="0"/>
              <a:t> দ্বারা শিক্ষক শিক্ষার্থীদের মুখ থেকে পাঠ শিরুণাম বেরকরে আনবেন ।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93D45-09EF-4514-A2C9-1738A15F65E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3878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itchFamily="2" charset="0"/>
                <a:cs typeface="NikoshBAN" pitchFamily="2" charset="0"/>
              </a:rPr>
              <a:t>পাঠশিরুণাম</a:t>
            </a: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b="1" dirty="0" smtClean="0"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খাতায় লিখবেন ।</a:t>
            </a:r>
            <a:endParaRPr lang="en-US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মনোযোগ সহকারে শিখনফল শুনবেন ।</a:t>
            </a:r>
            <a:endParaRPr lang="en-US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itchFamily="2" charset="0"/>
                <a:cs typeface="NikoshBAN" pitchFamily="2" charset="0"/>
              </a:rPr>
              <a:t>সালাতের</a:t>
            </a: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পরিচিতি বিষয়ে শিক্ষক আরো কিছুন ব্যাখ্যা করবেন ।</a:t>
            </a:r>
            <a:endParaRPr lang="en-US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itchFamily="2" charset="0"/>
                <a:cs typeface="NikoshBAN" pitchFamily="2" charset="0"/>
              </a:rPr>
              <a:t>কোরআনের</a:t>
            </a: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আয়াত সমুহের  ব্যাখ্যা দিতে পারেন ।</a:t>
            </a:r>
            <a:endParaRPr lang="en-US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হাদিস  সমুহের  ব্যাখ্যা দিতে পারেন ।</a:t>
            </a:r>
            <a:endParaRPr lang="en-US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itchFamily="2" charset="0"/>
                <a:cs typeface="NikoshBAN" pitchFamily="2" charset="0"/>
              </a:rPr>
              <a:t>বিষয়টি</a:t>
            </a: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ব্যাখ্যা সহকারে উপস্থাপন করবেন ।</a:t>
            </a:r>
            <a:endParaRPr lang="en-US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40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53"/>
            <a:ext cx="36576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53"/>
            <a:ext cx="10769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7263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1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2827605" y="6381690"/>
            <a:ext cx="7413675" cy="40011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bn-BD" sz="2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মোঃ রফিকুল ইসলাম, শিক্ষক  জনার কেঁওচিয়া আদর্শ উচ্চ বিদ্যালয়। সাতকানিয়া,চট্টগ্রাম ।</a:t>
            </a:r>
            <a:endParaRPr lang="en-US" sz="20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flowerruler.gi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8821566" y="3297555"/>
            <a:ext cx="6458006" cy="282866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7" name="Picture 6" descr="flowerruler.gi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-3126594" y="3230419"/>
            <a:ext cx="6458006" cy="282866"/>
          </a:xfrm>
          <a:prstGeom prst="rect">
            <a:avLst/>
          </a:prstGeom>
          <a:ln w="12700">
            <a:solidFill>
              <a:srgbClr val="FF0000"/>
            </a:solidFill>
          </a:ln>
        </p:spPr>
      </p:pic>
      <p:pic>
        <p:nvPicPr>
          <p:cNvPr id="8" name="Picture 7" descr="flowerruler.gi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4322" y="1416"/>
            <a:ext cx="11665293" cy="208570"/>
          </a:xfrm>
          <a:prstGeom prst="rect">
            <a:avLst/>
          </a:prstGeom>
          <a:ln w="12700">
            <a:solidFill>
              <a:srgbClr val="FF0000"/>
            </a:solidFill>
          </a:ln>
        </p:spPr>
      </p:pic>
      <p:pic>
        <p:nvPicPr>
          <p:cNvPr id="9" name="Picture 8" descr="flowerruler.gi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2179" y="6633730"/>
            <a:ext cx="11665293" cy="208570"/>
          </a:xfrm>
          <a:prstGeom prst="rect">
            <a:avLst/>
          </a:prstGeom>
          <a:ln w="12700">
            <a:solidFill>
              <a:srgbClr val="FF0000"/>
            </a:solidFill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28131" y="42203"/>
            <a:ext cx="12121662" cy="675952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196946" y="168811"/>
            <a:ext cx="11812169" cy="6457071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337625" y="295422"/>
            <a:ext cx="11502680" cy="617571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95855-0F3E-4DC9-868C-67799B006E94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12" Type="http://schemas.openxmlformats.org/officeDocument/2006/relationships/image" Target="../media/image3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0.jpeg"/><Relationship Id="rId11" Type="http://schemas.openxmlformats.org/officeDocument/2006/relationships/image" Target="../media/image34.jpeg"/><Relationship Id="rId5" Type="http://schemas.openxmlformats.org/officeDocument/2006/relationships/image" Target="../media/image29.png"/><Relationship Id="rId10" Type="http://schemas.openxmlformats.org/officeDocument/2006/relationships/image" Target="../media/image33.jpeg"/><Relationship Id="rId4" Type="http://schemas.openxmlformats.org/officeDocument/2006/relationships/image" Target="../media/image28.png"/><Relationship Id="rId9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13" Type="http://schemas.openxmlformats.org/officeDocument/2006/relationships/image" Target="../media/image51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12" Type="http://schemas.openxmlformats.org/officeDocument/2006/relationships/image" Target="../media/image5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4.jpeg"/><Relationship Id="rId11" Type="http://schemas.openxmlformats.org/officeDocument/2006/relationships/image" Target="../media/image49.jpeg"/><Relationship Id="rId5" Type="http://schemas.openxmlformats.org/officeDocument/2006/relationships/image" Target="../media/image43.jpeg"/><Relationship Id="rId10" Type="http://schemas.openxmlformats.org/officeDocument/2006/relationships/image" Target="../media/image48.jpeg"/><Relationship Id="rId4" Type="http://schemas.openxmlformats.org/officeDocument/2006/relationships/image" Target="../media/image42.jpeg"/><Relationship Id="rId9" Type="http://schemas.openxmlformats.org/officeDocument/2006/relationships/image" Target="../media/image4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audio" Target="../media/audio2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audio" Target="../media/audio2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7.jpeg"/><Relationship Id="rId4" Type="http://schemas.openxmlformats.org/officeDocument/2006/relationships/image" Target="../media/image5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jpeg"/><Relationship Id="rId5" Type="http://schemas.openxmlformats.org/officeDocument/2006/relationships/image" Target="../media/image11.gif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4.jpeg"/><Relationship Id="rId7" Type="http://schemas.microsoft.com/office/2007/relationships/hdphoto" Target="../media/hdphoto2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5" Type="http://schemas.microsoft.com/office/2007/relationships/hdphoto" Target="../media/hdphoto1.wdp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gif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jpeg"/><Relationship Id="rId11" Type="http://schemas.openxmlformats.org/officeDocument/2006/relationships/image" Target="../media/image26.jpeg"/><Relationship Id="rId5" Type="http://schemas.openxmlformats.org/officeDocument/2006/relationships/image" Target="../media/image20.jpeg"/><Relationship Id="rId10" Type="http://schemas.openxmlformats.org/officeDocument/2006/relationships/image" Target="../media/image25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Computer City\Pictures\18555880_453501994997570_1278693266573974901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289560"/>
            <a:ext cx="5501640" cy="6233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Content Placeholder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1200" y="289560"/>
            <a:ext cx="6065520" cy="623316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320040" y="2865119"/>
            <a:ext cx="2971800" cy="1239847"/>
          </a:xfrm>
          <a:prstGeom prst="roundRect">
            <a:avLst>
              <a:gd name="adj" fmla="val 50000"/>
            </a:avLst>
          </a:prstGeom>
          <a:noFill/>
          <a:ln w="57150">
            <a:noFill/>
          </a:ln>
          <a:scene3d>
            <a:camera prst="orthographicFront"/>
            <a:lightRig rig="flat" dir="tl">
              <a:rot lat="0" lon="0" rev="6600000"/>
            </a:lightRig>
          </a:scene3d>
          <a:sp3d>
            <a:bevelT w="139700" h="139700" prst="divot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23900" b="1" dirty="0" smtClean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</a:t>
            </a:r>
            <a:r>
              <a:rPr lang="en-US" sz="23900" b="1" dirty="0" smtClean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23900" b="1" dirty="0">
              <a:ln w="11430"/>
              <a:solidFill>
                <a:srgbClr val="92D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454400" y="2667000"/>
            <a:ext cx="2641600" cy="2057400"/>
          </a:xfrm>
          <a:prstGeom prst="roundRect">
            <a:avLst>
              <a:gd name="adj" fmla="val 50000"/>
            </a:avLst>
          </a:prstGeom>
          <a:noFill/>
          <a:ln w="57150">
            <a:noFill/>
          </a:ln>
          <a:scene3d>
            <a:camera prst="orthographicFront"/>
            <a:lightRig rig="flat" dir="tl">
              <a:rot lat="0" lon="0" rev="6600000"/>
            </a:lightRig>
          </a:scene3d>
          <a:sp3d>
            <a:bevelT w="139700" h="139700" prst="divot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23900" b="1" dirty="0">
                <a:ln w="11430"/>
                <a:solidFill>
                  <a:srgbClr val="FF33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</a:t>
            </a:r>
            <a:endParaRPr lang="en-US" sz="23900" b="1" dirty="0">
              <a:ln w="11430"/>
              <a:solidFill>
                <a:srgbClr val="FF33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299200" y="2514600"/>
            <a:ext cx="2844800" cy="2133600"/>
          </a:xfrm>
          <a:prstGeom prst="roundRect">
            <a:avLst>
              <a:gd name="adj" fmla="val 50000"/>
            </a:avLst>
          </a:prstGeom>
          <a:noFill/>
          <a:ln w="57150">
            <a:noFill/>
          </a:ln>
          <a:scene3d>
            <a:camera prst="orthographicFront"/>
            <a:lightRig rig="flat" dir="tl">
              <a:rot lat="0" lon="0" rev="6600000"/>
            </a:lightRig>
          </a:scene3d>
          <a:sp3d>
            <a:bevelT w="139700" h="139700" prst="divot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23900" b="1" dirty="0">
                <a:ln w="11430"/>
                <a:solidFill>
                  <a:srgbClr val="3333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</a:t>
            </a:r>
            <a:endParaRPr lang="en-US" sz="23900" b="1" dirty="0">
              <a:ln w="11430"/>
              <a:solidFill>
                <a:srgbClr val="3333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9245600" y="2590800"/>
            <a:ext cx="2743200" cy="1905000"/>
          </a:xfrm>
          <a:prstGeom prst="roundRect">
            <a:avLst>
              <a:gd name="adj" fmla="val 50000"/>
            </a:avLst>
          </a:prstGeom>
          <a:noFill/>
          <a:ln w="57150">
            <a:noFill/>
          </a:ln>
          <a:scene3d>
            <a:camera prst="orthographicFront"/>
            <a:lightRig rig="flat" dir="tl">
              <a:rot lat="0" lon="0" rev="6600000"/>
            </a:lightRig>
          </a:scene3d>
          <a:sp3d>
            <a:bevelT w="139700" h="139700" prst="divot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23900" b="1" dirty="0">
                <a:ln w="11430"/>
                <a:solidFill>
                  <a:srgbClr val="00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</a:t>
            </a:r>
            <a:endParaRPr lang="en-US" sz="23900" b="1" dirty="0">
              <a:ln w="11430"/>
              <a:solidFill>
                <a:srgbClr val="00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199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2" presetClass="exit" presetSubtype="9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500"/>
                            </p:stCondLst>
                            <p:childTnLst>
                              <p:par>
                                <p:cTn id="42" presetID="2" presetClass="exit" presetSubtype="6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2" presetClass="exit" presetSubtype="12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4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8000"/>
                            </p:stCondLst>
                            <p:childTnLst>
                              <p:par>
                                <p:cTn id="52" presetID="2" presetClass="exit" presetSubtype="3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5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000"/>
                            </p:stCondLst>
                            <p:childTnLst>
                              <p:par>
                                <p:cTn id="57" presetID="40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300"/>
                            </p:stCondLst>
                            <p:childTnLst>
                              <p:par>
                                <p:cTn id="63" presetID="40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300"/>
                            </p:stCondLst>
                            <p:childTnLst>
                              <p:par>
                                <p:cTn id="69" presetID="40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300"/>
                            </p:stCondLst>
                            <p:childTnLst>
                              <p:par>
                                <p:cTn id="75" presetID="40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5" grpId="2"/>
      <p:bldP spid="5" grpId="3"/>
      <p:bldP spid="6" grpId="0"/>
      <p:bldP spid="6" grpId="1"/>
      <p:bldP spid="6" grpId="2"/>
      <p:bldP spid="6" grpId="3"/>
      <p:bldP spid="7" grpId="0"/>
      <p:bldP spid="7" grpId="1"/>
      <p:bldP spid="7" grpId="2"/>
      <p:bldP spid="7" grpId="3"/>
      <p:bldP spid="8" grpId="0"/>
      <p:bldP spid="8" grpId="1"/>
      <p:bldP spid="8" grpId="2"/>
      <p:bldP spid="8" grpId="3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5C7D2911-63BC-467B-8DD0-B8385E4B0D1D}" type="datetime10">
              <a:rPr lang="bn-BD" b="1" smtClean="0">
                <a:latin typeface="NikoshBAN" pitchFamily="2" charset="0"/>
                <a:cs typeface="NikoshBAN" pitchFamily="2" charset="0"/>
              </a:rPr>
              <a:t>সোমবার, 7 সেপ্টেম্বর, 2020</a:t>
            </a:fld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657600" y="152400"/>
            <a:ext cx="5283200" cy="685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n-BD" sz="4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সালাতের ধর্মীয়</a:t>
            </a:r>
            <a:r>
              <a:rPr lang="en-US" sz="4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গুরুত্ব </a:t>
            </a:r>
            <a:endParaRPr lang="en-US" sz="40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1" y="1366684"/>
            <a:ext cx="5507705" cy="138499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buSzPct val="80000"/>
              <a:defRPr/>
            </a:pPr>
            <a:r>
              <a:rPr lang="en-US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‘যে ব্যক্তি মনোযোগ সহ সালাত আদায় করে,কিয়ামতের দিন ঐ সালাত তার জন্য নুর হবে’। </a:t>
            </a:r>
            <a:r>
              <a:rPr lang="bn-BD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( তাবরানি ) </a:t>
            </a:r>
            <a:endParaRPr lang="bn-BD" sz="2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3200" y="4184302"/>
            <a:ext cx="5609305" cy="138499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buSzPct val="80000"/>
              <a:defRPr/>
            </a:pP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দৈনিক পাচবার   গোসল  করলে যেমন শরীরে কোন ময়লা থাকেনা , তদ্রুপ পাঁচ ওয়াক্ত সালাত আদায় দ্বারা বান্দার কোন গুনাহ থাকবেনা  ।</a:t>
            </a:r>
          </a:p>
        </p:txBody>
      </p:sp>
      <p:pic>
        <p:nvPicPr>
          <p:cNvPr id="1026" name="Picture 2" descr="C:\Users\Computer City\Pictures\ইসলামি কালিওগ্রাফি\15380447_436204363434943_6143614230879022723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2800" y="1143000"/>
            <a:ext cx="292608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9997" y="3581400"/>
            <a:ext cx="2567203" cy="2418784"/>
          </a:xfrm>
          <a:prstGeom prst="rect">
            <a:avLst/>
          </a:prstGeom>
        </p:spPr>
      </p:pic>
      <p:pic>
        <p:nvPicPr>
          <p:cNvPr id="2" name="Picture 2" descr="C:\Users\Computer City\Pictures\ইসলামি কালিওগ্রাফি\Screenshot_2-1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16"/>
          <a:stretch/>
        </p:blipFill>
        <p:spPr bwMode="auto">
          <a:xfrm>
            <a:off x="8994877" y="1143001"/>
            <a:ext cx="2946400" cy="1884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4400" y="3624018"/>
            <a:ext cx="3223997" cy="2376166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04800" y="4701979"/>
            <a:ext cx="304800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buSzPct val="80000"/>
              <a:defRPr/>
            </a:pP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সালাত মোমেন ও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9514" y="4082200"/>
            <a:ext cx="2913599" cy="2090001"/>
          </a:xfrm>
          <a:prstGeom prst="rect">
            <a:avLst/>
          </a:prstGeom>
        </p:spPr>
      </p:pic>
      <p:pic>
        <p:nvPicPr>
          <p:cNvPr id="13" name="Picture 2" descr="C:\Users\Computer City\Pictures\ইসলামি কালিওগ্রাফি\15317983_436570780064968_2283720096389193727_n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4712" y="4082200"/>
            <a:ext cx="2844800" cy="209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5912" y="4082200"/>
            <a:ext cx="2561289" cy="2031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550401" y="3962400"/>
            <a:ext cx="2310580" cy="2376950"/>
          </a:xfrm>
          <a:prstGeom prst="rect">
            <a:avLst/>
          </a:prstGeom>
          <a:blipFill dpi="0"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998930" y="3977151"/>
            <a:ext cx="2551471" cy="2376949"/>
          </a:xfrm>
          <a:prstGeom prst="rect">
            <a:avLst/>
          </a:prstGeom>
          <a:blipFill dpi="0"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9382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333"/>
          <a:stretch/>
        </p:blipFill>
        <p:spPr>
          <a:xfrm>
            <a:off x="4560529" y="3977149"/>
            <a:ext cx="2438400" cy="236220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363793" y="4561793"/>
            <a:ext cx="3598607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buSzPct val="80000"/>
              <a:defRPr/>
            </a:pP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কাফিরের মধ্যে প্রার্থক্য করেদেয় ।</a:t>
            </a:r>
          </a:p>
        </p:txBody>
      </p:sp>
    </p:spTree>
    <p:extLst>
      <p:ext uri="{BB962C8B-B14F-4D97-AF65-F5344CB8AC3E}">
        <p14:creationId xmlns:p14="http://schemas.microsoft.com/office/powerpoint/2010/main" val="3702001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8" grpId="1" animBg="1"/>
      <p:bldP spid="11" grpId="0" animBg="1"/>
      <p:bldP spid="11" grpId="1" animBg="1"/>
      <p:bldP spid="15" grpId="0" animBg="1"/>
      <p:bldP spid="16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248595" y="522705"/>
            <a:ext cx="3676204" cy="76944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IN" sz="44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জোড়ায় কাজ</a:t>
            </a:r>
            <a:endParaRPr lang="en-US" sz="44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9229" y="5388114"/>
            <a:ext cx="6595531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সালাতের ধর্মীয় গুরুত্ব সমুহ লেখ ।</a:t>
            </a:r>
            <a:endParaRPr lang="en-US" sz="40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2" descr="C:\Users\Computer City\Pictures\New folder (7)\20180407_12213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3" t="9453" r="8400"/>
          <a:stretch/>
        </p:blipFill>
        <p:spPr bwMode="auto">
          <a:xfrm>
            <a:off x="7924799" y="3535680"/>
            <a:ext cx="3143867" cy="220637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Computer City\Pictures\ইসলামি কালিওগ্রাফি\16865157_697850410397973_6869242843688994076_n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8" t="13826" r="14414" b="41174"/>
          <a:stretch/>
        </p:blipFill>
        <p:spPr bwMode="auto">
          <a:xfrm>
            <a:off x="3261360" y="1693882"/>
            <a:ext cx="4074033" cy="342675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2726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5C7D2911-63BC-467B-8DD0-B8385E4B0D1D}" type="datetime10">
              <a:rPr lang="bn-BD" b="1" smtClean="0">
                <a:latin typeface="NikoshBAN" pitchFamily="2" charset="0"/>
                <a:cs typeface="NikoshBAN" pitchFamily="2" charset="0"/>
              </a:rPr>
              <a:t>সোমবার, 7 সেপ্টেম্বর, 2020</a:t>
            </a:fld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657600" y="152400"/>
            <a:ext cx="6096000" cy="6858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n-BD" sz="4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সালাতের সামাজিক গুরুত্ব </a:t>
            </a:r>
            <a:endParaRPr lang="en-US" sz="40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76826" y="1369143"/>
            <a:ext cx="4503175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buSzPct val="80000"/>
              <a:defRPr/>
            </a:pPr>
            <a:r>
              <a:rPr lang="en-US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মুসলমানগণ দৈনিক পাঁচবার একস্থানে মিলিত হওয়ার সুযোগ পায় </a:t>
            </a:r>
            <a:r>
              <a:rPr lang="bn-BD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bn-BD" sz="2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47369" y="3309611"/>
            <a:ext cx="2779252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buSzPct val="80000"/>
              <a:defRPr/>
            </a:pP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একে অপরের খোঁজ -খবর নিতে পারে  </a:t>
            </a:r>
            <a:endParaRPr lang="bn-BD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47368" y="5638800"/>
            <a:ext cx="375920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buSzPct val="80000"/>
              <a:defRPr/>
            </a:pP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সামাজিক বন্দন সূদৃঢ হয়   </a:t>
            </a:r>
            <a:endParaRPr lang="bn-BD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4" name="Picture 13" descr="niyo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632" y="909485"/>
            <a:ext cx="3139768" cy="1844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632" y="4812645"/>
            <a:ext cx="3454400" cy="181893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3"/>
          <a:stretch/>
        </p:blipFill>
        <p:spPr>
          <a:xfrm>
            <a:off x="6263899" y="2791009"/>
            <a:ext cx="3896101" cy="202163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86"/>
          <a:stretch/>
        </p:blipFill>
        <p:spPr>
          <a:xfrm>
            <a:off x="8691716" y="4794685"/>
            <a:ext cx="2936568" cy="18548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2" descr="C:\Users\Computer City\Pictures\ইসলামি কালিওগ্রাফি\15317983_436570780064968_2283720096389193727_n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3651" y="909485"/>
            <a:ext cx="3302375" cy="18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0706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5C7D2911-63BC-467B-8DD0-B8385E4B0D1D}" type="datetime10">
              <a:rPr lang="bn-BD" b="1" smtClean="0">
                <a:latin typeface="NikoshBAN" pitchFamily="2" charset="0"/>
                <a:cs typeface="NikoshBAN" pitchFamily="2" charset="0"/>
              </a:rPr>
              <a:t>সোমবার, 7 সেপ্টেম্বর, 2020</a:t>
            </a:fld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657600" y="152400"/>
            <a:ext cx="4673600" cy="5334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n-BD" sz="32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সালাতের সামাজিক গুরুত্ব </a:t>
            </a:r>
            <a:endParaRPr lang="en-US" sz="32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91690" y="970887"/>
            <a:ext cx="2959511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buSzPct val="80000"/>
              <a:defRPr/>
            </a:pP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ধনি-গরীব, উঁচু-নিচু  ভেদাভেদ থাকেনা  </a:t>
            </a:r>
            <a:endParaRPr lang="bn-BD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03200" y="3072480"/>
            <a:ext cx="3757563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buSzPct val="80000"/>
              <a:defRPr/>
            </a:pP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পরস্পর মতপ্রার্থক্য ভূলে একসাথে কাজ করার শিক্ষা পায়   </a:t>
            </a:r>
            <a:endParaRPr lang="bn-BD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91690" y="5642742"/>
            <a:ext cx="3669073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buSzPct val="80000"/>
              <a:defRPr/>
            </a:pP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সময় ও শৃংখলাবোধ শিক্ষা দেয় </a:t>
            </a:r>
            <a:endParaRPr lang="bn-BD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4" name="Picture 2" descr="C:\Users\Computer City\Pictures\211709_33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3" t="8477" r="19932"/>
          <a:stretch/>
        </p:blipFill>
        <p:spPr bwMode="auto">
          <a:xfrm>
            <a:off x="9956801" y="790582"/>
            <a:ext cx="1986116" cy="196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430" y="738337"/>
            <a:ext cx="2246671" cy="1975858"/>
          </a:xfrm>
          <a:prstGeom prst="rect">
            <a:avLst/>
          </a:prstGeom>
        </p:spPr>
      </p:pic>
      <p:pic>
        <p:nvPicPr>
          <p:cNvPr id="20" name="Picture 2" descr="C:\Documents and Settings\Administrator\Desktop\111\muslims-offering-namaz-at110909094628.jpg"/>
          <p:cNvPicPr>
            <a:picLocks noChangeAspect="1" noChangeArrowheads="1"/>
          </p:cNvPicPr>
          <p:nvPr/>
        </p:nvPicPr>
        <p:blipFill rotWithShape="1">
          <a:blip r:embed="rId5" cstate="print"/>
          <a:srcRect l="33256"/>
          <a:stretch/>
        </p:blipFill>
        <p:spPr bwMode="auto">
          <a:xfrm>
            <a:off x="4267200" y="2914536"/>
            <a:ext cx="3000688" cy="170087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1" name="Picture 20" descr="2799838220_ba1ec0a9b4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02944" y="4851500"/>
            <a:ext cx="2587584" cy="19198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" descr="C:\Users\Jewel\Downloads\4203.jpg"/>
          <p:cNvPicPr>
            <a:picLocks noChangeAspect="1" noChangeArrowheads="1"/>
          </p:cNvPicPr>
          <p:nvPr/>
        </p:nvPicPr>
        <p:blipFill rotWithShape="1">
          <a:blip r:embed="rId7" cstate="print">
            <a:lum contrast="40000"/>
          </a:blip>
          <a:srcRect l="17223" t="8440" r="12134" b="9348"/>
          <a:stretch/>
        </p:blipFill>
        <p:spPr bwMode="auto">
          <a:xfrm>
            <a:off x="4267200" y="4851500"/>
            <a:ext cx="2089355" cy="189245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0528" y="4876800"/>
            <a:ext cx="2998272" cy="186715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0272" y="2864648"/>
            <a:ext cx="4267200" cy="18006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5" name="Rectangle 24"/>
          <p:cNvSpPr/>
          <p:nvPr/>
        </p:nvSpPr>
        <p:spPr>
          <a:xfrm>
            <a:off x="484238" y="5320673"/>
            <a:ext cx="3283975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buSzPct val="80000"/>
              <a:defRPr/>
            </a:pP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পরিচ্ছন্ন জীবন যাপনে</a:t>
            </a:r>
            <a:r>
              <a:rPr lang="en-US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উদ্বুদ্ধ করে </a:t>
            </a:r>
            <a:endParaRPr lang="bn-BD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94" r="5490"/>
          <a:stretch>
            <a:fillRect/>
          </a:stretch>
        </p:blipFill>
        <p:spPr>
          <a:xfrm>
            <a:off x="7062025" y="5024100"/>
            <a:ext cx="1879600" cy="16815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0529" y="5055143"/>
            <a:ext cx="2645929" cy="166668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40"/>
          <a:stretch>
            <a:fillRect/>
          </a:stretch>
        </p:blipFill>
        <p:spPr>
          <a:xfrm>
            <a:off x="5233225" y="5024100"/>
            <a:ext cx="1828800" cy="16815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100" y="762002"/>
            <a:ext cx="1820403" cy="1952193"/>
          </a:xfrm>
          <a:prstGeom prst="rect">
            <a:avLst/>
          </a:prstGeom>
        </p:spPr>
      </p:pic>
      <p:pic>
        <p:nvPicPr>
          <p:cNvPr id="1026" name="Picture 2" descr="C:\Users\Computer City\Pictures\BLOK POST\10733972_294435467433023_862957174569031765_n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207" y="738338"/>
            <a:ext cx="2422223" cy="197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9616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2" grpId="1" animBg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74800" y="5334000"/>
            <a:ext cx="8686800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সালাতের সাতটি সামাজিক শিক্ষা লিখ ? 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064000" y="457200"/>
            <a:ext cx="4572000" cy="6858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দলগত কাজ</a:t>
            </a:r>
            <a:endParaRPr lang="en-US" sz="54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Content Placeholder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180" y="1356360"/>
            <a:ext cx="5501640" cy="36610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56817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534" y="3267631"/>
            <a:ext cx="108213" cy="56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076332" y="251762"/>
            <a:ext cx="3834925" cy="967511"/>
          </a:xfrm>
          <a:prstGeom prst="rect">
            <a:avLst/>
          </a:prstGeom>
          <a:noFill/>
        </p:spPr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57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bn-BD" sz="57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57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11257" y="700862"/>
            <a:ext cx="7235680" cy="615689"/>
          </a:xfrm>
          <a:prstGeom prst="rect">
            <a:avLst/>
          </a:prstGeom>
          <a:noFill/>
          <a:ln>
            <a:noFill/>
          </a:ln>
        </p:spPr>
        <p:txBody>
          <a:bodyPr wrap="square" lIns="87097" tIns="43548" rIns="87097" bIns="43548" rtlCol="0">
            <a:spAutoFit/>
          </a:bodyPr>
          <a:lstStyle/>
          <a:p>
            <a:r>
              <a:rPr lang="bn-BD" sz="3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সঠিক উত্তরটি চিহ্নিত করে বোর্ডে লেখ  </a:t>
            </a:r>
            <a:endParaRPr lang="en-US" sz="3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11275" y="2097958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27229" y="2104487"/>
            <a:ext cx="3196124" cy="503545"/>
          </a:xfrm>
          <a:prstGeom prst="rect">
            <a:avLst/>
          </a:prstGeom>
          <a:solidFill>
            <a:srgbClr val="00B05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উত্তর সঠিক হয়েছে</a:t>
            </a:r>
            <a:r>
              <a:rPr lang="bn-BD" sz="27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2882" y="2128419"/>
            <a:ext cx="3073119" cy="503445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ইমান 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</a:t>
            </a:r>
            <a:endParaRPr lang="en-US" sz="2700" b="1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11258" y="2122426"/>
            <a:ext cx="2799813" cy="439778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3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</a:t>
            </a:r>
            <a:r>
              <a:rPr lang="en-US" sz="23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3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3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3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সালাত</a:t>
            </a:r>
            <a:endParaRPr lang="en-US" sz="23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2882" y="3003173"/>
            <a:ext cx="3073119" cy="503445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যাকাত </a:t>
            </a:r>
            <a:endParaRPr lang="en-US" sz="2700" b="1" dirty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25479" y="3003173"/>
            <a:ext cx="2785592" cy="503445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সাওম</a:t>
            </a:r>
            <a:endParaRPr lang="en-US" sz="2700" b="1" dirty="0">
              <a:solidFill>
                <a:schemeClr val="tx1"/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 rot="16200000">
            <a:off x="9641633" y="4435438"/>
            <a:ext cx="738664" cy="3209095"/>
            <a:chOff x="7986724" y="2134145"/>
            <a:chExt cx="984830" cy="3209095"/>
          </a:xfrm>
        </p:grpSpPr>
        <p:sp>
          <p:nvSpPr>
            <p:cNvPr id="17" name="TextBox 16"/>
            <p:cNvSpPr txBox="1"/>
            <p:nvPr/>
          </p:nvSpPr>
          <p:spPr>
            <a:xfrm rot="5400000">
              <a:off x="7308787" y="3246279"/>
              <a:ext cx="2340704" cy="9848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bn-BD" sz="21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◊ ক্লিক করে </a:t>
              </a:r>
            </a:p>
            <a:p>
              <a:pPr algn="ctr"/>
              <a:r>
                <a:rPr lang="bn-BD" sz="21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সঠিক উত্তর  জানতে হবে ।</a:t>
              </a:r>
              <a:endParaRPr lang="en-US" sz="21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8087088" y="2134145"/>
              <a:ext cx="15151" cy="3209095"/>
            </a:xfrm>
            <a:prstGeom prst="line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18"/>
          <p:cNvSpPr txBox="1"/>
          <p:nvPr/>
        </p:nvSpPr>
        <p:spPr>
          <a:xfrm>
            <a:off x="8595323" y="2102113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627229" y="2090543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414" y="5667761"/>
            <a:ext cx="108213" cy="56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TextBox 22"/>
          <p:cNvSpPr txBox="1"/>
          <p:nvPr/>
        </p:nvSpPr>
        <p:spPr>
          <a:xfrm>
            <a:off x="8452967" y="4419854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465831" y="4407452"/>
            <a:ext cx="3196124" cy="503545"/>
          </a:xfrm>
          <a:prstGeom prst="rect">
            <a:avLst/>
          </a:prstGeom>
          <a:solidFill>
            <a:srgbClr val="00B05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উত্তর সঠিক হয়েছে</a:t>
            </a:r>
            <a:r>
              <a:rPr lang="bn-BD" sz="27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92099" y="3664047"/>
            <a:ext cx="11698301" cy="549611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  <a:ln>
            <a:solidFill>
              <a:schemeClr val="accent6">
                <a:lumMod val="75000"/>
              </a:schemeClr>
            </a:solidFill>
            <a:prstDash val="sys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en-US" sz="3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২ </a:t>
            </a:r>
            <a:r>
              <a:rPr lang="bn-BD" sz="3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r>
              <a:rPr lang="bn-BD" sz="3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কোনটি প্রতি মূহুর্তে আল্লাহর আইন মেনে চলার উৎসাহ প্রদান করে  ?</a:t>
            </a:r>
            <a:endParaRPr lang="en-US" sz="3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82882" y="4585243"/>
            <a:ext cx="3073119" cy="580389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</a:t>
            </a:r>
            <a:r>
              <a:rPr lang="en-US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জিহাদ 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837000" y="4592815"/>
            <a:ext cx="2874072" cy="457278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</a:t>
            </a:r>
            <a:r>
              <a:rPr lang="en-US" sz="2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সালাত </a:t>
            </a:r>
            <a:endParaRPr lang="en-US" sz="2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04581" y="5569727"/>
            <a:ext cx="3101635" cy="457278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সাওম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869591" y="5534035"/>
            <a:ext cx="2844703" cy="457278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</a:t>
            </a:r>
            <a:r>
              <a:rPr lang="en-US" sz="2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যাকাত  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471286" y="4424842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480199" y="4407452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85828" y="1323965"/>
            <a:ext cx="9591681" cy="518834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  <a:ln>
            <a:solidFill>
              <a:schemeClr val="accent6">
                <a:lumMod val="75000"/>
              </a:schemeClr>
            </a:solidFill>
            <a:prstDash val="sys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১। </a:t>
            </a:r>
            <a:r>
              <a:rPr lang="bn-BD" sz="28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ইমান ও কুফরের মধ্যে প্রার্থক্যকারী ইবাদাত কোনটি   ? </a:t>
            </a:r>
          </a:p>
        </p:txBody>
      </p:sp>
    </p:spTree>
    <p:extLst>
      <p:ext uri="{BB962C8B-B14F-4D97-AF65-F5344CB8AC3E}">
        <p14:creationId xmlns:p14="http://schemas.microsoft.com/office/powerpoint/2010/main" val="36984727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4"/>
                                            </p:cond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2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0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7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5"/>
                                            </p:cond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3"/>
                                            </p:cond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1"/>
                                            </p:cond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9"/>
                                            </p:cond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6"/>
                                            </p:cond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4"/>
                                            </p:cond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11" grpId="0" animBg="1"/>
      <p:bldP spid="12" grpId="0" animBg="1"/>
      <p:bldP spid="13" grpId="0" animBg="1"/>
      <p:bldP spid="14" grpId="0" animBg="1"/>
      <p:bldP spid="19" grpId="0" animBg="1"/>
      <p:bldP spid="20" grpId="0" animBg="1"/>
      <p:bldP spid="23" grpId="0" animBg="1"/>
      <p:bldP spid="24" grpId="0" animBg="1"/>
      <p:bldP spid="24" grpId="1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534" y="3267631"/>
            <a:ext cx="108213" cy="56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076333" y="251762"/>
            <a:ext cx="3477928" cy="967511"/>
          </a:xfrm>
          <a:prstGeom prst="rect">
            <a:avLst/>
          </a:prstGeom>
          <a:noFill/>
        </p:spPr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57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bn-BD" sz="57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57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18554" y="551025"/>
            <a:ext cx="6412053" cy="557051"/>
          </a:xfrm>
          <a:prstGeom prst="rect">
            <a:avLst/>
          </a:prstGeom>
          <a:noFill/>
          <a:ln>
            <a:noFill/>
          </a:ln>
        </p:spPr>
        <p:txBody>
          <a:bodyPr wrap="square" lIns="87097" tIns="43548" rIns="87097" bIns="43548" rtlCol="0">
            <a:spAutoFit/>
          </a:bodyPr>
          <a:lstStyle/>
          <a:p>
            <a:r>
              <a:rPr lang="bn-BD" sz="3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সঠিক উত্তরটি চিহ্নিত করে বোর্ডে লেখ  </a:t>
            </a:r>
            <a:endParaRPr lang="en-US" sz="3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85058" y="2139456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09771" y="2119772"/>
            <a:ext cx="3196124" cy="503545"/>
          </a:xfrm>
          <a:prstGeom prst="rect">
            <a:avLst/>
          </a:prstGeom>
          <a:solidFill>
            <a:srgbClr val="00B05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উত্তর সঠিক হয়েছে</a:t>
            </a:r>
            <a:r>
              <a:rPr lang="bn-BD" sz="27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2882" y="2128420"/>
            <a:ext cx="3849349" cy="549611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</a:t>
            </a:r>
            <a:r>
              <a:rPr lang="en-US" sz="3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নামাজ আদায় করা </a:t>
            </a:r>
            <a:endParaRPr lang="en-US" sz="3000" b="1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91283" y="2122426"/>
            <a:ext cx="3341517" cy="518834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</a:t>
            </a:r>
            <a:r>
              <a:rPr lang="en-US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জামায়াতে সালাত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2881" y="2920889"/>
            <a:ext cx="4428376" cy="549611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en-US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BD" sz="3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গোপনে সালাত আদায় </a:t>
            </a:r>
            <a:endParaRPr lang="en-US" sz="3000" b="1" dirty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28677" y="2920889"/>
            <a:ext cx="4624923" cy="549611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</a:t>
            </a:r>
            <a:r>
              <a:rPr lang="en-US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যথানিয়মে সালাত আদায় </a:t>
            </a:r>
            <a:endParaRPr lang="en-US" sz="3000" b="1" dirty="0">
              <a:solidFill>
                <a:schemeClr val="tx1"/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 rot="16200000">
            <a:off x="9641633" y="4435438"/>
            <a:ext cx="738664" cy="3209095"/>
            <a:chOff x="7986724" y="2134145"/>
            <a:chExt cx="984830" cy="3209095"/>
          </a:xfrm>
        </p:grpSpPr>
        <p:sp>
          <p:nvSpPr>
            <p:cNvPr id="17" name="TextBox 16"/>
            <p:cNvSpPr txBox="1"/>
            <p:nvPr/>
          </p:nvSpPr>
          <p:spPr>
            <a:xfrm rot="5400000">
              <a:off x="7308787" y="3246279"/>
              <a:ext cx="2340704" cy="9848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bn-BD" sz="21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◊ ক্লিক করে </a:t>
              </a:r>
            </a:p>
            <a:p>
              <a:pPr algn="ctr"/>
              <a:r>
                <a:rPr lang="bn-BD" sz="21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সঠিক উত্তর  জানতে হবে ।</a:t>
              </a:r>
              <a:endParaRPr lang="en-US" sz="21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8087088" y="2134145"/>
              <a:ext cx="15151" cy="3209095"/>
            </a:xfrm>
            <a:prstGeom prst="line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18"/>
          <p:cNvSpPr txBox="1"/>
          <p:nvPr/>
        </p:nvSpPr>
        <p:spPr>
          <a:xfrm>
            <a:off x="8636001" y="2125761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794181" y="2118884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414" y="5667761"/>
            <a:ext cx="108213" cy="56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TextBox 22"/>
          <p:cNvSpPr txBox="1"/>
          <p:nvPr/>
        </p:nvSpPr>
        <p:spPr>
          <a:xfrm>
            <a:off x="8452967" y="4419854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452966" y="4410757"/>
            <a:ext cx="3196124" cy="503545"/>
          </a:xfrm>
          <a:prstGeom prst="rect">
            <a:avLst/>
          </a:prstGeom>
          <a:solidFill>
            <a:srgbClr val="00B05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উত্তর সঠিক হয়েছে</a:t>
            </a:r>
            <a:r>
              <a:rPr lang="bn-BD" sz="27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30896" y="3664047"/>
            <a:ext cx="9932305" cy="549611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  <a:ln>
            <a:solidFill>
              <a:schemeClr val="accent6">
                <a:lumMod val="75000"/>
              </a:schemeClr>
            </a:solidFill>
            <a:prstDash val="sys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en-US" sz="3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৪</a:t>
            </a:r>
            <a:r>
              <a:rPr lang="bn-BD" sz="3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। সালাতে কোরআনের কিছু অংশ পড়া ---</a:t>
            </a:r>
            <a:endParaRPr lang="en-US" sz="3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20295" y="4585244"/>
            <a:ext cx="3402508" cy="549611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</a:t>
            </a:r>
            <a:r>
              <a:rPr lang="en-US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সূন্নাত </a:t>
            </a:r>
            <a:endParaRPr lang="en-US" sz="3000" b="1" dirty="0">
              <a:solidFill>
                <a:schemeClr val="tx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029669" y="4592816"/>
            <a:ext cx="3098331" cy="503445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</a:t>
            </a:r>
            <a:r>
              <a:rPr lang="en-US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ফরজ</a:t>
            </a:r>
            <a:endParaRPr lang="en-US" sz="27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04581" y="5569727"/>
            <a:ext cx="3418223" cy="503445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গ. </a:t>
            </a:r>
            <a:r>
              <a:rPr lang="bn-BD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মুস্তাহাব </a:t>
            </a:r>
            <a:endParaRPr lang="en-US" sz="2700" b="1" dirty="0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012338" y="5534037"/>
            <a:ext cx="3115663" cy="549611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</a:t>
            </a:r>
            <a:r>
              <a:rPr lang="en-US" sz="3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3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ওয়াজিব </a:t>
            </a:r>
            <a:endParaRPr lang="en-US" sz="3000" b="1" dirty="0">
              <a:solidFill>
                <a:schemeClr val="tx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482726" y="4417192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482725" y="4421879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85829" y="1323966"/>
            <a:ext cx="10791772" cy="611167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  <a:ln>
            <a:solidFill>
              <a:schemeClr val="accent6">
                <a:lumMod val="75000"/>
              </a:schemeClr>
            </a:solidFill>
            <a:prstDash val="sys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3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৩</a:t>
            </a:r>
            <a:r>
              <a:rPr lang="en-US" sz="3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r>
              <a:rPr lang="bn-BD" sz="3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‘তোমরা রুকুকারীদের সাথে রুকু কর’-এর দ্বারা বুঝায়---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en-US" sz="3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71284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4"/>
                                            </p:cond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2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0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7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5"/>
                                            </p:cond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3"/>
                                            </p:cond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1"/>
                                            </p:cond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9"/>
                                            </p:cond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6"/>
                                            </p:cond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4"/>
                                            </p:cond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11" grpId="0" animBg="1"/>
      <p:bldP spid="12" grpId="0" animBg="1"/>
      <p:bldP spid="13" grpId="0" animBg="1"/>
      <p:bldP spid="14" grpId="0" animBg="1"/>
      <p:bldP spid="19" grpId="0" animBg="1"/>
      <p:bldP spid="20" grpId="0" animBg="1"/>
      <p:bldP spid="23" grpId="0" animBg="1"/>
      <p:bldP spid="24" grpId="0" animBg="1"/>
      <p:bldP spid="24" grpId="1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17510" y="1045875"/>
            <a:ext cx="8547289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৫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সালাতের মাধ্যমে আল্লাহর নিকট প্রকাশ পায় --  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8401" y="323166"/>
            <a:ext cx="4063999" cy="646331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মূল্যায়নঃ</a:t>
            </a:r>
            <a:endParaRPr lang="en-US" sz="36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83841" y="353943"/>
            <a:ext cx="4005239" cy="584775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আবার চেষ্টা কর 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59201" y="381001"/>
            <a:ext cx="4005239" cy="584775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উত্তর সঠিক হয়েছে 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8209" y="5054026"/>
            <a:ext cx="3454400" cy="584775"/>
          </a:xfrm>
          <a:prstGeom prst="rect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(ক) 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iii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12000" y="4994910"/>
            <a:ext cx="3352800" cy="584775"/>
          </a:xfrm>
          <a:prstGeom prst="rect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(খ) 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3617" y="6044626"/>
            <a:ext cx="3258784" cy="584775"/>
          </a:xfrm>
          <a:prstGeom prst="rect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(গ) 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</a:t>
            </a:r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iii</a:t>
            </a:r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15200" y="6044626"/>
            <a:ext cx="3454400" cy="584775"/>
          </a:xfrm>
          <a:prstGeom prst="rect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(ঘ) 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</a:t>
            </a:r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</a:t>
            </a:r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iii</a:t>
            </a:r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95527" y="4292026"/>
            <a:ext cx="5381863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নিচের কোনটি সঠিক ?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2000" y="1701226"/>
            <a:ext cx="5130800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i.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বান্দার ইবাদাতের ধরন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27200" y="2447466"/>
            <a:ext cx="6705600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. 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বান্দার চরম আনুগত্যের অভিব্যক্তি  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40000" y="3225226"/>
            <a:ext cx="5689600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iii.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বান্দার ভূল ভ্রান্তি  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52665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9"/>
                                            </p:cond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5"/>
                                            </p:cond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9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1"/>
                                            </p:cond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9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7"/>
                                            </p:cond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5" grpId="1" animBg="1"/>
      <p:bldP spid="5" grpId="2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Computer City\Downloads\10806408_803608059712000_4387708737983279336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76200"/>
            <a:ext cx="11785600" cy="66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1320800" y="5837238"/>
            <a:ext cx="9878141" cy="7921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3200" b="1" dirty="0">
                <a:latin typeface="NikoshBAN" pitchFamily="2" charset="0"/>
                <a:cs typeface="NikoshBAN" pitchFamily="2" charset="0"/>
              </a:rPr>
              <a:t>সামাজিক সম্প্রীতি বন্ধনে সালাতের গুরুত্ব ব্যাখ্যা কর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1"/>
          <p:cNvSpPr>
            <a:spLocks noChangeArrowheads="1"/>
          </p:cNvSpPr>
          <p:nvPr/>
        </p:nvSpPr>
        <p:spPr bwMode="auto">
          <a:xfrm>
            <a:off x="4459818" y="76200"/>
            <a:ext cx="4074583" cy="1021556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B6DCDF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5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5400" b="1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63860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5C7D2911-63BC-467B-8DD0-B8385E4B0D1D}" type="datetime10">
              <a:rPr lang="bn-BD" b="1" smtClean="0">
                <a:latin typeface="NikoshBAN" pitchFamily="2" charset="0"/>
                <a:cs typeface="NikoshBAN" pitchFamily="2" charset="0"/>
              </a:rPr>
              <a:t>সোমবার, 7 সেপ্টেম্বর, 2020</a:t>
            </a:fld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51" name="Picture 3" descr="C:\Users\Computer City\Pictures\ইসলামি কালিওগ্রাফি\15267759_435536966835016_2706793281860876915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0" y="3251625"/>
            <a:ext cx="5384800" cy="3406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Computer City\Pictures\ইসলামি কালিওগ্রাফি\18486122_1306068519508100_827687076907839153_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3999" y="172065"/>
            <a:ext cx="5420852" cy="3079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Computer City\Pictures\ইসলামি কালিওগ্রাফি\16865157_697850410397973_6869242843688994076_n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340"/>
          <a:stretch/>
        </p:blipFill>
        <p:spPr bwMode="auto">
          <a:xfrm>
            <a:off x="250723" y="202544"/>
            <a:ext cx="6353276" cy="6455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06323" y="2514600"/>
            <a:ext cx="11379200" cy="3276600"/>
          </a:xfrm>
          <a:prstGeom prst="rect">
            <a:avLst/>
          </a:prstGeom>
          <a:noFill/>
        </p:spPr>
        <p:txBody>
          <a:bodyPr wrap="none" rtlCol="0">
            <a:prstTxWarp prst="textWave1">
              <a:avLst>
                <a:gd name="adj1" fmla="val 13715"/>
                <a:gd name="adj2" fmla="val 0"/>
              </a:avLst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IN" sz="6600" b="1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সকলকে</a:t>
            </a:r>
            <a:r>
              <a:rPr lang="bn-IN" sz="6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6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20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459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4943419" y="304800"/>
            <a:ext cx="2743200" cy="6096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accent4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IN" sz="4000" b="1" dirty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54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3" name="Picture 3" descr="C:\Users\Computer City\Pictures\BLOK POST\20631769_1929844353950317_1059333945_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0" y="1301508"/>
            <a:ext cx="1818320" cy="153168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/>
          <p:cNvSpPr/>
          <p:nvPr/>
        </p:nvSpPr>
        <p:spPr>
          <a:xfrm>
            <a:off x="417098" y="3164307"/>
            <a:ext cx="5678903" cy="26468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মোঃ </a:t>
            </a:r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রফিকুল </a:t>
            </a:r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ইসলাম</a:t>
            </a:r>
          </a:p>
          <a:p>
            <a:pPr algn="ctr"/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সিনিয়র  শিক্ষক  </a:t>
            </a:r>
            <a:endParaRPr lang="bn-BD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জনার কেঁওচিয়া আদর্শ </a:t>
            </a:r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উচ্চ বিদ্যালয়</a:t>
            </a:r>
          </a:p>
          <a:p>
            <a:pPr algn="ctr"/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সাতকানিয়া,চট্রগ্রাম ।</a:t>
            </a:r>
          </a:p>
          <a:p>
            <a:pPr algn="ctr"/>
            <a:r>
              <a:rPr lang="bn-BD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মোবাইল-০১৮১৭-৭১৫৬৭৭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/</a:t>
            </a: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০১৯৯১৯-৪৭৪০২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endParaRPr lang="en-US" sz="28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1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Email-</a:t>
            </a:r>
            <a:r>
              <a:rPr lang="bn-BD" sz="1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rafiquljkahs</a:t>
            </a:r>
            <a:r>
              <a:rPr lang="bn-BD" sz="1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@gmail.com</a:t>
            </a:r>
            <a:endParaRPr lang="bn-BD" sz="1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04799" y="1095589"/>
            <a:ext cx="5830583" cy="549843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6315019" y="1285373"/>
            <a:ext cx="0" cy="5233698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6705602" y="1110919"/>
            <a:ext cx="5079999" cy="549843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>
            <a:off x="6459399" y="1285373"/>
            <a:ext cx="0" cy="5233698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2" name="Picture 4" descr="H:\Photos\Captured\Photo057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1" r="3433" b="9220"/>
          <a:stretch/>
        </p:blipFill>
        <p:spPr bwMode="auto">
          <a:xfrm>
            <a:off x="6963323" y="1371600"/>
            <a:ext cx="4692952" cy="4831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7924800" y="5191780"/>
            <a:ext cx="2724443" cy="523220"/>
          </a:xfrm>
          <a:prstGeom prst="rect">
            <a:avLst/>
          </a:prstGeom>
          <a:noFill/>
          <a:ln>
            <a:solidFill>
              <a:srgbClr val="FFC000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bn-BD" sz="2800" b="1" dirty="0" smtClean="0">
                <a:ln/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সময়ঃ- ৫০ মিঃ</a:t>
            </a:r>
            <a:r>
              <a:rPr lang="bn-IN" sz="2800" b="1" dirty="0" smtClean="0">
                <a:ln/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25409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320800" y="381000"/>
            <a:ext cx="8940800" cy="5334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accent4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6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 ভিডিও ক্লিপটি দেখ এবং চিন্তা করে বল  </a:t>
            </a:r>
            <a:endParaRPr lang="en-US" sz="36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5486399" y="914400"/>
            <a:ext cx="1524000" cy="685800"/>
          </a:xfrm>
          <a:prstGeom prst="down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1422400" y="3657600"/>
            <a:ext cx="9855200" cy="1981200"/>
          </a:xfrm>
          <a:prstGeom prst="roundRect">
            <a:avLst/>
          </a:prstGeom>
          <a:noFill/>
          <a:ln w="76200">
            <a:noFill/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44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তোমরা ভিডিওটিতে কী দেখতে পেলে  ?</a:t>
            </a:r>
            <a:endParaRPr lang="en-US" sz="44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064000" y="4419600"/>
            <a:ext cx="4064000" cy="6858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76200">
            <a:solidFill>
              <a:schemeClr val="accent4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48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সালাত আদায় </a:t>
            </a:r>
            <a:endParaRPr lang="en-US" sz="48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3" name="Object 2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9207348"/>
              </p:ext>
            </p:extLst>
          </p:nvPr>
        </p:nvGraphicFramePr>
        <p:xfrm>
          <a:off x="5080001" y="1905000"/>
          <a:ext cx="2832100" cy="1346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Packager Shell Object" showAsIcon="1" r:id="rId4" imgW="914400" imgH="771480" progId="Package">
                  <p:embed/>
                </p:oleObj>
              </mc:Choice>
              <mc:Fallback>
                <p:oleObj name="Packager Shell Object" showAsIcon="1" r:id="rId4" imgW="914400" imgH="771480" progId="Packag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1" y="1905000"/>
                        <a:ext cx="2832100" cy="1346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06308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5C7D2911-63BC-467B-8DD0-B8385E4B0D1D}" type="datetime10">
              <a:rPr lang="bn-BD" b="1" smtClean="0">
                <a:latin typeface="NikoshBAN" pitchFamily="2" charset="0"/>
                <a:cs typeface="NikoshBAN" pitchFamily="2" charset="0"/>
              </a:rPr>
              <a:t>সোমবার, 7 সেপ্টেম্বর, 2020</a:t>
            </a:fld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171" y="728473"/>
            <a:ext cx="4856480" cy="2700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962533" y="457201"/>
            <a:ext cx="264687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400" b="1" dirty="0">
                <a:latin typeface="NikoshBAN" pitchFamily="2" charset="0"/>
                <a:cs typeface="NikoshBAN" pitchFamily="2" charset="0"/>
              </a:rPr>
              <a:t>আজকের পাঠ </a:t>
            </a:r>
            <a:endParaRPr lang="en-US" sz="4400" dirty="0"/>
          </a:p>
        </p:txBody>
      </p:sp>
      <p:sp>
        <p:nvSpPr>
          <p:cNvPr id="3" name="Rectangle 2"/>
          <p:cNvSpPr/>
          <p:nvPr/>
        </p:nvSpPr>
        <p:spPr>
          <a:xfrm>
            <a:off x="3609411" y="3429001"/>
            <a:ext cx="6096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bn-BD" sz="8800" b="1" dirty="0">
                <a:latin typeface="NikoshBAN" panose="02000000000000000000" pitchFamily="2" charset="0"/>
                <a:cs typeface="NikoshBAN" panose="02000000000000000000" pitchFamily="2" charset="0"/>
              </a:rPr>
              <a:t>সালাত</a:t>
            </a:r>
          </a:p>
          <a:p>
            <a:pPr algn="ctr">
              <a:defRPr/>
            </a:pPr>
            <a:r>
              <a:rPr lang="bn-BD" sz="3600" b="1" dirty="0">
                <a:latin typeface="NikoshBAN" pitchFamily="2" charset="0"/>
                <a:cs typeface="NikoshBAN" pitchFamily="2" charset="0"/>
              </a:rPr>
              <a:t>অধ্যায়- ৩</a:t>
            </a:r>
          </a:p>
          <a:p>
            <a:pPr algn="ctr">
              <a:defRPr/>
            </a:pPr>
            <a:r>
              <a:rPr lang="bn-BD" sz="3600" b="1" dirty="0">
                <a:latin typeface="NikoshBAN" pitchFamily="2" charset="0"/>
                <a:cs typeface="NikoshBAN" pitchFamily="2" charset="0"/>
              </a:rPr>
              <a:t>পাঠ -২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  <a:p>
            <a:pPr algn="ctr">
              <a:defRPr/>
            </a:pPr>
            <a:r>
              <a:rPr lang="bn-BD" sz="3600" b="1" dirty="0">
                <a:latin typeface="NikoshBAN" pitchFamily="2" charset="0"/>
                <a:cs typeface="NikoshBAN" pitchFamily="2" charset="0"/>
              </a:rPr>
              <a:t>পৃষ্ঠা 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-100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- 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102</a:t>
            </a:r>
            <a:endParaRPr lang="bn-BD" sz="36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7078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5C7D2911-63BC-467B-8DD0-B8385E4B0D1D}" type="datetime10">
              <a:rPr lang="bn-BD" b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সোমবার, 7 সেপ্টেম্বর, 2020</a:t>
            </a:fld>
            <a:endParaRPr lang="en-US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38527" y="3143071"/>
            <a:ext cx="90493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bn-BD" sz="3600" b="1" dirty="0">
                <a:latin typeface="NikoshBAN" pitchFamily="2" charset="0"/>
                <a:cs typeface="NikoshBAN" pitchFamily="2" charset="0"/>
              </a:rPr>
              <a:t>সালাতের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পরিচিতি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বলতে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পারবে ।</a:t>
            </a:r>
            <a:endParaRPr lang="bn-BD" sz="3600" b="1" dirty="0">
              <a:latin typeface="NikoshBAN" pitchFamily="2" charset="0"/>
              <a:cs typeface="NikoshBAN" pitchFamily="2" charset="0"/>
            </a:endParaRPr>
          </a:p>
          <a:p>
            <a:pPr marL="342900" indent="-342900">
              <a:buFontTx/>
              <a:buAutoNum type="arabicPeriod"/>
            </a:pPr>
            <a:r>
              <a:rPr lang="bn-BD" sz="3600" b="1" dirty="0">
                <a:latin typeface="NikoshBAN" pitchFamily="2" charset="0"/>
                <a:cs typeface="NikoshBAN" pitchFamily="2" charset="0"/>
              </a:rPr>
              <a:t>সালাতের ধর্মীয়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ও সামাজিক গুরুত্ব বর্ণনা করতে পারবে ।</a:t>
            </a:r>
            <a:endParaRPr lang="bn-BD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59247" y="2352917"/>
            <a:ext cx="63906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</a:t>
            </a:r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পাঠ শেষে শিক্ষার্থীরা</a:t>
            </a:r>
            <a:r>
              <a:rPr lang="en-US" sz="2800" b="1" dirty="0" smtClean="0"/>
              <a:t>…</a:t>
            </a:r>
            <a:endParaRPr lang="bn-BD" sz="2800" b="1" dirty="0"/>
          </a:p>
        </p:txBody>
      </p:sp>
      <p:sp>
        <p:nvSpPr>
          <p:cNvPr id="11" name="Rounded Rectangle 10"/>
          <p:cNvSpPr/>
          <p:nvPr/>
        </p:nvSpPr>
        <p:spPr>
          <a:xfrm>
            <a:off x="4064000" y="304800"/>
            <a:ext cx="3556000" cy="6858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5400" b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  </a:t>
            </a:r>
            <a:endParaRPr lang="en-US" sz="54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514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5C7D2911-63BC-467B-8DD0-B8385E4B0D1D}" type="datetime10">
              <a:rPr lang="bn-BD" b="1" smtClean="0">
                <a:latin typeface="NikoshBAN" pitchFamily="2" charset="0"/>
                <a:cs typeface="NikoshBAN" pitchFamily="2" charset="0"/>
              </a:rPr>
              <a:t>সোমবার, 7 সেপ্টেম্বর, 2020</a:t>
            </a:fld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962400" y="152400"/>
            <a:ext cx="4267200" cy="533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n-BD" sz="4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সালাতের পরিচিতি</a:t>
            </a:r>
            <a:endParaRPr lang="en-US" sz="40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4711" y="1356480"/>
            <a:ext cx="3644489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buSzPct val="80000"/>
              <a:defRPr/>
            </a:pPr>
            <a:r>
              <a:rPr lang="bn-BD" sz="2800" b="1" dirty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সালাত </a:t>
            </a:r>
            <a:r>
              <a:rPr lang="bn-BD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শব্দের অর্থ দোয়া, প্রার্থনা </a:t>
            </a: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bn-BD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04801" y="3755500"/>
            <a:ext cx="5994612" cy="138499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buSzPct val="80000"/>
              <a:defRPr/>
            </a:pPr>
            <a:r>
              <a:rPr lang="bn-BD" sz="28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পরিভাষায় - রুকু </a:t>
            </a:r>
            <a:r>
              <a:rPr lang="bn-BD" sz="28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সিজদা সহকারে কাবাকে সামনে রেখে </a:t>
            </a:r>
            <a:r>
              <a:rPr lang="bn-BD" sz="28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আল্লাহর নিকট দয়া,ও ক্ষমাপ্রার্থনা  সহকারে  যে </a:t>
            </a:r>
            <a:r>
              <a:rPr lang="bn-BD" sz="28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ইবাদাত পালন করা হয় তাকে </a:t>
            </a:r>
            <a:r>
              <a:rPr lang="bn-BD" sz="2800" b="1" dirty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সালাত </a:t>
            </a:r>
            <a:r>
              <a:rPr lang="bn-BD" sz="28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বলা হয় </a:t>
            </a:r>
            <a:r>
              <a:rPr lang="bn-BD" sz="28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bn-BD" sz="28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2" descr="C:\Users\Computer City\Pictures\ইসলামি কালিওগ্রাফি\do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0400" y="762000"/>
            <a:ext cx="2540000" cy="2341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Computer City\Pictures\ইসলামি কালিওগ্রাফি\20170511_2259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800" y="762000"/>
            <a:ext cx="3113752" cy="2323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3149600" y="6096000"/>
            <a:ext cx="8128000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>
              <a:buSzPct val="80000"/>
              <a:buFont typeface="Wingdings" pitchFamily="2" charset="2"/>
              <a:buChar char="§"/>
              <a:defRPr/>
            </a:pPr>
            <a:r>
              <a:rPr lang="bn-BD" sz="2800" b="1" dirty="0" smtClean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আর </a:t>
            </a:r>
            <a:r>
              <a:rPr lang="bn-BD" sz="2800" b="1" dirty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এ সালাত ইবাদাত সমূহের মধ্যে শ্রেষ্ঠ ইবাদাত </a:t>
            </a:r>
            <a:r>
              <a:rPr lang="bn-BD" sz="2800" b="1" dirty="0" smtClean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bn-BD" sz="2800" b="1" dirty="0">
              <a:ln w="1905"/>
              <a:solidFill>
                <a:srgbClr val="00B0F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51" name="Picture 3" descr="C:\Users\Computer City\Pictures\ইসলামি কালিওগ্রাফি\Kaba(01)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3755499"/>
            <a:ext cx="1699965" cy="1274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niyot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1" y="3276635"/>
            <a:ext cx="3670299" cy="2316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:\Users\Computer City\Pictures\ইসলামি কালিওগ্রাফি\15439931_437034066685306_6975047087097545236_n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4" r="18240"/>
          <a:stretch/>
        </p:blipFill>
        <p:spPr bwMode="auto">
          <a:xfrm>
            <a:off x="7010400" y="762000"/>
            <a:ext cx="2540000" cy="2323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0967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5C7D2911-63BC-467B-8DD0-B8385E4B0D1D}" type="datetime10">
              <a:rPr lang="bn-BD" b="1" smtClean="0">
                <a:latin typeface="NikoshBAN" pitchFamily="2" charset="0"/>
                <a:cs typeface="NikoshBAN" pitchFamily="2" charset="0"/>
              </a:rPr>
              <a:t>সোমবার, 7 সেপ্টেম্বর, 2020</a:t>
            </a:fld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12875" y="228600"/>
            <a:ext cx="3878828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buSzPct val="80000"/>
              <a:defRPr/>
            </a:pP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আল্লাহ তায়ালার বাণী--</a:t>
            </a:r>
            <a:endParaRPr lang="bn-BD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9600" y="261611"/>
            <a:ext cx="1702616" cy="129244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" name="Rectangle 1"/>
          <p:cNvSpPr/>
          <p:nvPr/>
        </p:nvSpPr>
        <p:spPr>
          <a:xfrm>
            <a:off x="117989" y="2133600"/>
            <a:ext cx="1148080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  <a:defRPr/>
            </a:pPr>
            <a:r>
              <a:rPr lang="bn-BD" sz="3600" b="1" dirty="0">
                <a:latin typeface="NikoshBAN" pitchFamily="2" charset="0"/>
                <a:cs typeface="NikoshBAN" pitchFamily="2" charset="0"/>
              </a:rPr>
              <a:t>‘তোমরা সালাত কায়েম কর’ </a:t>
            </a:r>
            <a:r>
              <a:rPr lang="bn-BD" sz="2400" b="1" dirty="0">
                <a:latin typeface="NikoshBAN" pitchFamily="2" charset="0"/>
                <a:cs typeface="NikoshBAN" pitchFamily="2" charset="0"/>
              </a:rPr>
              <a:t>(সূরা আল-বাকারা)</a:t>
            </a:r>
            <a:endParaRPr lang="bn-BD" sz="3600" b="1" dirty="0">
              <a:latin typeface="NikoshBAN" pitchFamily="2" charset="0"/>
              <a:cs typeface="NikoshBAN" pitchFamily="2" charset="0"/>
            </a:endParaRPr>
          </a:p>
          <a:p>
            <a:pPr marL="342900" indent="-342900">
              <a:buFont typeface="Wingdings" pitchFamily="2" charset="2"/>
              <a:buChar char="Ø"/>
              <a:defRPr/>
            </a:pPr>
            <a:r>
              <a:rPr lang="en-US" sz="3600" b="1" dirty="0">
                <a:latin typeface="NikoshBAN" pitchFamily="2" charset="0"/>
                <a:cs typeface="NikoshBAN" pitchFamily="2" charset="0"/>
              </a:rPr>
              <a:t>‘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নিশ্চয় ঐ মুমেনগন সফলকাম যারা নামাজের ব্যাপারে যত্নবান’। </a:t>
            </a:r>
            <a:r>
              <a:rPr lang="bn-BD" sz="2400" b="1" dirty="0">
                <a:latin typeface="NikoshBAN" pitchFamily="2" charset="0"/>
                <a:cs typeface="NikoshBAN" pitchFamily="2" charset="0"/>
              </a:rPr>
              <a:t>( সূরা মোমেনুন )</a:t>
            </a:r>
            <a:endParaRPr lang="bn-BD" sz="3600" b="1" dirty="0">
              <a:latin typeface="NikoshBAN" pitchFamily="2" charset="0"/>
              <a:cs typeface="NikoshBAN" pitchFamily="2" charset="0"/>
            </a:endParaRPr>
          </a:p>
          <a:p>
            <a:pPr marL="342900" indent="-342900">
              <a:buFont typeface="Wingdings" pitchFamily="2" charset="2"/>
              <a:buChar char="Ø"/>
              <a:defRPr/>
            </a:pPr>
            <a:r>
              <a:rPr lang="en-US" sz="3600" b="1" dirty="0">
                <a:latin typeface="NikoshBAN" pitchFamily="2" charset="0"/>
                <a:cs typeface="NikoshBAN" pitchFamily="2" charset="0"/>
              </a:rPr>
              <a:t>‘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নিশ্চয় নামাজ মানুষকে অন্যায়, অশ্লীল কাজ থেকে বিরত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রাখে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’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>
                <a:latin typeface="NikoshBAN" pitchFamily="2" charset="0"/>
                <a:cs typeface="NikoshBAN" pitchFamily="2" charset="0"/>
              </a:rPr>
              <a:t>। ( সূরা আনকাবুত )</a:t>
            </a:r>
            <a:endParaRPr lang="bn-BD" sz="3600" b="1" dirty="0">
              <a:latin typeface="NikoshBAN" pitchFamily="2" charset="0"/>
              <a:cs typeface="NikoshBAN" pitchFamily="2" charset="0"/>
            </a:endParaRPr>
          </a:p>
          <a:p>
            <a:pPr marL="342900" indent="-342900">
              <a:buFont typeface="Wingdings" pitchFamily="2" charset="2"/>
              <a:buChar char="Ø"/>
              <a:defRPr/>
            </a:pPr>
            <a:r>
              <a:rPr lang="bn-BD" sz="3600" b="1" dirty="0">
                <a:latin typeface="NikoshBAN" pitchFamily="2" charset="0"/>
                <a:cs typeface="NikoshBAN" pitchFamily="2" charset="0"/>
              </a:rPr>
              <a:t>তোমরা রুকুকারীদের সাথে রুকু কর </a:t>
            </a:r>
            <a:r>
              <a:rPr lang="bn-BD" sz="2400" b="1" dirty="0">
                <a:latin typeface="NikoshBAN" pitchFamily="2" charset="0"/>
                <a:cs typeface="NikoshBAN" pitchFamily="2" charset="0"/>
              </a:rPr>
              <a:t>(সূরা আল-বাকারা)</a:t>
            </a:r>
            <a:endParaRPr lang="bn-BD" sz="3600" b="1" dirty="0">
              <a:latin typeface="NikoshBAN" pitchFamily="2" charset="0"/>
              <a:cs typeface="NikoshBAN" pitchFamily="2" charset="0"/>
            </a:endParaRPr>
          </a:p>
          <a:p>
            <a:pPr marL="342900" indent="-342900">
              <a:buFont typeface="Wingdings" pitchFamily="2" charset="2"/>
              <a:buChar char="Ø"/>
              <a:defRPr/>
            </a:pP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8700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5C7D2911-63BC-467B-8DD0-B8385E4B0D1D}" type="datetime10">
              <a:rPr lang="bn-BD" b="1" smtClean="0">
                <a:latin typeface="NikoshBAN" pitchFamily="2" charset="0"/>
                <a:cs typeface="NikoshBAN" pitchFamily="2" charset="0"/>
              </a:rPr>
              <a:t>সোমবার, 7 সেপ্টেম্বর, 2020</a:t>
            </a:fld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2877" y="1494712"/>
            <a:ext cx="10867924" cy="811161"/>
          </a:xfrm>
          <a:prstGeom prst="rect">
            <a:avLst/>
          </a:prstGeom>
          <a:noFill/>
          <a:ln w="6350">
            <a:solidFill>
              <a:schemeClr val="accent6">
                <a:lumMod val="50000"/>
              </a:schemeClr>
            </a:solidFill>
            <a:prstDash val="solid"/>
          </a:ln>
          <a:effectLst>
            <a:reflection endPos="0" dist="50800" dir="5400000" sy="-100000" algn="bl" rotWithShape="0"/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12876" y="228600"/>
            <a:ext cx="3454400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buSzPct val="80000"/>
              <a:defRPr/>
            </a:pP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রাসূল সাঃ বলেছেন--</a:t>
            </a:r>
            <a:endParaRPr lang="bn-BD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12875" y="2286001"/>
            <a:ext cx="11071124" cy="13849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buSzPct val="80000"/>
              <a:defRPr/>
            </a:pP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‘ইসলাম পাঁচটি স্তম্ভের উপর প্রতিষ্টিত, ১) এ সাক্ষ্য দেয়া যে, আল্লাহ ছাড়া আর কোনো ইলাহ নেই এবং হযরত মুহাম্মদ সাঃ আল্লাহর রাসুল। </a:t>
            </a:r>
            <a:r>
              <a:rPr lang="bn-BD" sz="2800" b="1" dirty="0" smtClean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২)সালাত প্রতিষ্ঠা কর  </a:t>
            </a: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৩) যাকাত দেয়া ৪) রমযানের রোজা রাখা ৫)হজ করা’।  </a:t>
            </a:r>
            <a:r>
              <a:rPr lang="bn-BD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(সহিহ বুখারি) </a:t>
            </a:r>
            <a:endParaRPr lang="bn-BD" sz="2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1704" y="191028"/>
            <a:ext cx="1702616" cy="129244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pic>
        <p:nvPicPr>
          <p:cNvPr id="15" name="Picture 14" descr="C:\Users\Computer City\Pictures\ict4E\20170918_085045.jpg"/>
          <p:cNvPicPr preferRelativeResize="0"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4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045" t="50000" r="27102" b="38878"/>
          <a:stretch/>
        </p:blipFill>
        <p:spPr bwMode="auto">
          <a:xfrm>
            <a:off x="3542890" y="4038600"/>
            <a:ext cx="4585111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3569109" y="3962401"/>
            <a:ext cx="4558891" cy="811161"/>
          </a:xfrm>
          <a:prstGeom prst="rect">
            <a:avLst/>
          </a:prstGeom>
          <a:noFill/>
          <a:ln w="6350">
            <a:solidFill>
              <a:schemeClr val="accent6">
                <a:lumMod val="50000"/>
              </a:schemeClr>
            </a:solidFill>
            <a:prstDash val="solid"/>
          </a:ln>
          <a:effectLst>
            <a:reflection endPos="0" dist="50800" dir="5400000" sy="-100000" algn="bl" rotWithShape="0"/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04801" y="4960204"/>
            <a:ext cx="11582400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buSzPct val="80000"/>
              <a:defRPr/>
            </a:pP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কিয়ামতের দিন বান্দার কাছ থেকে সর্বপ্রথম নামাযের ব্যাপারে হিসাব নিবেন’। </a:t>
            </a:r>
            <a:r>
              <a:rPr lang="bn-BD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(তিরমিযি) </a:t>
            </a:r>
            <a:endParaRPr lang="bn-BD" sz="2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7" name="Picture 2" descr="C:\Users\Computer City\Pictures\ict4E\20170918_085045.jpg"/>
          <p:cNvPicPr preferRelativeResize="0"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8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62" t="3059" r="2184" b="86557"/>
          <a:stretch/>
        </p:blipFill>
        <p:spPr bwMode="auto">
          <a:xfrm>
            <a:off x="2100826" y="1524000"/>
            <a:ext cx="9379975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Computer City\Pictures\ict4E\20170918_085045.jpg"/>
          <p:cNvPicPr preferRelativeResize="0"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8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567" t="10078" r="2184" b="79827"/>
          <a:stretch/>
        </p:blipFill>
        <p:spPr bwMode="auto">
          <a:xfrm>
            <a:off x="701368" y="1531581"/>
            <a:ext cx="1533832" cy="754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Computer City\Pictures\ইসলামি কালিওগ্রাফি\15317983_436570780064968_2283720096389193727_n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0" y="150750"/>
            <a:ext cx="3657600" cy="1277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70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5C7D2911-63BC-467B-8DD0-B8385E4B0D1D}" type="datetime10">
              <a:rPr lang="bn-BD" b="1" smtClean="0">
                <a:latin typeface="NikoshBAN" pitchFamily="2" charset="0"/>
                <a:cs typeface="NikoshBAN" pitchFamily="2" charset="0"/>
              </a:rPr>
              <a:t>সোমবার, 7 সেপ্টেম্বর, 2020</a:t>
            </a:fld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064000" y="152400"/>
            <a:ext cx="4673600" cy="533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n-BD" sz="3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সালাতের ধর্মীয়</a:t>
            </a:r>
            <a:r>
              <a:rPr lang="en-US" sz="3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গুরুত্ব </a:t>
            </a:r>
            <a:endParaRPr lang="en-US" sz="36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829290"/>
            <a:ext cx="5270091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buSzPct val="80000"/>
              <a:defRPr/>
            </a:pP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সালাত মানুষকে আল্লাহর নৈকট্য লাভে  সহায়তা করে </a:t>
            </a:r>
            <a:endParaRPr lang="bn-BD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8917" y="3108940"/>
            <a:ext cx="3703484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buSzPct val="80000"/>
              <a:defRPr/>
            </a:pP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ইমান মজবুত হয় </a:t>
            </a:r>
            <a:endParaRPr lang="bn-BD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2" descr="C:\Users\Doel-1612i3\Desktop\Rafiqul Islam - Copy\Received\Allah(2)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0799" y="685801"/>
            <a:ext cx="2596916" cy="1811847"/>
          </a:xfrm>
          <a:prstGeom prst="rect">
            <a:avLst/>
          </a:prstGeom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pic>
        <p:nvPicPr>
          <p:cNvPr id="12" name="Picture 2" descr="C:\Users\Computer City\Pictures\ইসলামি কালিওগ্রাফি\18486320_707032586151509_3107393230433722961_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2800" y="685801"/>
            <a:ext cx="2743200" cy="181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Computer City\Pictures\ইসলামি কালিওগ্রাফি\19989215_149933945557651_786873972869150100_n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0" b="38455"/>
          <a:stretch/>
        </p:blipFill>
        <p:spPr bwMode="auto">
          <a:xfrm>
            <a:off x="4978400" y="2646824"/>
            <a:ext cx="3759200" cy="1879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704645" y="5334000"/>
            <a:ext cx="3664155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buSzPct val="80000"/>
              <a:defRPr/>
            </a:pP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আত্বা পরিশুদ্ধ হয় </a:t>
            </a:r>
            <a:endParaRPr lang="bn-BD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075" name="Picture 3" descr="C:\Users\Computer City\Pictures\ইসলামি কালিওগ্রাফি\15326494_437017946686918_8329397291978435443_n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6762" y="2646822"/>
            <a:ext cx="3100439" cy="1879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Computer City\Pictures\ইসলামি কালিওগ্রাফি\18221538_445065559167229_3156857152030533270_n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03"/>
          <a:stretch/>
        </p:blipFill>
        <p:spPr bwMode="auto">
          <a:xfrm>
            <a:off x="4992637" y="4664033"/>
            <a:ext cx="2424164" cy="2088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Computer City\Pictures\ইসলামি কালিওগ্রাফি\17799118_1889815691233555_268749031205233588_n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8400" y="4664033"/>
            <a:ext cx="2235201" cy="20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-6555" y="5535091"/>
            <a:ext cx="5270091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buSzPct val="80000"/>
              <a:defRPr/>
            </a:pP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খুব ভোরে ঘুম থেকে জাগার অভ্যাস সৃষ্টি হয় </a:t>
            </a:r>
            <a:endParaRPr lang="bn-BD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5563" y="4687723"/>
            <a:ext cx="3251199" cy="2017877"/>
          </a:xfrm>
          <a:prstGeom prst="rect">
            <a:avLst/>
          </a:prstGeom>
        </p:spPr>
      </p:pic>
      <p:pic>
        <p:nvPicPr>
          <p:cNvPr id="18" name="Picture 2" descr="C:\Users\Computer City\Pictures\ইসলামি কালিওগ্রাফি\hqdefault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4104" y="4664033"/>
            <a:ext cx="2336800" cy="20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Computer City\Pictures\BLOK POST\21616491_859344137561398_6201629181898561175_n.jp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94" t="32968" b="18341"/>
          <a:stretch/>
        </p:blipFill>
        <p:spPr bwMode="auto">
          <a:xfrm>
            <a:off x="8878529" y="4694903"/>
            <a:ext cx="29464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521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0" grpId="0" animBg="1"/>
      <p:bldP spid="10" grpId="1" animBg="1"/>
      <p:bldP spid="1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2723</TotalTime>
  <Words>983</Words>
  <Application>Microsoft Office PowerPoint</Application>
  <PresentationFormat>Custom</PresentationFormat>
  <Paragraphs>167</Paragraphs>
  <Slides>19</Slides>
  <Notes>19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Office Theme</vt:lpstr>
      <vt:lpstr>Packager Shell Object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ctg</cp:lastModifiedBy>
  <cp:revision>366</cp:revision>
  <dcterms:created xsi:type="dcterms:W3CDTF">2013-12-14T06:41:16Z</dcterms:created>
  <dcterms:modified xsi:type="dcterms:W3CDTF">2020-09-07T07:35:11Z</dcterms:modified>
</cp:coreProperties>
</file>