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97" r:id="rId2"/>
    <p:sldId id="298" r:id="rId3"/>
    <p:sldId id="261" r:id="rId4"/>
    <p:sldId id="262" r:id="rId5"/>
    <p:sldId id="263" r:id="rId6"/>
    <p:sldId id="292" r:id="rId7"/>
    <p:sldId id="290" r:id="rId8"/>
    <p:sldId id="291" r:id="rId9"/>
    <p:sldId id="267" r:id="rId10"/>
    <p:sldId id="269" r:id="rId11"/>
    <p:sldId id="293" r:id="rId12"/>
    <p:sldId id="294" r:id="rId13"/>
    <p:sldId id="295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5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110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73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899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41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27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6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6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4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6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arimalcdm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857250"/>
            <a:ext cx="6858000" cy="5086350"/>
          </a:xfrm>
          <a:prstGeom prst="rect">
            <a:avLst/>
          </a:prstGeom>
          <a:noFill/>
          <a:ln w="85725" cap="flat">
            <a:solidFill>
              <a:srgbClr val="0000FF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6" y="533400"/>
            <a:ext cx="7384648" cy="579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3077259"/>
            <a:ext cx="60198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</a:t>
            </a:r>
          </a:p>
        </p:txBody>
      </p:sp>
    </p:spTree>
    <p:extLst>
      <p:ext uri="{BB962C8B-B14F-4D97-AF65-F5344CB8AC3E}">
        <p14:creationId xmlns:p14="http://schemas.microsoft.com/office/powerpoint/2010/main" val="10952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flat">
            <a:solidFill>
              <a:srgbClr val="0000FF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6" y="741953"/>
            <a:ext cx="4416722" cy="2272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62300"/>
            <a:ext cx="4416723" cy="316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56" y="646088"/>
            <a:ext cx="3951626" cy="247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303" y="34630"/>
            <a:ext cx="461989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303" y="5724748"/>
            <a:ext cx="3261538" cy="52322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মহেঞ্জোদারোর সুইমিংপুল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19" y="2492223"/>
            <a:ext cx="3590159" cy="52322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পোড়া মাটির তৈরি আসবাব পত্র 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1" y="2492223"/>
            <a:ext cx="2057400" cy="52322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সিন্ধুর নগর রাষ্ট্র 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82" y="3208542"/>
            <a:ext cx="3944699" cy="31160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13358" y="5724748"/>
            <a:ext cx="3630323" cy="52322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সিন্ধুর মানুষের কংকাল 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flat">
            <a:solidFill>
              <a:srgbClr val="0000FF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9931"/>
            <a:ext cx="8606118" cy="50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007658" y="1457136"/>
            <a:ext cx="3352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7077" y="4191000"/>
            <a:ext cx="7573963" cy="838200"/>
          </a:xfrm>
          <a:prstGeom prst="rect">
            <a:avLst/>
          </a:prstGeom>
        </p:spPr>
        <p:txBody>
          <a:bodyPr/>
          <a:lstStyle/>
          <a:p>
            <a:pPr marL="241300" indent="-241300" defTabSz="642938">
              <a:spcBef>
                <a:spcPct val="20000"/>
              </a:spcBef>
              <a:buFontTx/>
              <a:buChar char="•"/>
              <a:defRPr/>
            </a:pPr>
            <a:r>
              <a:rPr lang="bn-IN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সিন্ধু সভ্যতার নগর গুলোর বর্নণা দাও । </a:t>
            </a: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Tx/>
              <a:buChar char="•"/>
              <a:defRPr/>
            </a:pP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Tx/>
              <a:buChar char="•"/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41300" indent="-241300" defTabSz="642938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42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3352800"/>
            <a:ext cx="8443913" cy="2971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bn-BD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sym typeface="Wingdings" pitchFamily="2" charset="2"/>
              </a:rPr>
              <a:t></a:t>
            </a:r>
            <a:r>
              <a:rPr lang="bn-IN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sym typeface="Wingdings" pitchFamily="2" charset="2"/>
              </a:rPr>
              <a:t> </a:t>
            </a:r>
            <a:r>
              <a:rPr lang="bn-IN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sym typeface="Wingdings" pitchFamily="2" charset="2"/>
              </a:rPr>
              <a:t>ভারতের সবচেয়ে প্রাচীন 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sym typeface="Wingdings" pitchFamily="2" charset="2"/>
              </a:rPr>
              <a:t>স</a:t>
            </a:r>
            <a:r>
              <a:rPr lang="bn-IN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sym typeface="Wingdings" pitchFamily="2" charset="2"/>
              </a:rPr>
              <a:t>ভ্যতাটি কোথায় গড়ে উঠেছিল  ? 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  <a:sym typeface="Wingdings" pitchFamily="2" charset="2"/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n-BD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sym typeface="Wingdings" pitchFamily="2" charset="2"/>
              </a:rPr>
              <a:t></a:t>
            </a:r>
            <a:r>
              <a:rPr lang="bn-BD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সিন্ধু সভ্যতার মানুষের বাড়ি কেমন ছিল ? </a:t>
            </a:r>
            <a:endParaRPr lang="bn-BD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/>
              <a:buChar char="þ"/>
              <a:defRPr/>
            </a:pPr>
            <a:r>
              <a:rPr lang="bn-IN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sym typeface="Wingdings" pitchFamily="2" charset="2"/>
              </a:rPr>
              <a:t> </a:t>
            </a:r>
            <a:r>
              <a:rPr lang="bn-IN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sym typeface="Wingdings" pitchFamily="2" charset="2"/>
              </a:rPr>
              <a:t>মহেঞ্জোদারোর সুইমিং পুল সম্পর্কে বল । 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/>
              <a:buChar char="þ"/>
              <a:defRPr/>
            </a:pPr>
            <a:r>
              <a:rPr lang="bn-IN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sym typeface="Wingdings" pitchFamily="2" charset="2"/>
              </a:rPr>
              <a:t> </a:t>
            </a:r>
            <a:r>
              <a:rPr lang="bn-IN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sym typeface="Wingdings" pitchFamily="2" charset="2"/>
              </a:rPr>
              <a:t>প্রাপ্ত মূর্তিগুলো কিসের তৈরি ছিল ? 	</a:t>
            </a:r>
            <a:endParaRPr lang="bn-BD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  <a:sym typeface="Wingdings" pitchFamily="2" charset="2"/>
            </a:endParaRPr>
          </a:p>
        </p:txBody>
      </p:sp>
      <p:pic>
        <p:nvPicPr>
          <p:cNvPr id="8" name="Picture 7" descr="stock-photo-10163949-group-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317500"/>
            <a:ext cx="361950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2556" y="152400"/>
            <a:ext cx="312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defTabSz="642938">
              <a:defRPr/>
            </a:pPr>
            <a:r>
              <a:rPr lang="bn-BD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পাঠ মূল্যায়ন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4648200" cy="596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bn-BD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sym typeface="Wingdings" pitchFamily="2" charset="2"/>
              </a:rPr>
              <a:t></a:t>
            </a:r>
            <a:r>
              <a:rPr lang="bn-BD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আমরা কি কি শিখলাম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flat">
            <a:solidFill>
              <a:srgbClr val="0000FF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43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7818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1143000"/>
            <a:ext cx="30903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বাড়ির কাজ</a:t>
            </a:r>
            <a:endParaRPr lang="en-US" sz="5400" b="1" u="sng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819400"/>
            <a:ext cx="89916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সিন্ধু সভ্যতার ঘর-বাড়ির সাথে আমাদের ঘর-বাড়ির যে সাদৃশ্য আছে তা ব্যাখা কর । </a:t>
            </a:r>
            <a:endParaRPr lang="bn-BD" sz="4400" b="1" dirty="0">
              <a:solidFill>
                <a:schemeClr val="tx1">
                  <a:lumMod val="95000"/>
                  <a:lumOff val="5000"/>
                </a:schemeClr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flat">
            <a:solidFill>
              <a:srgbClr val="0000FF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29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66825"/>
            <a:ext cx="6629400" cy="497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127337"/>
            <a:ext cx="754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n-BD" sz="6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r>
              <a:rPr lang="en-US" sz="6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flat">
            <a:solidFill>
              <a:srgbClr val="0000FF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45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flat">
            <a:solidFill>
              <a:srgbClr val="0000FF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755183"/>
            <a:ext cx="4419600" cy="292387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পরিমল মন্ডল</a:t>
            </a:r>
            <a:r>
              <a:rPr lang="en-US" sz="3200" dirty="0" smtClean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200" dirty="0" err="1" smtClean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3200" dirty="0" smtClean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sz="3200" dirty="0" smtClean="0">
              <a:solidFill>
                <a:srgbClr val="05041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চিতলমারি দাখিল মাদ্রাসা</a:t>
            </a:r>
            <a:endParaRPr lang="en-US" sz="3200" dirty="0" smtClean="0">
              <a:solidFill>
                <a:srgbClr val="05041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চিতলমারী, বাগেরহাট।</a:t>
            </a:r>
            <a:endParaRPr lang="bn-IN" sz="3200" dirty="0" smtClean="0">
              <a:solidFill>
                <a:srgbClr val="05041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মোবাইল- ০১৯১২-৬২৯৬৮৪</a:t>
            </a:r>
          </a:p>
          <a:p>
            <a:pPr algn="ctr"/>
            <a:r>
              <a:rPr lang="en-US" sz="2400" dirty="0" smtClean="0">
                <a:solidFill>
                  <a:srgbClr val="05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parimalcdm@gmail.com</a:t>
            </a:r>
            <a:r>
              <a:rPr lang="en-US" sz="2400" dirty="0" smtClean="0">
                <a:solidFill>
                  <a:srgbClr val="05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62720"/>
            <a:ext cx="1981200" cy="2443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582543"/>
            <a:ext cx="1828800" cy="707886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0643" y="3795651"/>
            <a:ext cx="4401457" cy="290848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BD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endParaRPr lang="bn-BD" sz="31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বিষয়- বাংলাদেশ ও বিশ্ব পরিচয়</a:t>
            </a:r>
            <a:br>
              <a:rPr lang="bn-BD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পাঠ- 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ভারত উপমাদেশের নগর সভ্যতা </a:t>
            </a:r>
          </a:p>
          <a:p>
            <a:pPr algn="ctr"/>
            <a:r>
              <a:rPr lang="bn-BD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 – </a:t>
            </a:r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1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– ০৩/০৩/২০২০</a:t>
            </a:r>
            <a:endParaRPr lang="en-US" sz="3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1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260" y="34630"/>
            <a:ext cx="66065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903" y="6112919"/>
            <a:ext cx="66065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প্রাপ্ত প্রাচীন নির্দশণ সমূহ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flat">
            <a:solidFill>
              <a:srgbClr val="0000FF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22" y="3370475"/>
            <a:ext cx="4808955" cy="2404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768927"/>
            <a:ext cx="4114800" cy="2445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0960"/>
            <a:ext cx="3920837" cy="25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3766109"/>
            <a:ext cx="7696200" cy="640561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 উপমহাদেশের সিন্ধু ও মহেঞ্জোদারো সভ্যতা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7915" y="138540"/>
            <a:ext cx="3840085" cy="1323439"/>
            <a:chOff x="2812602" y="609988"/>
            <a:chExt cx="4298869" cy="1746857"/>
          </a:xfrm>
        </p:grpSpPr>
        <p:sp>
          <p:nvSpPr>
            <p:cNvPr id="2" name="Rectangular Callout 1"/>
            <p:cNvSpPr/>
            <p:nvPr/>
          </p:nvSpPr>
          <p:spPr>
            <a:xfrm>
              <a:off x="2812602" y="687079"/>
              <a:ext cx="4298869" cy="1171586"/>
            </a:xfrm>
            <a:prstGeom prst="wedgeRectCallout">
              <a:avLst>
                <a:gd name="adj1" fmla="val -15810"/>
                <a:gd name="adj2" fmla="val 10872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7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26708" y="609988"/>
              <a:ext cx="3728852" cy="17468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পাঠের</a:t>
              </a:r>
              <a:r>
                <a:rPr lang="en-US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endPara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flat">
            <a:solidFill>
              <a:srgbClr val="0000FF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57 0.03218 L -0.04757 0.29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33269" y="2362701"/>
            <a:ext cx="4859372" cy="1212377"/>
            <a:chOff x="1180568" y="1335700"/>
            <a:chExt cx="4436708" cy="1003021"/>
          </a:xfrm>
        </p:grpSpPr>
        <p:sp>
          <p:nvSpPr>
            <p:cNvPr id="5" name="Rectangular Callout 4"/>
            <p:cNvSpPr/>
            <p:nvPr/>
          </p:nvSpPr>
          <p:spPr>
            <a:xfrm>
              <a:off x="1180568" y="1335700"/>
              <a:ext cx="4219451" cy="548227"/>
            </a:xfrm>
            <a:prstGeom prst="wedgeRectCallout">
              <a:avLst>
                <a:gd name="adj1" fmla="val -17836"/>
                <a:gd name="adj2" fmla="val 7742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64225" y="1345668"/>
              <a:ext cx="4353051" cy="9930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29712" y="3558473"/>
            <a:ext cx="7428488" cy="2842328"/>
            <a:chOff x="3495152" y="2294955"/>
            <a:chExt cx="7061139" cy="3427518"/>
          </a:xfrm>
        </p:grpSpPr>
        <p:sp>
          <p:nvSpPr>
            <p:cNvPr id="7" name="Rounded Rectangle 6"/>
            <p:cNvSpPr/>
            <p:nvPr/>
          </p:nvSpPr>
          <p:spPr>
            <a:xfrm>
              <a:off x="4906610" y="2294955"/>
              <a:ext cx="5649681" cy="3427518"/>
            </a:xfrm>
            <a:prstGeom prst="roundRect">
              <a:avLst>
                <a:gd name="adj" fmla="val 3342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95152" y="2669325"/>
              <a:ext cx="7061139" cy="305314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1714431" lvl="4">
                <a:buSzPct val="140000"/>
              </a:pP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১। প্রাচীন সভ্যতা কি তা বলতে 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  <a:p>
              <a:pPr marL="1714431" lvl="4">
                <a:buSzPct val="140000"/>
              </a:pPr>
              <a:endPara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1714431" lvl="4">
                <a:buSzPct val="140000"/>
              </a:pP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২। সিন্ধু সভ্যতা সম্পর্কে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  <a:p>
              <a:pPr marL="1714431" lvl="4">
                <a:buSzPct val="140000"/>
              </a:pPr>
              <a:endPara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1714431" lvl="4">
                <a:buSzPct val="140000"/>
              </a:pP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৩। মহেঞ্জোদারোর প্রাপ্ত নিদর্শণ সম্পর্কে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পারবে;</a:t>
              </a:r>
            </a:p>
            <a:p>
              <a:pPr lvl="4">
                <a:buSzPct val="140000"/>
              </a:pP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57600" y="926005"/>
            <a:ext cx="2796013" cy="1170138"/>
            <a:chOff x="3866770" y="467907"/>
            <a:chExt cx="3495016" cy="1323336"/>
          </a:xfrm>
        </p:grpSpPr>
        <p:sp>
          <p:nvSpPr>
            <p:cNvPr id="3" name="TextBox 2"/>
            <p:cNvSpPr txBox="1"/>
            <p:nvPr/>
          </p:nvSpPr>
          <p:spPr>
            <a:xfrm>
              <a:off x="4434168" y="636764"/>
              <a:ext cx="2360222" cy="8701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</a:p>
          </p:txBody>
        </p:sp>
        <p:sp>
          <p:nvSpPr>
            <p:cNvPr id="10" name="32-Point Star 9"/>
            <p:cNvSpPr/>
            <p:nvPr/>
          </p:nvSpPr>
          <p:spPr>
            <a:xfrm>
              <a:off x="3866770" y="467907"/>
              <a:ext cx="3495016" cy="1323336"/>
            </a:xfrm>
            <a:prstGeom prst="star32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flat">
            <a:solidFill>
              <a:srgbClr val="0000FF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725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" y="799452"/>
            <a:ext cx="4752109" cy="2700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903" y="34630"/>
            <a:ext cx="66065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1" y="6246453"/>
            <a:ext cx="44804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সভ্যতার প্রাপ্ত নানাবিধ নিদর্শণ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flat">
            <a:solidFill>
              <a:srgbClr val="0000FF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7903" y="2782669"/>
            <a:ext cx="260480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  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" y="3581278"/>
            <a:ext cx="4704408" cy="26671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32660" y="5561444"/>
            <a:ext cx="1530183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অলংকার 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0" y="3581277"/>
            <a:ext cx="4121729" cy="26264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77000" y="5410200"/>
            <a:ext cx="2264462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দাঁত  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0" y="799452"/>
            <a:ext cx="4108012" cy="26295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36658" y="2667000"/>
            <a:ext cx="260480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মহেঞ্জোদারো 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97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14" grpId="0" animBg="1"/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flat">
            <a:solidFill>
              <a:srgbClr val="0000FF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4" y="990600"/>
            <a:ext cx="3816106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19" y="3413415"/>
            <a:ext cx="3951381" cy="2711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4" y="3371850"/>
            <a:ext cx="3816106" cy="2752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19" y="990600"/>
            <a:ext cx="3951381" cy="238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903" y="34630"/>
            <a:ext cx="66065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গুলোও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121" y="6135613"/>
            <a:ext cx="66065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খোদাইকৃত প্রাপ্ত নির্দশণ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5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flat">
            <a:solidFill>
              <a:srgbClr val="0000FF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92328" y="387499"/>
            <a:ext cx="338990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288425"/>
            <a:ext cx="6458235" cy="1344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 সভ্যতা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বোঝায় লেখ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655737"/>
            <a:ext cx="452998" cy="609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79" y="1310828"/>
            <a:ext cx="2914154" cy="412623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31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flat">
            <a:solidFill>
              <a:srgbClr val="0000FF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90" y="520097"/>
            <a:ext cx="1995610" cy="3241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42" y="520096"/>
            <a:ext cx="2289058" cy="3255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0096"/>
            <a:ext cx="1955025" cy="3241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1" y="3938387"/>
            <a:ext cx="4867275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1" y="520096"/>
            <a:ext cx="2327719" cy="3241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903" y="34630"/>
            <a:ext cx="660654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547000">
            <a:off x="5063846" y="5008282"/>
            <a:ext cx="3931783" cy="5847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খননকৃত প্রাপ্ত নানাবিধ নিদর্শণ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8107" y="3086711"/>
            <a:ext cx="973127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3332" y="496295"/>
            <a:ext cx="1617668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বাটখারা  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142300"/>
            <a:ext cx="2022218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পাত্র  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1571009"/>
            <a:ext cx="973127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অস্ত্র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39746" y="4648200"/>
            <a:ext cx="1437254" cy="652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344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noFill/>
        <a:ln w="85725" cap="flat">
          <a:solidFill>
            <a:srgbClr val="FF0000">
              <a:alpha val="58000"/>
            </a:srgbClr>
          </a:solidFill>
          <a:prstDash val="sysDash"/>
          <a:round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268</TotalTime>
  <Words>234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Pretom Mandal</dc:creator>
  <cp:lastModifiedBy>Parimal Mandal</cp:lastModifiedBy>
  <cp:revision>48</cp:revision>
  <dcterms:created xsi:type="dcterms:W3CDTF">2006-08-16T00:00:00Z</dcterms:created>
  <dcterms:modified xsi:type="dcterms:W3CDTF">2020-08-06T00:43:51Z</dcterms:modified>
</cp:coreProperties>
</file>