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notesMasterIdLst>
    <p:notesMasterId r:id="rId41"/>
  </p:notesMasterIdLst>
  <p:sldIdLst>
    <p:sldId id="309" r:id="rId2"/>
    <p:sldId id="308" r:id="rId3"/>
    <p:sldId id="310" r:id="rId4"/>
    <p:sldId id="303" r:id="rId5"/>
    <p:sldId id="314" r:id="rId6"/>
    <p:sldId id="264" r:id="rId7"/>
    <p:sldId id="274" r:id="rId8"/>
    <p:sldId id="298" r:id="rId9"/>
    <p:sldId id="317" r:id="rId10"/>
    <p:sldId id="319" r:id="rId11"/>
    <p:sldId id="316" r:id="rId12"/>
    <p:sldId id="318" r:id="rId13"/>
    <p:sldId id="320" r:id="rId14"/>
    <p:sldId id="312" r:id="rId15"/>
    <p:sldId id="301" r:id="rId16"/>
    <p:sldId id="321" r:id="rId17"/>
    <p:sldId id="269" r:id="rId18"/>
    <p:sldId id="271" r:id="rId19"/>
    <p:sldId id="304" r:id="rId20"/>
    <p:sldId id="272" r:id="rId21"/>
    <p:sldId id="275" r:id="rId22"/>
    <p:sldId id="276" r:id="rId23"/>
    <p:sldId id="280" r:id="rId24"/>
    <p:sldId id="277" r:id="rId25"/>
    <p:sldId id="281" r:id="rId26"/>
    <p:sldId id="282" r:id="rId27"/>
    <p:sldId id="283" r:id="rId28"/>
    <p:sldId id="284" r:id="rId29"/>
    <p:sldId id="285" r:id="rId30"/>
    <p:sldId id="286" r:id="rId31"/>
    <p:sldId id="287" r:id="rId32"/>
    <p:sldId id="288" r:id="rId33"/>
    <p:sldId id="305" r:id="rId34"/>
    <p:sldId id="289" r:id="rId35"/>
    <p:sldId id="313" r:id="rId36"/>
    <p:sldId id="291" r:id="rId37"/>
    <p:sldId id="306" r:id="rId38"/>
    <p:sldId id="293" r:id="rId39"/>
    <p:sldId id="29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sorterViewPr>
    <p:cViewPr>
      <p:scale>
        <a:sx n="100" d="100"/>
        <a:sy n="100" d="100"/>
      </p:scale>
      <p:origin x="0" y="12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presProps" Target="presProp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viewProps" Target="view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DF5297-C61A-4BE9-832C-AEE281FEB3B3}" type="datetimeFigureOut">
              <a:rPr lang="en-US" smtClean="0"/>
              <a:t>9/8/2020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832E69-EB51-413A-BCF9-C438ED12B5B3}" type="slidenum">
              <a:rPr lang="en-US" smtClean="0"/>
              <a:t>‹#›</a:t>
            </a:fld>
            <a:endParaRPr lang="en-US"/>
          </a:p>
        </p:txBody>
      </p:sp>
    </p:spTree>
    <p:extLst>
      <p:ext uri="{BB962C8B-B14F-4D97-AF65-F5344CB8AC3E}">
        <p14:creationId xmlns:p14="http://schemas.microsoft.com/office/powerpoint/2010/main" val="448149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832E69-EB51-413A-BCF9-C438ED12B5B3}" type="slidenum">
              <a:rPr lang="en-US" smtClean="0"/>
              <a:t>24</a:t>
            </a:fld>
            <a:endParaRPr lang="en-US"/>
          </a:p>
        </p:txBody>
      </p:sp>
    </p:spTree>
    <p:extLst>
      <p:ext uri="{BB962C8B-B14F-4D97-AF65-F5344CB8AC3E}">
        <p14:creationId xmlns:p14="http://schemas.microsoft.com/office/powerpoint/2010/main" val="532098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n-US" dirty="0"/>
              <a:t>Click to edit Master title style</a:t>
            </a:r>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5801052" y="5410202"/>
            <a:ext cx="2057400" cy="365125"/>
          </a:xfrm>
        </p:spPr>
        <p:txBody>
          <a:bodyPr/>
          <a:lstStyle/>
          <a:p>
            <a:fld id="{48A87A34-81AB-432B-8DAE-1953F412C126}" type="datetimeFigureOut">
              <a:rPr lang="en-US" dirty="0"/>
              <a:t>9/8/2020</a:t>
            </a:fld>
            <a:endParaRPr lang="en-US" dirty="0"/>
          </a:p>
        </p:txBody>
      </p:sp>
      <p:sp>
        <p:nvSpPr>
          <p:cNvPr id="5" name="Footer Placeholder 4"/>
          <p:cNvSpPr>
            <a:spLocks noGrp="1"/>
          </p:cNvSpPr>
          <p:nvPr>
            <p:ph type="ftr" sz="quarter" idx="11"/>
          </p:nvPr>
        </p:nvSpPr>
        <p:spPr>
          <a:xfrm>
            <a:off x="1900237" y="5410202"/>
            <a:ext cx="3843665" cy="365125"/>
          </a:xfrm>
        </p:spPr>
        <p:txBody>
          <a:bodyPr/>
          <a:lstStyle/>
          <a:p>
            <a:endParaRPr lang="en-US" dirty="0"/>
          </a:p>
        </p:txBody>
      </p:sp>
      <p:sp>
        <p:nvSpPr>
          <p:cNvPr id="6" name="Slide Number Placeholder 5"/>
          <p:cNvSpPr>
            <a:spLocks noGrp="1"/>
          </p:cNvSpPr>
          <p:nvPr>
            <p:ph type="sldNum" sz="quarter" idx="12"/>
          </p:nvPr>
        </p:nvSpPr>
        <p:spPr>
          <a:xfrm>
            <a:off x="7915603" y="5410200"/>
            <a:ext cx="578317"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13921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a:t>Click icon to add picture</a:t>
            </a:r>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106373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dirty="0"/>
              <a:t>Click to edit Master title style</a:t>
            </a:r>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415206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n-US" dirty="0"/>
              <a:t>Click to edit Master title style</a:t>
            </a:r>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1041700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n-US" dirty="0"/>
              <a:t>Click to edit Master title style</a:t>
            </a:r>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5963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dirty="0"/>
              <a:t>Click to edit Master title style</a:t>
            </a:r>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71614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dirty="0"/>
              <a:t>Click to edit Master title style</a:t>
            </a:r>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dirty="0"/>
              <a:t>Click icon to add picture</a:t>
            </a:r>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dirty="0"/>
              <a:t>Click icon to add picture</a:t>
            </a:r>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n-US" dirty="0"/>
              <a:t>Click icon to add picture</a:t>
            </a:r>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9/8/2020</a:t>
            </a:fld>
            <a:endParaRPr lang="en-US" dirty="0"/>
          </a:p>
        </p:txBody>
      </p:sp>
      <p:sp>
        <p:nvSpPr>
          <p:cNvPr id="4" name="Footer Placeholder 3"/>
          <p:cNvSpPr>
            <a:spLocks noGrp="1"/>
          </p:cNvSpPr>
          <p:nvPr>
            <p:ph type="ftr" sz="quarter" idx="11"/>
          </p:nvPr>
        </p:nvSpPr>
        <p:spPr/>
        <p:txBody>
          <a:bodyPr/>
          <a:lstStyle>
            <a:lvl1pPr>
              <a:defRPr cap="all" baseline="0"/>
            </a:lvl1p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05866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72270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dirty="0"/>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387675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n-US" dirty="0"/>
              <a:t>Click to edit Master title style</a:t>
            </a:r>
          </a:p>
        </p:txBody>
      </p:sp>
      <p:sp>
        <p:nvSpPr>
          <p:cNvPr id="48" name="Content Placeholder 2"/>
          <p:cNvSpPr>
            <a:spLocks noGrp="1"/>
          </p:cNvSpPr>
          <p:nvPr>
            <p:ph idx="1"/>
          </p:nvPr>
        </p:nvSpPr>
        <p:spPr>
          <a:xfrm>
            <a:off x="856060" y="2249487"/>
            <a:ext cx="7429499" cy="35417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9" name="Date Placeholder 3"/>
          <p:cNvSpPr>
            <a:spLocks noGrp="1"/>
          </p:cNvSpPr>
          <p:nvPr>
            <p:ph type="dt" sz="half" idx="10"/>
          </p:nvPr>
        </p:nvSpPr>
        <p:spPr>
          <a:xfrm>
            <a:off x="5592691" y="5883277"/>
            <a:ext cx="2057400" cy="365125"/>
          </a:xfrm>
        </p:spPr>
        <p:txBody>
          <a:bodyPr/>
          <a:lstStyle/>
          <a:p>
            <a:fld id="{48A87A34-81AB-432B-8DAE-1953F412C126}" type="datetimeFigureOut">
              <a:rPr lang="en-US" dirty="0"/>
              <a:t>9/8/2020</a:t>
            </a:fld>
            <a:endParaRPr lang="en-US" dirty="0"/>
          </a:p>
        </p:txBody>
      </p:sp>
      <p:sp>
        <p:nvSpPr>
          <p:cNvPr id="50" name="Footer Placeholder 4"/>
          <p:cNvSpPr>
            <a:spLocks noGrp="1"/>
          </p:cNvSpPr>
          <p:nvPr>
            <p:ph type="ftr" sz="quarter" idx="11"/>
          </p:nvPr>
        </p:nvSpPr>
        <p:spPr>
          <a:xfrm>
            <a:off x="856059" y="5883276"/>
            <a:ext cx="4679482" cy="365125"/>
          </a:xfrm>
        </p:spPr>
        <p:txBody>
          <a:bodyPr/>
          <a:lstStyle/>
          <a:p>
            <a:endParaRPr lang="en-US" dirty="0"/>
          </a:p>
        </p:txBody>
      </p:sp>
      <p:sp>
        <p:nvSpPr>
          <p:cNvPr id="51" name="Slide Number Placeholder 5"/>
          <p:cNvSpPr>
            <a:spLocks noGrp="1"/>
          </p:cNvSpPr>
          <p:nvPr>
            <p:ph type="sldNum" sz="quarter" idx="12"/>
          </p:nvPr>
        </p:nvSpPr>
        <p:spPr>
          <a:xfrm>
            <a:off x="7707241" y="5883275"/>
            <a:ext cx="578317" cy="365125"/>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41559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n-US" dirty="0"/>
              <a:t>Click to edit Master title style</a:t>
            </a:r>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074792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56058" y="2249486"/>
            <a:ext cx="3658792" cy="35417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1" y="2249486"/>
            <a:ext cx="3656408" cy="35417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8A87A34-81AB-432B-8DAE-1953F412C126}" type="datetimeFigureOut">
              <a:rPr lang="en-US" dirty="0"/>
              <a:t>9/8/2020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996719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dirty="0"/>
              <a:t>Click to edit Master title style</a:t>
            </a:r>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8A87A34-81AB-432B-8DAE-1953F412C126}" type="datetimeFigureOut">
              <a:rPr lang="en-US" dirty="0"/>
              <a:t>9/8/2020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74995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dirty="0"/>
              <a:t>9/8/2020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17955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04379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67150" y="592666"/>
            <a:ext cx="4418407" cy="5198534"/>
          </a:xfrm>
        </p:spPr>
        <p:txBody>
          <a:bodyPr anchor="ct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06080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n-US" dirty="0"/>
              <a:t>Click icon to add picture</a:t>
            </a:r>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913357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image" Target="../media/image2.png"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9/8/2020</a:t>
            </a:fld>
            <a:endParaRPr lang="en-US" dirty="0"/>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951748487"/>
      </p:ext>
    </p:extLst>
  </p:cSld>
  <p:clrMap bg1="dk1" tx1="lt1" bg2="dk2" tx2="lt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image" Target="../media/image28.jp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29.jpe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image" Target="../media/image30.jpeg"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3" Type="http://schemas.openxmlformats.org/officeDocument/2006/relationships/image" Target="../media/image32.jpg" /><Relationship Id="rId2" Type="http://schemas.openxmlformats.org/officeDocument/2006/relationships/image" Target="../media/image31.jpeg" /><Relationship Id="rId1" Type="http://schemas.openxmlformats.org/officeDocument/2006/relationships/slideLayout" Target="../slideLayouts/slideLayout7.xml" /><Relationship Id="rId6" Type="http://schemas.openxmlformats.org/officeDocument/2006/relationships/image" Target="../media/image35.jpg" /><Relationship Id="rId5" Type="http://schemas.openxmlformats.org/officeDocument/2006/relationships/image" Target="../media/image34.jpg" /><Relationship Id="rId4" Type="http://schemas.openxmlformats.org/officeDocument/2006/relationships/image" Target="../media/image33.jpg" /></Relationships>
</file>

<file path=ppt/slides/_rels/slide18.xml.rels><?xml version="1.0" encoding="UTF-8" standalone="yes"?>
<Relationships xmlns="http://schemas.openxmlformats.org/package/2006/relationships"><Relationship Id="rId3" Type="http://schemas.openxmlformats.org/officeDocument/2006/relationships/image" Target="../media/image37.jpg" /><Relationship Id="rId2" Type="http://schemas.openxmlformats.org/officeDocument/2006/relationships/image" Target="../media/image36.jpg" /><Relationship Id="rId1" Type="http://schemas.openxmlformats.org/officeDocument/2006/relationships/slideLayout" Target="../slideLayouts/slideLayout7.xml" /><Relationship Id="rId4" Type="http://schemas.openxmlformats.org/officeDocument/2006/relationships/image" Target="../media/image38.jpg" /></Relationships>
</file>

<file path=ppt/slides/_rels/slide19.xml.rels><?xml version="1.0" encoding="UTF-8" standalone="yes"?>
<Relationships xmlns="http://schemas.openxmlformats.org/package/2006/relationships"><Relationship Id="rId2" Type="http://schemas.openxmlformats.org/officeDocument/2006/relationships/image" Target="../media/image39.jpe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Relationship Id="rId3" Type="http://schemas.openxmlformats.org/officeDocument/2006/relationships/image" Target="../media/image41.jpg" /><Relationship Id="rId2" Type="http://schemas.openxmlformats.org/officeDocument/2006/relationships/image" Target="../media/image40.jpg" /><Relationship Id="rId1" Type="http://schemas.openxmlformats.org/officeDocument/2006/relationships/slideLayout" Target="../slideLayouts/slideLayout7.xml" /><Relationship Id="rId6" Type="http://schemas.openxmlformats.org/officeDocument/2006/relationships/image" Target="../media/image44.png" /><Relationship Id="rId5" Type="http://schemas.openxmlformats.org/officeDocument/2006/relationships/image" Target="../media/image43.jpg" /><Relationship Id="rId4" Type="http://schemas.openxmlformats.org/officeDocument/2006/relationships/image" Target="../media/image42.jpg" /></Relationships>
</file>

<file path=ppt/slides/_rels/slide21.xml.rels><?xml version="1.0" encoding="UTF-8" standalone="yes"?>
<Relationships xmlns="http://schemas.openxmlformats.org/package/2006/relationships"><Relationship Id="rId3" Type="http://schemas.openxmlformats.org/officeDocument/2006/relationships/image" Target="../media/image46.jpg" /><Relationship Id="rId2" Type="http://schemas.openxmlformats.org/officeDocument/2006/relationships/image" Target="../media/image45.jpg" /><Relationship Id="rId1" Type="http://schemas.openxmlformats.org/officeDocument/2006/relationships/slideLayout" Target="../slideLayouts/slideLayout7.xml" /><Relationship Id="rId5" Type="http://schemas.openxmlformats.org/officeDocument/2006/relationships/image" Target="../media/image48.jpg" /><Relationship Id="rId4" Type="http://schemas.openxmlformats.org/officeDocument/2006/relationships/image" Target="../media/image47.jpg" /></Relationships>
</file>

<file path=ppt/slides/_rels/slide22.xml.rels><?xml version="1.0" encoding="UTF-8" standalone="yes"?>
<Relationships xmlns="http://schemas.openxmlformats.org/package/2006/relationships"><Relationship Id="rId8" Type="http://schemas.openxmlformats.org/officeDocument/2006/relationships/image" Target="../media/image53.jpg" /><Relationship Id="rId3" Type="http://schemas.microsoft.com/office/2007/relationships/hdphoto" Target="../media/hdphoto1.wdp" /><Relationship Id="rId7" Type="http://schemas.openxmlformats.org/officeDocument/2006/relationships/image" Target="../media/image52.jpg" /><Relationship Id="rId2" Type="http://schemas.openxmlformats.org/officeDocument/2006/relationships/image" Target="../media/image49.jpeg" /><Relationship Id="rId1" Type="http://schemas.openxmlformats.org/officeDocument/2006/relationships/slideLayout" Target="../slideLayouts/slideLayout7.xml" /><Relationship Id="rId6" Type="http://schemas.openxmlformats.org/officeDocument/2006/relationships/image" Target="../media/image51.jpg" /><Relationship Id="rId5" Type="http://schemas.microsoft.com/office/2007/relationships/hdphoto" Target="../media/hdphoto2.wdp" /><Relationship Id="rId4" Type="http://schemas.openxmlformats.org/officeDocument/2006/relationships/image" Target="../media/image50.jpeg" /><Relationship Id="rId9" Type="http://schemas.openxmlformats.org/officeDocument/2006/relationships/image" Target="../media/image54.jpg" /></Relationships>
</file>

<file path=ppt/slides/_rels/slide23.xml.rels><?xml version="1.0" encoding="UTF-8" standalone="yes"?>
<Relationships xmlns="http://schemas.openxmlformats.org/package/2006/relationships"><Relationship Id="rId3" Type="http://schemas.openxmlformats.org/officeDocument/2006/relationships/image" Target="../media/image56.jpg" /><Relationship Id="rId2" Type="http://schemas.openxmlformats.org/officeDocument/2006/relationships/image" Target="../media/image55.jpg" /><Relationship Id="rId1" Type="http://schemas.openxmlformats.org/officeDocument/2006/relationships/slideLayout" Target="../slideLayouts/slideLayout7.xml" /><Relationship Id="rId5" Type="http://schemas.openxmlformats.org/officeDocument/2006/relationships/image" Target="../media/image58.jpg" /><Relationship Id="rId4" Type="http://schemas.openxmlformats.org/officeDocument/2006/relationships/image" Target="../media/image57.jpg" /></Relationships>
</file>

<file path=ppt/slides/_rels/slide24.xml.rels><?xml version="1.0" encoding="UTF-8" standalone="yes"?>
<Relationships xmlns="http://schemas.openxmlformats.org/package/2006/relationships"><Relationship Id="rId3" Type="http://schemas.openxmlformats.org/officeDocument/2006/relationships/image" Target="../media/image59.jpeg" /><Relationship Id="rId2" Type="http://schemas.openxmlformats.org/officeDocument/2006/relationships/notesSlide" Target="../notesSlides/notesSlide1.xml" /><Relationship Id="rId1" Type="http://schemas.openxmlformats.org/officeDocument/2006/relationships/slideLayout" Target="../slideLayouts/slideLayout7.xml" /><Relationship Id="rId6" Type="http://schemas.microsoft.com/office/2007/relationships/hdphoto" Target="../media/hdphoto4.wdp" /><Relationship Id="rId5" Type="http://schemas.openxmlformats.org/officeDocument/2006/relationships/image" Target="../media/image60.jpeg" /><Relationship Id="rId4" Type="http://schemas.microsoft.com/office/2007/relationships/hdphoto" Target="../media/hdphoto3.wdp" /></Relationships>
</file>

<file path=ppt/slides/_rels/slide25.xml.rels><?xml version="1.0" encoding="UTF-8" standalone="yes"?>
<Relationships xmlns="http://schemas.openxmlformats.org/package/2006/relationships"><Relationship Id="rId3" Type="http://schemas.openxmlformats.org/officeDocument/2006/relationships/image" Target="../media/image62.jpg" /><Relationship Id="rId2" Type="http://schemas.openxmlformats.org/officeDocument/2006/relationships/image" Target="../media/image61.jpg" /><Relationship Id="rId1" Type="http://schemas.openxmlformats.org/officeDocument/2006/relationships/slideLayout" Target="../slideLayouts/slideLayout7.xml" /><Relationship Id="rId4" Type="http://schemas.openxmlformats.org/officeDocument/2006/relationships/image" Target="../media/image63.jpg" /></Relationships>
</file>

<file path=ppt/slides/_rels/slide26.xml.rels><?xml version="1.0" encoding="UTF-8" standalone="yes"?>
<Relationships xmlns="http://schemas.openxmlformats.org/package/2006/relationships"><Relationship Id="rId3" Type="http://schemas.openxmlformats.org/officeDocument/2006/relationships/image" Target="../media/image65.jpg" /><Relationship Id="rId2" Type="http://schemas.openxmlformats.org/officeDocument/2006/relationships/image" Target="../media/image64.jpg" /><Relationship Id="rId1" Type="http://schemas.openxmlformats.org/officeDocument/2006/relationships/slideLayout" Target="../slideLayouts/slideLayout7.xml" /><Relationship Id="rId6" Type="http://schemas.microsoft.com/office/2007/relationships/hdphoto" Target="../media/hdphoto5.wdp" /><Relationship Id="rId5" Type="http://schemas.openxmlformats.org/officeDocument/2006/relationships/image" Target="../media/image67.jpeg" /><Relationship Id="rId4" Type="http://schemas.openxmlformats.org/officeDocument/2006/relationships/image" Target="../media/image66.jpg" /></Relationships>
</file>

<file path=ppt/slides/_rels/slide27.xml.rels><?xml version="1.0" encoding="UTF-8" standalone="yes"?>
<Relationships xmlns="http://schemas.openxmlformats.org/package/2006/relationships"><Relationship Id="rId3" Type="http://schemas.openxmlformats.org/officeDocument/2006/relationships/image" Target="../media/image69.jpg" /><Relationship Id="rId2" Type="http://schemas.openxmlformats.org/officeDocument/2006/relationships/image" Target="../media/image68.jpg" /><Relationship Id="rId1" Type="http://schemas.openxmlformats.org/officeDocument/2006/relationships/slideLayout" Target="../slideLayouts/slideLayout7.xml" /><Relationship Id="rId6" Type="http://schemas.openxmlformats.org/officeDocument/2006/relationships/image" Target="../media/image71.jpg" /><Relationship Id="rId5" Type="http://schemas.openxmlformats.org/officeDocument/2006/relationships/image" Target="../media/image70.jpg" /><Relationship Id="rId4" Type="http://schemas.openxmlformats.org/officeDocument/2006/relationships/image" Target="../media/image53.jpg" /></Relationships>
</file>

<file path=ppt/slides/_rels/slide28.xml.rels><?xml version="1.0" encoding="UTF-8" standalone="yes"?>
<Relationships xmlns="http://schemas.openxmlformats.org/package/2006/relationships"><Relationship Id="rId3" Type="http://schemas.openxmlformats.org/officeDocument/2006/relationships/image" Target="../media/image72.jpeg" /><Relationship Id="rId2" Type="http://schemas.openxmlformats.org/officeDocument/2006/relationships/image" Target="../media/image31.jpeg" /><Relationship Id="rId1" Type="http://schemas.openxmlformats.org/officeDocument/2006/relationships/slideLayout" Target="../slideLayouts/slideLayout7.xml" /><Relationship Id="rId4" Type="http://schemas.microsoft.com/office/2007/relationships/hdphoto" Target="../media/hdphoto6.wdp" /></Relationships>
</file>

<file path=ppt/slides/_rels/slide29.xml.rels><?xml version="1.0" encoding="UTF-8" standalone="yes"?>
<Relationships xmlns="http://schemas.openxmlformats.org/package/2006/relationships"><Relationship Id="rId3" Type="http://schemas.openxmlformats.org/officeDocument/2006/relationships/image" Target="../media/image74.jpg" /><Relationship Id="rId2" Type="http://schemas.openxmlformats.org/officeDocument/2006/relationships/image" Target="../media/image73.jpg" /><Relationship Id="rId1" Type="http://schemas.openxmlformats.org/officeDocument/2006/relationships/slideLayout" Target="../slideLayouts/slideLayout7.xml" /><Relationship Id="rId5" Type="http://schemas.microsoft.com/office/2007/relationships/hdphoto" Target="../media/hdphoto7.wdp" /><Relationship Id="rId4" Type="http://schemas.openxmlformats.org/officeDocument/2006/relationships/image" Target="../media/image75.jpeg" /></Relationships>
</file>

<file path=ppt/slides/_rels/slide3.xml.rels><?xml version="1.0" encoding="UTF-8" standalone="yes"?>
<Relationships xmlns="http://schemas.openxmlformats.org/package/2006/relationships"><Relationship Id="rId3" Type="http://schemas.openxmlformats.org/officeDocument/2006/relationships/image" Target="../media/image6.jpg" /><Relationship Id="rId2" Type="http://schemas.openxmlformats.org/officeDocument/2006/relationships/image" Target="../media/image5.jpg" /><Relationship Id="rId1" Type="http://schemas.openxmlformats.org/officeDocument/2006/relationships/slideLayout" Target="../slideLayouts/slideLayout7.xml" /><Relationship Id="rId5" Type="http://schemas.openxmlformats.org/officeDocument/2006/relationships/image" Target="../media/image8.jpg" /><Relationship Id="rId4" Type="http://schemas.openxmlformats.org/officeDocument/2006/relationships/image" Target="../media/image7.jpg" /></Relationships>
</file>

<file path=ppt/slides/_rels/slide30.xml.rels><?xml version="1.0" encoding="UTF-8" standalone="yes"?>
<Relationships xmlns="http://schemas.openxmlformats.org/package/2006/relationships"><Relationship Id="rId3" Type="http://schemas.openxmlformats.org/officeDocument/2006/relationships/image" Target="../media/image76.jpg" /><Relationship Id="rId2" Type="http://schemas.openxmlformats.org/officeDocument/2006/relationships/image" Target="../media/image31.jpeg" /><Relationship Id="rId1" Type="http://schemas.openxmlformats.org/officeDocument/2006/relationships/slideLayout" Target="../slideLayouts/slideLayout7.xml" /><Relationship Id="rId5" Type="http://schemas.microsoft.com/office/2007/relationships/hdphoto" Target="../media/hdphoto8.wdp" /><Relationship Id="rId4" Type="http://schemas.openxmlformats.org/officeDocument/2006/relationships/image" Target="../media/image77.jpeg" /></Relationships>
</file>

<file path=ppt/slides/_rels/slide31.xml.rels><?xml version="1.0" encoding="UTF-8" standalone="yes"?>
<Relationships xmlns="http://schemas.openxmlformats.org/package/2006/relationships"><Relationship Id="rId3" Type="http://schemas.openxmlformats.org/officeDocument/2006/relationships/image" Target="../media/image79.jpg" /><Relationship Id="rId2" Type="http://schemas.openxmlformats.org/officeDocument/2006/relationships/image" Target="../media/image78.jpg" /><Relationship Id="rId1" Type="http://schemas.openxmlformats.org/officeDocument/2006/relationships/slideLayout" Target="../slideLayouts/slideLayout7.xml" /><Relationship Id="rId6" Type="http://schemas.openxmlformats.org/officeDocument/2006/relationships/image" Target="../media/image82.jpg" /><Relationship Id="rId5" Type="http://schemas.openxmlformats.org/officeDocument/2006/relationships/image" Target="../media/image81.jpg" /><Relationship Id="rId4" Type="http://schemas.openxmlformats.org/officeDocument/2006/relationships/image" Target="../media/image80.jpeg" /></Relationships>
</file>

<file path=ppt/slides/_rels/slide32.xml.rels><?xml version="1.0" encoding="UTF-8" standalone="yes"?>
<Relationships xmlns="http://schemas.openxmlformats.org/package/2006/relationships"><Relationship Id="rId3" Type="http://schemas.microsoft.com/office/2007/relationships/hdphoto" Target="../media/hdphoto9.wdp" /><Relationship Id="rId7" Type="http://schemas.openxmlformats.org/officeDocument/2006/relationships/image" Target="../media/image86.png" /><Relationship Id="rId2" Type="http://schemas.openxmlformats.org/officeDocument/2006/relationships/image" Target="../media/image83.jpeg" /><Relationship Id="rId1" Type="http://schemas.openxmlformats.org/officeDocument/2006/relationships/slideLayout" Target="../slideLayouts/slideLayout7.xml" /><Relationship Id="rId6" Type="http://schemas.openxmlformats.org/officeDocument/2006/relationships/image" Target="../media/image85.jpg" /><Relationship Id="rId5" Type="http://schemas.microsoft.com/office/2007/relationships/hdphoto" Target="../media/hdphoto10.wdp" /><Relationship Id="rId4" Type="http://schemas.openxmlformats.org/officeDocument/2006/relationships/image" Target="../media/image84.jpeg" /></Relationships>
</file>

<file path=ppt/slides/_rels/slide33.xml.rels><?xml version="1.0" encoding="UTF-8" standalone="yes"?>
<Relationships xmlns="http://schemas.openxmlformats.org/package/2006/relationships"><Relationship Id="rId3" Type="http://schemas.openxmlformats.org/officeDocument/2006/relationships/image" Target="../media/image88.png" /><Relationship Id="rId2" Type="http://schemas.openxmlformats.org/officeDocument/2006/relationships/image" Target="../media/image87.jpg" /><Relationship Id="rId1" Type="http://schemas.openxmlformats.org/officeDocument/2006/relationships/slideLayout" Target="../slideLayouts/slideLayout7.xml" /><Relationship Id="rId6" Type="http://schemas.microsoft.com/office/2007/relationships/hdphoto" Target="../media/hdphoto11.wdp" /><Relationship Id="rId5" Type="http://schemas.openxmlformats.org/officeDocument/2006/relationships/image" Target="../media/image90.jpeg" /><Relationship Id="rId4" Type="http://schemas.openxmlformats.org/officeDocument/2006/relationships/image" Target="../media/image89.jpg"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2" Type="http://schemas.openxmlformats.org/officeDocument/2006/relationships/image" Target="../media/image89.jpg" /><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2" Type="http://schemas.openxmlformats.org/officeDocument/2006/relationships/image" Target="../media/image31.jpeg"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3" Type="http://schemas.openxmlformats.org/officeDocument/2006/relationships/image" Target="../media/image92.jpeg" /><Relationship Id="rId7" Type="http://schemas.openxmlformats.org/officeDocument/2006/relationships/image" Target="../media/image96.jpeg" /><Relationship Id="rId2" Type="http://schemas.openxmlformats.org/officeDocument/2006/relationships/image" Target="../media/image91.jpeg" /><Relationship Id="rId1" Type="http://schemas.openxmlformats.org/officeDocument/2006/relationships/slideLayout" Target="../slideLayouts/slideLayout7.xml" /><Relationship Id="rId6" Type="http://schemas.openxmlformats.org/officeDocument/2006/relationships/image" Target="../media/image95.jpeg" /><Relationship Id="rId5" Type="http://schemas.openxmlformats.org/officeDocument/2006/relationships/image" Target="../media/image94.jpeg" /><Relationship Id="rId4" Type="http://schemas.openxmlformats.org/officeDocument/2006/relationships/image" Target="../media/image93.jpeg" /></Relationships>
</file>

<file path=ppt/slides/_rels/slide39.xml.rels><?xml version="1.0" encoding="UTF-8" standalone="yes"?>
<Relationships xmlns="http://schemas.openxmlformats.org/package/2006/relationships"><Relationship Id="rId2" Type="http://schemas.openxmlformats.org/officeDocument/2006/relationships/image" Target="../media/image97.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8" Type="http://schemas.openxmlformats.org/officeDocument/2006/relationships/image" Target="../media/image15.jpg" /><Relationship Id="rId13" Type="http://schemas.openxmlformats.org/officeDocument/2006/relationships/image" Target="../media/image20.png" /><Relationship Id="rId3" Type="http://schemas.openxmlformats.org/officeDocument/2006/relationships/image" Target="../media/image10.jpg" /><Relationship Id="rId7" Type="http://schemas.openxmlformats.org/officeDocument/2006/relationships/image" Target="../media/image14.jpg" /><Relationship Id="rId12" Type="http://schemas.openxmlformats.org/officeDocument/2006/relationships/image" Target="../media/image19.jpg" /><Relationship Id="rId2" Type="http://schemas.openxmlformats.org/officeDocument/2006/relationships/image" Target="../media/image9.jpg" /><Relationship Id="rId1" Type="http://schemas.openxmlformats.org/officeDocument/2006/relationships/slideLayout" Target="../slideLayouts/slideLayout7.xml" /><Relationship Id="rId6" Type="http://schemas.openxmlformats.org/officeDocument/2006/relationships/image" Target="../media/image13.jpg" /><Relationship Id="rId11" Type="http://schemas.openxmlformats.org/officeDocument/2006/relationships/image" Target="../media/image18.png" /><Relationship Id="rId5" Type="http://schemas.openxmlformats.org/officeDocument/2006/relationships/image" Target="../media/image12.jpg" /><Relationship Id="rId10" Type="http://schemas.openxmlformats.org/officeDocument/2006/relationships/image" Target="../media/image17.jpg" /><Relationship Id="rId4" Type="http://schemas.openxmlformats.org/officeDocument/2006/relationships/image" Target="../media/image11.jpg" /><Relationship Id="rId9" Type="http://schemas.openxmlformats.org/officeDocument/2006/relationships/image" Target="../media/image16.jpg" /><Relationship Id="rId14" Type="http://schemas.openxmlformats.org/officeDocument/2006/relationships/image" Target="../media/image21.png"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6.xml.rels><?xml version="1.0" encoding="UTF-8" standalone="yes"?>
<Relationships xmlns="http://schemas.openxmlformats.org/package/2006/relationships"><Relationship Id="rId3" Type="http://schemas.openxmlformats.org/officeDocument/2006/relationships/image" Target="../media/image23.jpg" /><Relationship Id="rId2" Type="http://schemas.openxmlformats.org/officeDocument/2006/relationships/image" Target="../media/image22.jpg" /><Relationship Id="rId1" Type="http://schemas.openxmlformats.org/officeDocument/2006/relationships/slideLayout" Target="../slideLayouts/slideLayout7.xml" /><Relationship Id="rId6" Type="http://schemas.openxmlformats.org/officeDocument/2006/relationships/image" Target="../media/image26.jpg" /><Relationship Id="rId5" Type="http://schemas.openxmlformats.org/officeDocument/2006/relationships/image" Target="../media/image25.jpg" /><Relationship Id="rId4" Type="http://schemas.openxmlformats.org/officeDocument/2006/relationships/image" Target="../media/image24.jpg"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image" Target="../media/image27.jpg"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48CB7D-57AD-6047-89B8-28947F9FC673}"/>
              </a:ext>
            </a:extLst>
          </p:cNvPr>
          <p:cNvSpPr txBox="1"/>
          <p:nvPr/>
        </p:nvSpPr>
        <p:spPr>
          <a:xfrm>
            <a:off x="3650796" y="2514600"/>
            <a:ext cx="1828800" cy="1828800"/>
          </a:xfrm>
          <a:prstGeom prst="rect">
            <a:avLst/>
          </a:prstGeom>
          <a:noFill/>
        </p:spPr>
        <p:txBody>
          <a:bodyPr wrap="square" rtlCol="0">
            <a:spAutoFit/>
          </a:bodyPr>
          <a:lstStyle/>
          <a:p>
            <a:pPr algn="l"/>
            <a:endParaRPr lang="en-US"/>
          </a:p>
        </p:txBody>
      </p:sp>
      <p:sp>
        <p:nvSpPr>
          <p:cNvPr id="3" name="TextBox 2">
            <a:extLst>
              <a:ext uri="{FF2B5EF4-FFF2-40B4-BE49-F238E27FC236}">
                <a16:creationId xmlns:a16="http://schemas.microsoft.com/office/drawing/2014/main" id="{4E9B36F5-E231-1B40-88DC-AEA7046114E9}"/>
              </a:ext>
            </a:extLst>
          </p:cNvPr>
          <p:cNvSpPr txBox="1"/>
          <p:nvPr/>
        </p:nvSpPr>
        <p:spPr>
          <a:xfrm>
            <a:off x="489857" y="95250"/>
            <a:ext cx="8150678" cy="923330"/>
          </a:xfrm>
          <a:prstGeom prst="rect">
            <a:avLst/>
          </a:prstGeom>
          <a:noFill/>
        </p:spPr>
        <p:txBody>
          <a:bodyPr wrap="square" rtlCol="0">
            <a:spAutoFit/>
          </a:bodyPr>
          <a:lstStyle/>
          <a:p>
            <a:pPr algn="l"/>
            <a:r>
              <a:rPr lang="en-US" sz="5400" b="1" u="sng">
                <a:solidFill>
                  <a:srgbClr val="FF0000"/>
                </a:solidFill>
              </a:rPr>
              <a:t>সবাইকে ফুলেল শুভেচ্ছা  </a:t>
            </a:r>
          </a:p>
        </p:txBody>
      </p:sp>
      <p:pic>
        <p:nvPicPr>
          <p:cNvPr id="5" name="Picture 5">
            <a:extLst>
              <a:ext uri="{FF2B5EF4-FFF2-40B4-BE49-F238E27FC236}">
                <a16:creationId xmlns:a16="http://schemas.microsoft.com/office/drawing/2014/main" id="{46F95F24-E6AC-9842-90B6-BDDADB4130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29393"/>
            <a:ext cx="9144000" cy="5841615"/>
          </a:xfrm>
          <a:prstGeom prst="rect">
            <a:avLst/>
          </a:prstGeom>
        </p:spPr>
      </p:pic>
    </p:spTree>
    <p:extLst>
      <p:ext uri="{BB962C8B-B14F-4D97-AF65-F5344CB8AC3E}">
        <p14:creationId xmlns:p14="http://schemas.microsoft.com/office/powerpoint/2010/main" val="4169252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3BD6339-3FA3-7C4C-A63F-2399425E9588}"/>
              </a:ext>
            </a:extLst>
          </p:cNvPr>
          <p:cNvSpPr/>
          <p:nvPr/>
        </p:nvSpPr>
        <p:spPr>
          <a:xfrm>
            <a:off x="0" y="0"/>
            <a:ext cx="9007929" cy="706210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rPr>
              <a:t>কর্মজীবন</a:t>
            </a:r>
            <a:endPar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endParaRPr>
          </a:p>
          <a:p>
            <a:pPr algn="ctr"/>
            <a:endParaRPr lang="bn-BD" sz="20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endParaRPr>
          </a:p>
          <a:p>
            <a:pPr algn="ctr"/>
            <a:r>
              <a:rPr lang="bn-BD" sz="2800" dirty="0">
                <a:solidFill>
                  <a:schemeClr val="bg1"/>
                </a:solidFill>
                <a:latin typeface="Kalpurush" panose="02000600000000000000" pitchFamily="2" charset="0"/>
                <a:cs typeface="Kalpurush" panose="02000600000000000000" pitchFamily="2" charset="0"/>
              </a:rPr>
              <a:t>কর্মজীবনে প্রথমে তিনি লেটো </a:t>
            </a:r>
            <a:endParaRPr lang="en-US" sz="2800" dirty="0">
              <a:solidFill>
                <a:schemeClr val="bg1"/>
              </a:solidFill>
              <a:latin typeface="Kalpurush" panose="02000600000000000000" pitchFamily="2" charset="0"/>
              <a:cs typeface="Kalpurush" panose="02000600000000000000" pitchFamily="2" charset="0"/>
            </a:endParaRPr>
          </a:p>
          <a:p>
            <a:pPr algn="ctr"/>
            <a:r>
              <a:rPr lang="bn-BD" sz="2800" dirty="0">
                <a:solidFill>
                  <a:schemeClr val="bg1"/>
                </a:solidFill>
                <a:latin typeface="Kalpurush" panose="02000600000000000000" pitchFamily="2" charset="0"/>
                <a:cs typeface="Kalpurush" panose="02000600000000000000" pitchFamily="2" charset="0"/>
              </a:rPr>
              <a:t>গানের দলে, রুটির দোকানে এবং সেনাবাহিনীতে যোগদান করেন। পরবর্তীকালে পত্রিকা সম্পাদনা, গ্রামোফোন রেকর্ডের ব্যবসায় </a:t>
            </a:r>
            <a:endParaRPr lang="en-US" sz="2800" dirty="0">
              <a:solidFill>
                <a:schemeClr val="bg1"/>
              </a:solidFill>
              <a:latin typeface="Kalpurush" panose="02000600000000000000" pitchFamily="2" charset="0"/>
              <a:cs typeface="Kalpurush" panose="02000600000000000000" pitchFamily="2" charset="0"/>
            </a:endParaRPr>
          </a:p>
          <a:p>
            <a:pPr algn="ctr"/>
            <a:r>
              <a:rPr lang="bn-BD" sz="2800" dirty="0">
                <a:solidFill>
                  <a:schemeClr val="bg1"/>
                </a:solidFill>
                <a:latin typeface="Kalpurush" panose="02000600000000000000" pitchFamily="2" charset="0"/>
                <a:cs typeface="Kalpurush" panose="02000600000000000000" pitchFamily="2" charset="0"/>
              </a:rPr>
              <a:t>ও সাহিত্য সাধনাকেই পেশা </a:t>
            </a:r>
            <a:endParaRPr lang="en-US" sz="2800" dirty="0">
              <a:solidFill>
                <a:schemeClr val="bg1"/>
              </a:solidFill>
              <a:latin typeface="Kalpurush" panose="02000600000000000000" pitchFamily="2" charset="0"/>
              <a:cs typeface="Kalpurush" panose="02000600000000000000" pitchFamily="2" charset="0"/>
            </a:endParaRPr>
          </a:p>
          <a:p>
            <a:pPr algn="ctr"/>
            <a:r>
              <a:rPr lang="bn-BD" sz="2800" dirty="0">
                <a:solidFill>
                  <a:schemeClr val="bg1"/>
                </a:solidFill>
                <a:latin typeface="Kalpurush" panose="02000600000000000000" pitchFamily="2" charset="0"/>
                <a:cs typeface="Kalpurush" panose="02000600000000000000" pitchFamily="2" charset="0"/>
              </a:rPr>
              <a:t>হিসেবে নেন।</a:t>
            </a:r>
            <a:endParaRPr lang="en-US" sz="2800" dirty="0">
              <a:solidFill>
                <a:schemeClr val="bg1"/>
              </a:soli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0872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grpId="0" nodeType="clickEffect">
                                  <p:stCondLst>
                                    <p:cond delay="0"/>
                                  </p:stCondLst>
                                  <p:childTnLst>
                                    <p:animEffect transition="out" filter="strips(downLef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70B22EB-4F2C-5645-8BA4-57E1B56735A9}"/>
              </a:ext>
            </a:extLst>
          </p:cNvPr>
          <p:cNvSpPr/>
          <p:nvPr/>
        </p:nvSpPr>
        <p:spPr>
          <a:xfrm>
            <a:off x="0" y="4191000"/>
            <a:ext cx="9144000" cy="159203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সাহিত্যকর্ম</a:t>
            </a:r>
            <a:endPar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endParaRPr>
          </a:p>
          <a:p>
            <a:pPr algn="ctr"/>
            <a:endPar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endParaRPr>
          </a:p>
          <a:p>
            <a:pPr algn="ct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কাব্যগ্রন্থঃ </a:t>
            </a:r>
            <a:r>
              <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  ‘</a:t>
            </a: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অগ্নিবীণা</a:t>
            </a:r>
            <a:r>
              <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a:t>
            </a: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 </a:t>
            </a:r>
            <a:r>
              <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a:t>
            </a: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সাম্যবাদী</a:t>
            </a:r>
            <a:r>
              <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a:t>
            </a:r>
          </a:p>
          <a:p>
            <a:pPr algn="ctr"/>
            <a:r>
              <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a:t>
            </a: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বিষের বাঁশী</a:t>
            </a:r>
            <a:r>
              <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a:t>
            </a: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 </a:t>
            </a:r>
            <a:r>
              <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a:t>
            </a: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প্রলয়শিখা</a:t>
            </a:r>
            <a:r>
              <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a:t>
            </a: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 </a:t>
            </a:r>
            <a:r>
              <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a:t>
            </a: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ভাঙার গান</a:t>
            </a:r>
            <a:r>
              <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a:t>
            </a: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a:t>
            </a:r>
          </a:p>
          <a:p>
            <a:pPr algn="ctr"/>
            <a:r>
              <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a:t>
            </a: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ছায়ানট</a:t>
            </a:r>
            <a:r>
              <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a:t>
            </a: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 </a:t>
            </a:r>
            <a:r>
              <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a:t>
            </a: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চক্রবাক</a:t>
            </a:r>
            <a:r>
              <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a:t>
            </a: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 </a:t>
            </a:r>
            <a:r>
              <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a:t>
            </a: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সিন্ধু-হিন্দোল</a:t>
            </a:r>
            <a:r>
              <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a:t>
            </a: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a:t>
            </a:r>
          </a:p>
          <a:p>
            <a:pPr algn="ct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উপন্যাসঃ মৃত্যুক্ষুধা, বাঁধনহারা, কুহেলিকা।</a:t>
            </a:r>
          </a:p>
          <a:p>
            <a:pPr algn="ct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গল্পঃ </a:t>
            </a:r>
            <a:r>
              <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a:t>
            </a: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ব্যথার দান</a:t>
            </a:r>
            <a:r>
              <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a:t>
            </a: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 </a:t>
            </a:r>
            <a:r>
              <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a:t>
            </a: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শিউলীমালা</a:t>
            </a:r>
            <a:r>
              <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a:t>
            </a: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 </a:t>
            </a:r>
            <a:r>
              <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  </a:t>
            </a:r>
          </a:p>
          <a:p>
            <a:pPr algn="ctr"/>
            <a:r>
              <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a:t>
            </a: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রিক্তের বেদন</a:t>
            </a:r>
            <a:r>
              <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a:t>
            </a: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 </a:t>
            </a:r>
            <a:r>
              <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a:t>
            </a: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জিনের বাদশা</a:t>
            </a:r>
            <a:r>
              <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a:t>
            </a: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 </a:t>
            </a:r>
          </a:p>
          <a:p>
            <a:pPr algn="ct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প্রবন্ধঃ </a:t>
            </a:r>
            <a:r>
              <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a:t>
            </a: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ধুমকেতু</a:t>
            </a:r>
            <a:r>
              <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a:t>
            </a: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 </a:t>
            </a:r>
            <a:r>
              <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a:t>
            </a: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রাজবন্দীর জবানবন্দী</a:t>
            </a:r>
            <a:r>
              <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a:t>
            </a:r>
            <a:endPar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endParaRPr>
          </a:p>
          <a:p>
            <a:pPr algn="ctr"/>
            <a:r>
              <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a:t>
            </a: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যুগবাণী</a:t>
            </a:r>
            <a:r>
              <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a:t>
            </a: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 </a:t>
            </a:r>
            <a:r>
              <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a:t>
            </a: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দুর্দিনের যাত্রী</a:t>
            </a:r>
            <a:r>
              <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a:t>
            </a: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a:t>
            </a:r>
          </a:p>
          <a:p>
            <a:pPr algn="ct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জীবনীগ্রন্থঃ মরুভাস্কর (হযরত মুহম্মদ (স.)-এর জীবনী।</a:t>
            </a:r>
            <a:endPar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endParaRPr>
          </a:p>
        </p:txBody>
      </p:sp>
    </p:spTree>
    <p:extLst>
      <p:ext uri="{BB962C8B-B14F-4D97-AF65-F5344CB8AC3E}">
        <p14:creationId xmlns:p14="http://schemas.microsoft.com/office/powerpoint/2010/main" val="314232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grpId="0" nodeType="clickEffect">
                                  <p:stCondLst>
                                    <p:cond delay="0"/>
                                  </p:stCondLst>
                                  <p:childTnLst>
                                    <p:animEffect transition="out" filter="strips(downLeft)">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76904DE-132E-674B-9831-81A5AE0A482B}"/>
              </a:ext>
            </a:extLst>
          </p:cNvPr>
          <p:cNvSpPr/>
          <p:nvPr/>
        </p:nvSpPr>
        <p:spPr>
          <a:xfrm>
            <a:off x="95250" y="122464"/>
            <a:ext cx="9144000" cy="6585856"/>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bn-BD" sz="4000" u="sng" dirty="0">
                <a:ln w="18415" cmpd="sng">
                  <a:solidFill>
                    <a:srgbClr val="FFFFFF"/>
                  </a:solidFill>
                  <a:prstDash val="solid"/>
                </a:ln>
                <a:solidFill>
                  <a:schemeClr val="bg1"/>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rPr>
              <a:t>পুরস্কার ও সম্মাননা</a:t>
            </a:r>
            <a:endParaRPr lang="en-US" sz="4000" u="sng" dirty="0">
              <a:ln w="18415" cmpd="sng">
                <a:solidFill>
                  <a:srgbClr val="FFFFFF"/>
                </a:solidFill>
                <a:prstDash val="solid"/>
              </a:ln>
              <a:solidFill>
                <a:schemeClr val="bg1"/>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endParaRPr>
          </a:p>
          <a:p>
            <a:pPr algn="ctr"/>
            <a:endParaRPr lang="bn-BD" sz="1400" u="sng" dirty="0">
              <a:ln w="18415" cmpd="sng">
                <a:solidFill>
                  <a:srgbClr val="FFFFFF"/>
                </a:solidFill>
                <a:prstDash val="solid"/>
              </a:ln>
              <a:solidFill>
                <a:schemeClr val="bg1"/>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endParaRPr>
          </a:p>
          <a:p>
            <a:pPr algn="ctr"/>
            <a:endParaRPr lang="bn-BD" sz="900" u="sng" dirty="0">
              <a:ln w="18415" cmpd="sng">
                <a:solidFill>
                  <a:srgbClr val="FFFFFF"/>
                </a:solidFill>
                <a:prstDash val="solid"/>
              </a:ln>
              <a:solidFill>
                <a:schemeClr val="bg1"/>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endParaRPr>
          </a:p>
          <a:p>
            <a:pPr marL="571500" indent="-571500">
              <a:buFont typeface="Arial" pitchFamily="34" charset="0"/>
              <a:buChar char="•"/>
            </a:pPr>
            <a:r>
              <a:rPr lang="bn-BD" sz="2800" dirty="0">
                <a:solidFill>
                  <a:schemeClr val="bg1"/>
                </a:solidFill>
                <a:latin typeface="Kalpurush" panose="02000600000000000000" pitchFamily="2" charset="0"/>
                <a:cs typeface="Kalpurush" panose="02000600000000000000" pitchFamily="2" charset="0"/>
              </a:rPr>
              <a:t>কলকাতা বিশ্ববিদ্যালয়</a:t>
            </a:r>
          </a:p>
          <a:p>
            <a:r>
              <a:rPr lang="bn-BD" sz="2800" dirty="0">
                <a:solidFill>
                  <a:schemeClr val="bg1"/>
                </a:solidFill>
                <a:latin typeface="Kalpurush" panose="02000600000000000000" pitchFamily="2" charset="0"/>
                <a:cs typeface="Kalpurush" panose="02000600000000000000" pitchFamily="2" charset="0"/>
              </a:rPr>
              <a:t>    </a:t>
            </a:r>
            <a:r>
              <a:rPr lang="en-US" sz="2800" dirty="0">
                <a:solidFill>
                  <a:schemeClr val="bg1"/>
                </a:solidFill>
                <a:latin typeface="Kalpurush" panose="02000600000000000000" pitchFamily="2" charset="0"/>
                <a:cs typeface="Kalpurush" panose="02000600000000000000" pitchFamily="2" charset="0"/>
              </a:rPr>
              <a:t> </a:t>
            </a:r>
            <a:r>
              <a:rPr lang="bn-IN" sz="2800" dirty="0">
                <a:solidFill>
                  <a:schemeClr val="bg1"/>
                </a:solidFill>
                <a:latin typeface="Kalpurush" panose="02000600000000000000" pitchFamily="2" charset="0"/>
                <a:cs typeface="Kalpurush" panose="02000600000000000000" pitchFamily="2" charset="0"/>
              </a:rPr>
              <a:t> </a:t>
            </a:r>
            <a:r>
              <a:rPr lang="bn-BD" sz="2800" dirty="0">
                <a:solidFill>
                  <a:schemeClr val="bg1"/>
                </a:solidFill>
                <a:latin typeface="Kalpurush" panose="02000600000000000000" pitchFamily="2" charset="0"/>
                <a:cs typeface="Kalpurush" panose="02000600000000000000" pitchFamily="2" charset="0"/>
              </a:rPr>
              <a:t>থেকে ‘জাগত্তারিণী’ স্বর্ণপদক।</a:t>
            </a:r>
          </a:p>
          <a:p>
            <a:pPr marL="571500" indent="-571500">
              <a:buFont typeface="Arial" pitchFamily="34" charset="0"/>
              <a:buChar char="•"/>
            </a:pPr>
            <a:r>
              <a:rPr lang="bn-BD" sz="2800" dirty="0">
                <a:solidFill>
                  <a:schemeClr val="bg1"/>
                </a:solidFill>
                <a:latin typeface="Kalpurush" panose="02000600000000000000" pitchFamily="2" charset="0"/>
                <a:cs typeface="Kalpurush" panose="02000600000000000000" pitchFamily="2" charset="0"/>
              </a:rPr>
              <a:t>ভারত সরকার কর্তৃক ‘পদ্মভূষণ’ উপাধি।</a:t>
            </a:r>
          </a:p>
          <a:p>
            <a:pPr marL="571500" indent="-571500">
              <a:buFont typeface="Arial" pitchFamily="34" charset="0"/>
              <a:buChar char="•"/>
            </a:pPr>
            <a:r>
              <a:rPr lang="bn-BD" sz="2800" dirty="0">
                <a:solidFill>
                  <a:schemeClr val="bg1"/>
                </a:solidFill>
                <a:latin typeface="Kalpurush" panose="02000600000000000000" pitchFamily="2" charset="0"/>
                <a:cs typeface="Kalpurush" panose="02000600000000000000" pitchFamily="2" charset="0"/>
              </a:rPr>
              <a:t>রবীন্দ্রভারতী ও ঢাকা বিশ্ববিদ্যালয় থেকে ডি.লিট. ডিগ্রি।</a:t>
            </a:r>
          </a:p>
          <a:p>
            <a:pPr marL="571500" indent="-571500">
              <a:buFont typeface="Arial" pitchFamily="34" charset="0"/>
              <a:buChar char="•"/>
            </a:pPr>
            <a:r>
              <a:rPr lang="bn-BD" sz="2800" dirty="0">
                <a:solidFill>
                  <a:schemeClr val="bg1"/>
                </a:solidFill>
                <a:latin typeface="Kalpurush" panose="02000600000000000000" pitchFamily="2" charset="0"/>
                <a:cs typeface="Kalpurush" panose="02000600000000000000" pitchFamily="2" charset="0"/>
              </a:rPr>
              <a:t>বাংলাদেশ সরকার কর্তৃক ১৯৭৬ সালে একুশে পদক ও জাতীয় কবির মর্যাদা প্রদান।</a:t>
            </a:r>
            <a:endParaRPr lang="en-US" sz="2800" dirty="0">
              <a:solidFill>
                <a:schemeClr val="bg1"/>
              </a:soli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18093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grpId="0" nodeType="clickEffect">
                                  <p:stCondLst>
                                    <p:cond delay="0"/>
                                  </p:stCondLst>
                                  <p:childTnLst>
                                    <p:animEffect transition="out" filter="strips(downLef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F6629C8-4C02-6447-89A3-D4E22CABF842}"/>
              </a:ext>
            </a:extLst>
          </p:cNvPr>
          <p:cNvSpPr/>
          <p:nvPr/>
        </p:nvSpPr>
        <p:spPr>
          <a:xfrm>
            <a:off x="0" y="-29949"/>
            <a:ext cx="9144000" cy="688794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bn-BD"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rPr>
              <a:t>মৃত্যুঃ</a:t>
            </a: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endParaRPr>
          </a:p>
          <a:p>
            <a:pPr algn="ctr"/>
            <a:endParaRPr lang="bn-BD" sz="1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endParaRPr>
          </a:p>
          <a:p>
            <a:pPr algn="ctr"/>
            <a:endParaRPr lang="bn-BD" sz="1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endParaRPr>
          </a:p>
          <a:p>
            <a:pPr algn="ctr"/>
            <a:r>
              <a:rPr lang="bn-BD" sz="2800" dirty="0">
                <a:solidFill>
                  <a:schemeClr val="bg1"/>
                </a:solidFill>
                <a:latin typeface="Kalpurush" panose="02000600000000000000" pitchFamily="2" charset="0"/>
                <a:cs typeface="Kalpurush" panose="02000600000000000000" pitchFamily="2" charset="0"/>
              </a:rPr>
              <a:t>তিনি ১৯৭৬ সালের ২৯ আগস্ট </a:t>
            </a:r>
            <a:endParaRPr lang="en-US" sz="2800" dirty="0">
              <a:solidFill>
                <a:schemeClr val="bg1"/>
              </a:solidFill>
              <a:latin typeface="Kalpurush" panose="02000600000000000000" pitchFamily="2" charset="0"/>
              <a:cs typeface="Kalpurush" panose="02000600000000000000" pitchFamily="2" charset="0"/>
            </a:endParaRPr>
          </a:p>
          <a:p>
            <a:pPr algn="ctr"/>
            <a:r>
              <a:rPr lang="bn-BD" sz="2800" dirty="0">
                <a:solidFill>
                  <a:schemeClr val="bg1"/>
                </a:solidFill>
                <a:latin typeface="Kalpurush" panose="02000600000000000000" pitchFamily="2" charset="0"/>
                <a:cs typeface="Kalpurush" panose="02000600000000000000" pitchFamily="2" charset="0"/>
              </a:rPr>
              <a:t>ঢাকার পি.জি. হাসপাতালে শেষ নিঃশ্বাস ত্যাগ করেন। </a:t>
            </a:r>
            <a:endParaRPr lang="en-US" sz="2800" dirty="0">
              <a:solidFill>
                <a:schemeClr val="bg1"/>
              </a:solidFill>
              <a:latin typeface="Kalpurush" panose="02000600000000000000" pitchFamily="2" charset="0"/>
              <a:cs typeface="Kalpurush" panose="02000600000000000000" pitchFamily="2" charset="0"/>
            </a:endParaRPr>
          </a:p>
          <a:p>
            <a:pPr algn="ctr"/>
            <a:r>
              <a:rPr lang="bn-BD" sz="2800" dirty="0">
                <a:solidFill>
                  <a:schemeClr val="bg1"/>
                </a:solidFill>
                <a:latin typeface="Kalpurush" panose="02000600000000000000" pitchFamily="2" charset="0"/>
                <a:cs typeface="Kalpurush" panose="02000600000000000000" pitchFamily="2" charset="0"/>
              </a:rPr>
              <a:t>ঢাকা বিশ্ববিদ্যালয় মসজিদ সংলগ্ন প্রাঙ্গনে তাঁকে পরিপূর্ণ সামরিক </a:t>
            </a:r>
            <a:endParaRPr lang="en-US" sz="2800" dirty="0">
              <a:solidFill>
                <a:schemeClr val="bg1"/>
              </a:solidFill>
              <a:latin typeface="Kalpurush" panose="02000600000000000000" pitchFamily="2" charset="0"/>
              <a:cs typeface="Kalpurush" panose="02000600000000000000" pitchFamily="2" charset="0"/>
            </a:endParaRPr>
          </a:p>
          <a:p>
            <a:pPr algn="ctr"/>
            <a:r>
              <a:rPr lang="bn-BD" sz="2800" dirty="0">
                <a:solidFill>
                  <a:schemeClr val="bg1"/>
                </a:solidFill>
                <a:latin typeface="Kalpurush" panose="02000600000000000000" pitchFamily="2" charset="0"/>
                <a:cs typeface="Kalpurush" panose="02000600000000000000" pitchFamily="2" charset="0"/>
              </a:rPr>
              <a:t>মর্যদায় সমাহিত করা হয়।</a:t>
            </a:r>
            <a:endParaRPr lang="en-US" sz="3200" dirty="0">
              <a:solidFill>
                <a:schemeClr val="bg1"/>
              </a:solidFill>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3535876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5334000"/>
            <a:ext cx="3886200" cy="132343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IN"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Kalpurush" panose="02000600000000000000" pitchFamily="2" charset="0"/>
                <a:cs typeface="Kalpurush" panose="02000600000000000000" pitchFamily="2" charset="0"/>
              </a:rPr>
              <a:t>মাইকেল মধুসূদন দত্ত</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Kalpurush" panose="02000600000000000000" pitchFamily="2" charset="0"/>
              <a:cs typeface="Kalpurush" panose="02000600000000000000" pitchFamily="2" charset="0"/>
            </a:endParaRPr>
          </a:p>
        </p:txBody>
      </p:sp>
      <p:sp>
        <p:nvSpPr>
          <p:cNvPr id="4" name="Rectangle 3"/>
          <p:cNvSpPr/>
          <p:nvPr/>
        </p:nvSpPr>
        <p:spPr>
          <a:xfrm>
            <a:off x="0" y="0"/>
            <a:ext cx="9144000" cy="6858000"/>
          </a:xfrm>
          <a:prstGeom prst="rect">
            <a:avLst/>
          </a:prstGeom>
          <a:solidFill>
            <a:schemeClr val="accent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IN" sz="5400" b="1" dirty="0">
              <a:solidFill>
                <a:srgbClr val="00FF00"/>
              </a:solidFill>
              <a:latin typeface="Kalpurush" panose="02000600000000000000" pitchFamily="2" charset="0"/>
              <a:cs typeface="Kalpurush" panose="02000600000000000000" pitchFamily="2" charset="0"/>
            </a:endParaRPr>
          </a:p>
          <a:p>
            <a:pPr algn="ctr"/>
            <a:endParaRPr lang="bn-IN" sz="5400" b="1" dirty="0">
              <a:solidFill>
                <a:srgbClr val="00FF00"/>
              </a:solidFill>
              <a:latin typeface="Kalpurush" panose="02000600000000000000" pitchFamily="2" charset="0"/>
              <a:cs typeface="Kalpurush" panose="02000600000000000000" pitchFamily="2" charset="0"/>
            </a:endParaRPr>
          </a:p>
          <a:p>
            <a:pPr algn="ctr"/>
            <a:endParaRPr lang="bn-IN" sz="5400" b="1" dirty="0">
              <a:solidFill>
                <a:srgbClr val="00FF00"/>
              </a:solidFill>
              <a:latin typeface="Kalpurush" panose="02000600000000000000" pitchFamily="2" charset="0"/>
              <a:cs typeface="Kalpurush" panose="02000600000000000000" pitchFamily="2" charset="0"/>
            </a:endParaRPr>
          </a:p>
          <a:p>
            <a:pPr algn="ctr"/>
            <a:endParaRPr lang="bn-IN" sz="5400" b="1" dirty="0">
              <a:solidFill>
                <a:srgbClr val="00FF00"/>
              </a:solidFill>
              <a:latin typeface="Kalpurush" panose="02000600000000000000" pitchFamily="2" charset="0"/>
              <a:cs typeface="Kalpurush" panose="02000600000000000000" pitchFamily="2" charset="0"/>
            </a:endParaRPr>
          </a:p>
          <a:p>
            <a:pPr algn="ctr"/>
            <a:endParaRPr lang="bn-IN" sz="1100" b="1" dirty="0">
              <a:solidFill>
                <a:srgbClr val="00FF00"/>
              </a:solidFill>
              <a:latin typeface="Kalpurush" panose="02000600000000000000" pitchFamily="2" charset="0"/>
              <a:cs typeface="Kalpurush" panose="02000600000000000000" pitchFamily="2" charset="0"/>
            </a:endParaRPr>
          </a:p>
          <a:p>
            <a:pPr algn="ctr"/>
            <a:endParaRPr lang="en-US" sz="1100" b="1" dirty="0">
              <a:solidFill>
                <a:srgbClr val="00FF00"/>
              </a:solidFill>
              <a:latin typeface="Kalpurush" panose="02000600000000000000" pitchFamily="2" charset="0"/>
              <a:cs typeface="Kalpurush" panose="02000600000000000000" pitchFamily="2" charset="0"/>
            </a:endParaRPr>
          </a:p>
        </p:txBody>
      </p:sp>
      <p:sp>
        <p:nvSpPr>
          <p:cNvPr id="24" name="Cloud 23"/>
          <p:cNvSpPr/>
          <p:nvPr/>
        </p:nvSpPr>
        <p:spPr>
          <a:xfrm>
            <a:off x="6170403" y="78432"/>
            <a:ext cx="2821197" cy="1826568"/>
          </a:xfrm>
          <a:prstGeom prst="cloud">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bn-IN" sz="2400" b="1" dirty="0">
                <a:solidFill>
                  <a:schemeClr val="accent2">
                    <a:lumMod val="75000"/>
                  </a:schemeClr>
                </a:solidFill>
                <a:latin typeface="Kalpurush" panose="02000600000000000000" pitchFamily="2" charset="0"/>
                <a:cs typeface="Kalpurush" panose="02000600000000000000" pitchFamily="2" charset="0"/>
              </a:rPr>
              <a:t>১৮৯৯ সালের </a:t>
            </a:r>
          </a:p>
          <a:p>
            <a:pPr algn="ctr"/>
            <a:r>
              <a:rPr lang="bn-IN" sz="2400" b="1" dirty="0">
                <a:solidFill>
                  <a:schemeClr val="accent2">
                    <a:lumMod val="75000"/>
                  </a:schemeClr>
                </a:solidFill>
                <a:latin typeface="Kalpurush" panose="02000600000000000000" pitchFamily="2" charset="0"/>
                <a:cs typeface="Kalpurush" panose="02000600000000000000" pitchFamily="2" charset="0"/>
              </a:rPr>
              <a:t>২৫ মে পশ্চিমবঙ্গে।</a:t>
            </a:r>
            <a:endParaRPr lang="en-US" sz="2400" b="1" dirty="0">
              <a:solidFill>
                <a:schemeClr val="accent2">
                  <a:lumMod val="75000"/>
                </a:schemeClr>
              </a:solidFill>
              <a:latin typeface="Kalpurush" panose="02000600000000000000" pitchFamily="2" charset="0"/>
              <a:cs typeface="Kalpurush" panose="02000600000000000000" pitchFamily="2" charset="0"/>
            </a:endParaRPr>
          </a:p>
        </p:txBody>
      </p:sp>
      <p:sp>
        <p:nvSpPr>
          <p:cNvPr id="25" name="Cloud 24"/>
          <p:cNvSpPr/>
          <p:nvPr/>
        </p:nvSpPr>
        <p:spPr>
          <a:xfrm>
            <a:off x="5715000" y="3116312"/>
            <a:ext cx="3352800" cy="3665488"/>
          </a:xfrm>
          <a:prstGeom prst="cloud">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sp3d extrusionH="57150">
              <a:bevelT w="38100" h="38100"/>
            </a:sp3d>
          </a:bodyPr>
          <a:lstStyle/>
          <a:p>
            <a:pPr algn="ctr"/>
            <a:r>
              <a:rPr lang="bn-IN" sz="2000" b="1" dirty="0">
                <a:solidFill>
                  <a:schemeClr val="accent2">
                    <a:lumMod val="75000"/>
                  </a:schemeClr>
                </a:solidFill>
                <a:latin typeface="Kalpurush" panose="02000600000000000000" pitchFamily="2" charset="0"/>
                <a:cs typeface="Kalpurush" panose="02000600000000000000" pitchFamily="2" charset="0"/>
              </a:rPr>
              <a:t>গ্রামের মক্তবে প্রাথমিক শিক্ষালাভ ও</a:t>
            </a:r>
          </a:p>
          <a:p>
            <a:pPr algn="ctr"/>
            <a:r>
              <a:rPr lang="bn-IN" sz="2000" b="1" dirty="0">
                <a:solidFill>
                  <a:schemeClr val="accent2">
                    <a:lumMod val="75000"/>
                  </a:schemeClr>
                </a:solidFill>
                <a:latin typeface="Kalpurush" panose="02000600000000000000" pitchFamily="2" charset="0"/>
                <a:cs typeface="Kalpurush" panose="02000600000000000000" pitchFamily="2" charset="0"/>
              </a:rPr>
              <a:t>ময়মনসিংহ জেলার ত্রিশালের দরিরামপুর স্কুলে দশম শ্রেণি পর্যন্ত পড়ালেখা করেন। </a:t>
            </a:r>
            <a:endParaRPr lang="en-US" sz="2800" b="1" dirty="0">
              <a:solidFill>
                <a:schemeClr val="accent2">
                  <a:lumMod val="75000"/>
                </a:schemeClr>
              </a:solidFill>
              <a:latin typeface="Kalpurush" panose="02000600000000000000" pitchFamily="2" charset="0"/>
              <a:cs typeface="Kalpurush" panose="02000600000000000000" pitchFamily="2" charset="0"/>
            </a:endParaRPr>
          </a:p>
        </p:txBody>
      </p:sp>
      <p:sp>
        <p:nvSpPr>
          <p:cNvPr id="35" name="Cloud 34"/>
          <p:cNvSpPr/>
          <p:nvPr/>
        </p:nvSpPr>
        <p:spPr>
          <a:xfrm>
            <a:off x="152400" y="80665"/>
            <a:ext cx="2895220" cy="1900535"/>
          </a:xfrm>
          <a:prstGeom prst="cloud">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threePt" dir="t"/>
            </a:scene3d>
            <a:sp3d extrusionH="57150">
              <a:bevelT w="38100" h="38100"/>
            </a:sp3d>
          </a:bodyPr>
          <a:lstStyle/>
          <a:p>
            <a:pPr algn="ctr"/>
            <a:r>
              <a:rPr lang="bn-IN" sz="2400" b="1" dirty="0">
                <a:solidFill>
                  <a:schemeClr val="accent2">
                    <a:lumMod val="75000"/>
                  </a:schemeClr>
                </a:solidFill>
                <a:latin typeface="Kalpurush" panose="02000600000000000000" pitchFamily="2" charset="0"/>
                <a:cs typeface="Kalpurush" panose="02000600000000000000" pitchFamily="2" charset="0"/>
              </a:rPr>
              <a:t>১৯৭৬ সালের </a:t>
            </a:r>
          </a:p>
          <a:p>
            <a:pPr algn="ctr"/>
            <a:r>
              <a:rPr lang="bn-IN" sz="2400" b="1" dirty="0">
                <a:solidFill>
                  <a:schemeClr val="accent2">
                    <a:lumMod val="75000"/>
                  </a:schemeClr>
                </a:solidFill>
                <a:latin typeface="Kalpurush" panose="02000600000000000000" pitchFamily="2" charset="0"/>
                <a:cs typeface="Kalpurush" panose="02000600000000000000" pitchFamily="2" charset="0"/>
              </a:rPr>
              <a:t>২৯ আগস্ট ঢাকায়।</a:t>
            </a:r>
            <a:endParaRPr lang="en-US" sz="2400" b="1" dirty="0">
              <a:solidFill>
                <a:schemeClr val="accent2">
                  <a:lumMod val="75000"/>
                </a:schemeClr>
              </a:solidFill>
              <a:latin typeface="Kalpurush" panose="02000600000000000000" pitchFamily="2" charset="0"/>
              <a:cs typeface="Kalpurush" panose="02000600000000000000" pitchFamily="2" charset="0"/>
            </a:endParaRPr>
          </a:p>
        </p:txBody>
      </p:sp>
      <p:sp>
        <p:nvSpPr>
          <p:cNvPr id="8" name="TextBox 7"/>
          <p:cNvSpPr txBox="1"/>
          <p:nvPr/>
        </p:nvSpPr>
        <p:spPr>
          <a:xfrm>
            <a:off x="3276600" y="165557"/>
            <a:ext cx="2819782" cy="646331"/>
          </a:xfrm>
          <a:prstGeom prst="rect">
            <a:avLst/>
          </a:prstGeom>
          <a:noFill/>
          <a:ln w="28575">
            <a:solidFill>
              <a:schemeClr val="bg1"/>
            </a:solidFill>
          </a:ln>
        </p:spPr>
        <p:txBody>
          <a:bodyPr wrap="square" rtlCol="0">
            <a:spAutoFit/>
          </a:bodyPr>
          <a:lstStyle/>
          <a:p>
            <a:r>
              <a:rPr lang="bn-IN"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Kalpurush" panose="02000600000000000000" pitchFamily="2" charset="0"/>
                <a:cs typeface="Kalpurush" panose="02000600000000000000" pitchFamily="2" charset="0"/>
              </a:rPr>
              <a:t>একক কাজ</a:t>
            </a:r>
            <a:endParaRPr lang="en-US" sz="1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Kalpurush" panose="02000600000000000000" pitchFamily="2" charset="0"/>
              <a:cs typeface="Kalpurush" panose="02000600000000000000" pitchFamily="2" charset="0"/>
            </a:endParaRPr>
          </a:p>
        </p:txBody>
      </p:sp>
      <p:sp>
        <p:nvSpPr>
          <p:cNvPr id="28" name="Cloud 27"/>
          <p:cNvSpPr/>
          <p:nvPr/>
        </p:nvSpPr>
        <p:spPr>
          <a:xfrm>
            <a:off x="6169150" y="76200"/>
            <a:ext cx="2822450" cy="1801270"/>
          </a:xfrm>
          <a:prstGeom prst="cloud">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sp3d extrusionH="57150">
              <a:bevelT w="38100" h="38100"/>
            </a:sp3d>
          </a:bodyPr>
          <a:lstStyle/>
          <a:p>
            <a:pPr algn="ctr"/>
            <a:r>
              <a:rPr lang="bn-IN" sz="4400" b="1" dirty="0">
                <a:solidFill>
                  <a:srgbClr val="C00000"/>
                </a:solidFill>
                <a:latin typeface="Kalpurush" panose="02000600000000000000" pitchFamily="2" charset="0"/>
                <a:cs typeface="Kalpurush" panose="02000600000000000000" pitchFamily="2" charset="0"/>
              </a:rPr>
              <a:t>জন্ম</a:t>
            </a:r>
            <a:endParaRPr lang="en-US" sz="4400" b="1" dirty="0">
              <a:solidFill>
                <a:srgbClr val="C00000"/>
              </a:solidFill>
              <a:latin typeface="Kalpurush" panose="02000600000000000000" pitchFamily="2" charset="0"/>
              <a:cs typeface="Kalpurush" panose="02000600000000000000" pitchFamily="2" charset="0"/>
            </a:endParaRPr>
          </a:p>
        </p:txBody>
      </p:sp>
      <p:sp>
        <p:nvSpPr>
          <p:cNvPr id="33" name="Cloud 32"/>
          <p:cNvSpPr/>
          <p:nvPr/>
        </p:nvSpPr>
        <p:spPr>
          <a:xfrm>
            <a:off x="5791200" y="3124200"/>
            <a:ext cx="3192623" cy="3657600"/>
          </a:xfrm>
          <a:prstGeom prst="cloud">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sp3d extrusionH="57150">
              <a:bevelT w="38100" h="38100"/>
            </a:sp3d>
          </a:bodyPr>
          <a:lstStyle/>
          <a:p>
            <a:pPr algn="ctr"/>
            <a:r>
              <a:rPr lang="bn-IN" sz="3600" b="1" dirty="0">
                <a:solidFill>
                  <a:srgbClr val="C00000"/>
                </a:solidFill>
                <a:latin typeface="Kalpurush" panose="02000600000000000000" pitchFamily="2" charset="0"/>
                <a:cs typeface="Kalpurush" panose="02000600000000000000" pitchFamily="2" charset="0"/>
              </a:rPr>
              <a:t>শিক্ষাজীবন</a:t>
            </a:r>
            <a:endParaRPr lang="en-US" sz="2400" b="1" dirty="0">
              <a:solidFill>
                <a:srgbClr val="C00000"/>
              </a:solidFill>
              <a:latin typeface="Kalpurush" panose="02000600000000000000" pitchFamily="2" charset="0"/>
              <a:cs typeface="Kalpurush" panose="02000600000000000000" pitchFamily="2" charset="0"/>
            </a:endParaRPr>
          </a:p>
        </p:txBody>
      </p:sp>
      <p:sp>
        <p:nvSpPr>
          <p:cNvPr id="36" name="Cloud 35"/>
          <p:cNvSpPr/>
          <p:nvPr/>
        </p:nvSpPr>
        <p:spPr>
          <a:xfrm>
            <a:off x="-114488" y="3962400"/>
            <a:ext cx="5486400" cy="2971800"/>
          </a:xfrm>
          <a:prstGeom prst="cloud">
            <a:avLst/>
          </a:prstGeom>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threePt" dir="t"/>
            </a:scene3d>
            <a:sp3d extrusionH="57150">
              <a:bevelT w="38100" h="38100"/>
            </a:sp3d>
          </a:bodyPr>
          <a:lstStyle/>
          <a:p>
            <a:pPr algn="ctr"/>
            <a:r>
              <a:rPr lang="bn-IN" sz="4400" b="1" dirty="0">
                <a:solidFill>
                  <a:srgbClr val="C00000"/>
                </a:solidFill>
                <a:latin typeface="Kalpurush" panose="02000600000000000000" pitchFamily="2" charset="0"/>
                <a:cs typeface="Kalpurush" panose="02000600000000000000" pitchFamily="2" charset="0"/>
              </a:rPr>
              <a:t>সাহিত্যকর্ম</a:t>
            </a:r>
            <a:endParaRPr lang="en-US" sz="1600" b="1" dirty="0">
              <a:solidFill>
                <a:srgbClr val="C00000"/>
              </a:solidFill>
              <a:latin typeface="Kalpurush" panose="02000600000000000000" pitchFamily="2" charset="0"/>
              <a:cs typeface="Kalpurush" panose="02000600000000000000" pitchFamily="2" charset="0"/>
            </a:endParaRPr>
          </a:p>
        </p:txBody>
      </p:sp>
      <p:sp>
        <p:nvSpPr>
          <p:cNvPr id="37" name="Cloud 36"/>
          <p:cNvSpPr/>
          <p:nvPr/>
        </p:nvSpPr>
        <p:spPr>
          <a:xfrm>
            <a:off x="-76390" y="2359869"/>
            <a:ext cx="3200400" cy="1742861"/>
          </a:xfrm>
          <a:prstGeom prst="cloud">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sp3d extrusionH="57150">
              <a:bevelT w="38100" h="38100"/>
            </a:sp3d>
          </a:bodyPr>
          <a:lstStyle/>
          <a:p>
            <a:pPr algn="ctr"/>
            <a:r>
              <a:rPr lang="bn-IN" sz="3600" b="1" dirty="0">
                <a:solidFill>
                  <a:srgbClr val="C00000"/>
                </a:solidFill>
                <a:latin typeface="Kalpurush" panose="02000600000000000000" pitchFamily="2" charset="0"/>
                <a:cs typeface="Kalpurush" panose="02000600000000000000" pitchFamily="2" charset="0"/>
              </a:rPr>
              <a:t>পেশা</a:t>
            </a:r>
            <a:endParaRPr lang="en-US" sz="3600" b="1" dirty="0">
              <a:solidFill>
                <a:srgbClr val="C00000"/>
              </a:solidFill>
              <a:latin typeface="Kalpurush" panose="02000600000000000000" pitchFamily="2" charset="0"/>
              <a:cs typeface="Kalpurush" panose="02000600000000000000" pitchFamily="2" charset="0"/>
            </a:endParaRPr>
          </a:p>
        </p:txBody>
      </p:sp>
      <p:sp>
        <p:nvSpPr>
          <p:cNvPr id="17" name="Cloud 16"/>
          <p:cNvSpPr/>
          <p:nvPr/>
        </p:nvSpPr>
        <p:spPr>
          <a:xfrm>
            <a:off x="76200" y="76200"/>
            <a:ext cx="2971420" cy="1878158"/>
          </a:xfrm>
          <a:prstGeom prst="cloud">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rtlCol="0" anchor="ctr">
            <a:scene3d>
              <a:camera prst="orthographicFront"/>
              <a:lightRig rig="threePt" dir="t"/>
            </a:scene3d>
            <a:sp3d extrusionH="57150">
              <a:bevelT w="38100" h="38100"/>
            </a:sp3d>
          </a:bodyPr>
          <a:lstStyle/>
          <a:p>
            <a:pPr algn="ctr"/>
            <a:r>
              <a:rPr lang="bn-IN" sz="4000" b="1" dirty="0">
                <a:solidFill>
                  <a:srgbClr val="C00000"/>
                </a:solidFill>
                <a:latin typeface="Kalpurush" panose="02000600000000000000" pitchFamily="2" charset="0"/>
                <a:cs typeface="Kalpurush" panose="02000600000000000000" pitchFamily="2" charset="0"/>
              </a:rPr>
              <a:t>মৃত্যুঃ</a:t>
            </a:r>
            <a:endParaRPr lang="en-US" sz="2400" b="1" dirty="0">
              <a:solidFill>
                <a:srgbClr val="C00000"/>
              </a:solidFill>
              <a:latin typeface="Kalpurush" panose="02000600000000000000" pitchFamily="2" charset="0"/>
              <a:cs typeface="Kalpurush" panose="02000600000000000000" pitchFamily="2" charset="0"/>
            </a:endParaRPr>
          </a:p>
        </p:txBody>
      </p:sp>
      <p:sp>
        <p:nvSpPr>
          <p:cNvPr id="6" name="TextBox 5"/>
          <p:cNvSpPr txBox="1"/>
          <p:nvPr/>
        </p:nvSpPr>
        <p:spPr>
          <a:xfrm>
            <a:off x="3352800" y="3058180"/>
            <a:ext cx="2474789" cy="83099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scene3d>
              <a:camera prst="orthographicFront"/>
              <a:lightRig rig="threePt" dir="t"/>
            </a:scene3d>
            <a:sp3d extrusionH="57150">
              <a:bevelT w="38100" h="38100"/>
            </a:sp3d>
          </a:bodyPr>
          <a:lstStyle/>
          <a:p>
            <a:pPr algn="ctr"/>
            <a:r>
              <a:rPr lang="bn-IN" sz="2400" b="1" dirty="0">
                <a:solidFill>
                  <a:srgbClr val="C00000"/>
                </a:solidFill>
                <a:latin typeface="Kalpurush" panose="02000600000000000000" pitchFamily="2" charset="0"/>
                <a:cs typeface="Kalpurush" panose="02000600000000000000" pitchFamily="2" charset="0"/>
              </a:rPr>
              <a:t>কাজী নজরুল ইসলাম</a:t>
            </a:r>
            <a:endParaRPr lang="en-US" sz="2400" b="1" dirty="0">
              <a:solidFill>
                <a:srgbClr val="C00000"/>
              </a:solidFill>
              <a:latin typeface="Kalpurush" panose="02000600000000000000" pitchFamily="2" charset="0"/>
              <a:cs typeface="Kalpurush" panose="02000600000000000000" pitchFamily="2" charset="0"/>
            </a:endParaRPr>
          </a:p>
        </p:txBody>
      </p:sp>
      <p:sp>
        <p:nvSpPr>
          <p:cNvPr id="19" name="Cloud 18"/>
          <p:cNvSpPr/>
          <p:nvPr/>
        </p:nvSpPr>
        <p:spPr>
          <a:xfrm rot="244845">
            <a:off x="6085782" y="2084922"/>
            <a:ext cx="2821197" cy="932189"/>
          </a:xfrm>
          <a:prstGeom prst="cloud">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sp3d extrusionH="57150">
              <a:bevelT w="38100" h="38100"/>
            </a:sp3d>
          </a:bodyPr>
          <a:lstStyle/>
          <a:p>
            <a:pPr algn="ctr"/>
            <a:r>
              <a:rPr lang="bn-IN" sz="3200" b="1" dirty="0">
                <a:solidFill>
                  <a:srgbClr val="C00000"/>
                </a:solidFill>
                <a:latin typeface="Kalpurush" panose="02000600000000000000" pitchFamily="2" charset="0"/>
                <a:cs typeface="Kalpurush" panose="02000600000000000000" pitchFamily="2" charset="0"/>
              </a:rPr>
              <a:t>দুখু মিয়া</a:t>
            </a:r>
            <a:endParaRPr lang="en-US" sz="3200" b="1" dirty="0">
              <a:solidFill>
                <a:srgbClr val="C00000"/>
              </a:solidFill>
              <a:latin typeface="Kalpurush" panose="02000600000000000000" pitchFamily="2" charset="0"/>
              <a:cs typeface="Kalpurush" panose="02000600000000000000" pitchFamily="2" charset="0"/>
            </a:endParaRPr>
          </a:p>
        </p:txBody>
      </p:sp>
      <p:sp>
        <p:nvSpPr>
          <p:cNvPr id="20" name="Cloud 19"/>
          <p:cNvSpPr/>
          <p:nvPr/>
        </p:nvSpPr>
        <p:spPr>
          <a:xfrm rot="306328">
            <a:off x="5994064" y="2085053"/>
            <a:ext cx="2967599" cy="932933"/>
          </a:xfrm>
          <a:prstGeom prst="cloud">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sp3d extrusionH="57150">
              <a:bevelT w="38100" h="38100"/>
            </a:sp3d>
          </a:bodyPr>
          <a:lstStyle/>
          <a:p>
            <a:pPr algn="ctr"/>
            <a:r>
              <a:rPr lang="bn-IN" sz="3600" b="1" dirty="0">
                <a:solidFill>
                  <a:srgbClr val="C00000"/>
                </a:solidFill>
                <a:latin typeface="Kalpurush" panose="02000600000000000000" pitchFamily="2" charset="0"/>
                <a:cs typeface="Kalpurush" panose="02000600000000000000" pitchFamily="2" charset="0"/>
              </a:rPr>
              <a:t>ছদ্মনাম</a:t>
            </a:r>
            <a:endParaRPr lang="en-US" sz="3600" b="1" dirty="0">
              <a:solidFill>
                <a:srgbClr val="C00000"/>
              </a:solidFill>
              <a:latin typeface="Kalpurush" panose="02000600000000000000" pitchFamily="2" charset="0"/>
              <a:cs typeface="Kalpurush" panose="02000600000000000000"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1030933"/>
            <a:ext cx="2133600" cy="19408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4823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xit" presetSubtype="12" fill="hold" grpId="0" nodeType="clickEffect">
                                  <p:stCondLst>
                                    <p:cond delay="0"/>
                                  </p:stCondLst>
                                  <p:childTnLst>
                                    <p:animEffect transition="out" filter="strips(downLeft)">
                                      <p:cBhvr>
                                        <p:cTn id="11" dur="500"/>
                                        <p:tgtEl>
                                          <p:spTgt spid="28"/>
                                        </p:tgtEl>
                                      </p:cBhvr>
                                    </p:animEffect>
                                    <p:set>
                                      <p:cBhvr>
                                        <p:cTn id="12" dur="1" fill="hold">
                                          <p:stCondLst>
                                            <p:cond delay="499"/>
                                          </p:stCondLst>
                                        </p:cTn>
                                        <p:tgtEl>
                                          <p:spTgt spid="2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8" presetClass="exit" presetSubtype="12" fill="hold" grpId="1" nodeType="clickEffect">
                                  <p:stCondLst>
                                    <p:cond delay="0"/>
                                  </p:stCondLst>
                                  <p:childTnLst>
                                    <p:animEffect transition="out" filter="strips(downLeft)">
                                      <p:cBhvr>
                                        <p:cTn id="16" dur="500"/>
                                        <p:tgtEl>
                                          <p:spTgt spid="20"/>
                                        </p:tgtEl>
                                      </p:cBhvr>
                                    </p:animEffect>
                                    <p:set>
                                      <p:cBhvr>
                                        <p:cTn id="17" dur="1" fill="hold">
                                          <p:stCondLst>
                                            <p:cond delay="499"/>
                                          </p:stCondLst>
                                        </p:cTn>
                                        <p:tgtEl>
                                          <p:spTgt spid="2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8" presetClass="exit" presetSubtype="12" fill="hold" grpId="0" nodeType="clickEffect">
                                  <p:stCondLst>
                                    <p:cond delay="0"/>
                                  </p:stCondLst>
                                  <p:childTnLst>
                                    <p:animEffect transition="out" filter="strips(downLeft)">
                                      <p:cBhvr>
                                        <p:cTn id="21" dur="500"/>
                                        <p:tgtEl>
                                          <p:spTgt spid="33"/>
                                        </p:tgtEl>
                                      </p:cBhvr>
                                    </p:animEffect>
                                    <p:set>
                                      <p:cBhvr>
                                        <p:cTn id="22" dur="1" fill="hold">
                                          <p:stCondLst>
                                            <p:cond delay="499"/>
                                          </p:stCondLst>
                                        </p:cTn>
                                        <p:tgtEl>
                                          <p:spTgt spid="3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8" presetClass="exit" presetSubtype="12" fill="hold" grpId="0" nodeType="clickEffect">
                                  <p:stCondLst>
                                    <p:cond delay="0"/>
                                  </p:stCondLst>
                                  <p:childTnLst>
                                    <p:animEffect transition="out" filter="strips(downLeft)">
                                      <p:cBhvr>
                                        <p:cTn id="26" dur="500"/>
                                        <p:tgtEl>
                                          <p:spTgt spid="36"/>
                                        </p:tgtEl>
                                      </p:cBhvr>
                                    </p:animEffect>
                                    <p:set>
                                      <p:cBhvr>
                                        <p:cTn id="27" dur="1" fill="hold">
                                          <p:stCondLst>
                                            <p:cond delay="499"/>
                                          </p:stCondLst>
                                        </p:cTn>
                                        <p:tgtEl>
                                          <p:spTgt spid="3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8" presetClass="exit" presetSubtype="12" fill="hold" grpId="1" nodeType="clickEffect">
                                  <p:stCondLst>
                                    <p:cond delay="0"/>
                                  </p:stCondLst>
                                  <p:childTnLst>
                                    <p:animEffect transition="out" filter="strips(downLeft)">
                                      <p:cBhvr>
                                        <p:cTn id="31" dur="500"/>
                                        <p:tgtEl>
                                          <p:spTgt spid="37"/>
                                        </p:tgtEl>
                                      </p:cBhvr>
                                    </p:animEffect>
                                    <p:set>
                                      <p:cBhvr>
                                        <p:cTn id="32" dur="1" fill="hold">
                                          <p:stCondLst>
                                            <p:cond delay="499"/>
                                          </p:stCondLst>
                                        </p:cTn>
                                        <p:tgtEl>
                                          <p:spTgt spid="3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8" presetClass="exit" presetSubtype="12" fill="hold" grpId="0" nodeType="clickEffect">
                                  <p:stCondLst>
                                    <p:cond delay="0"/>
                                  </p:stCondLst>
                                  <p:childTnLst>
                                    <p:animEffect transition="out" filter="strips(downLeft)">
                                      <p:cBhvr>
                                        <p:cTn id="36" dur="500"/>
                                        <p:tgtEl>
                                          <p:spTgt spid="17"/>
                                        </p:tgtEl>
                                      </p:cBhvr>
                                    </p:animEffect>
                                    <p:set>
                                      <p:cBhvr>
                                        <p:cTn id="37"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8" grpId="0" animBg="1"/>
      <p:bldP spid="33" grpId="0" animBg="1"/>
      <p:bldP spid="36" grpId="0" animBg="1"/>
      <p:bldP spid="37" grpId="0" animBg="1"/>
      <p:bldP spid="37" grpId="1" animBg="1"/>
      <p:bldP spid="17" grpId="0" animBg="1"/>
      <p:bldP spid="19" grpId="0" animBg="1"/>
      <p:bldP spid="20" grpId="0" animBg="1"/>
      <p:bldP spid="2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347489">
            <a:off x="4933481" y="114377"/>
            <a:ext cx="3675080" cy="1197219"/>
          </a:xfrm>
          <a:prstGeom prst="rect">
            <a:avLst/>
          </a:prstGeom>
          <a:solidFill>
            <a:srgbClr val="00B0F0"/>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Kalpurush" panose="02000600000000000000" pitchFamily="2" charset="0"/>
                <a:cs typeface="Kalpurush" panose="02000600000000000000" pitchFamily="2" charset="0"/>
              </a:rPr>
              <a:t>আদর্শ পাঠ</a:t>
            </a:r>
            <a:endParaRPr lang="en-US" sz="7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Kalpurush" panose="02000600000000000000" pitchFamily="2" charset="0"/>
              <a:cs typeface="Kalpurush" panose="02000600000000000000" pitchFamily="2" charset="0"/>
            </a:endParaRPr>
          </a:p>
        </p:txBody>
      </p:sp>
      <p:sp>
        <p:nvSpPr>
          <p:cNvPr id="12" name="TextBox 11"/>
          <p:cNvSpPr txBox="1"/>
          <p:nvPr/>
        </p:nvSpPr>
        <p:spPr>
          <a:xfrm>
            <a:off x="647700" y="1698548"/>
            <a:ext cx="7772400" cy="1354217"/>
          </a:xfrm>
          <a:prstGeom prst="rect">
            <a:avLst/>
          </a:prstGeom>
          <a:noFill/>
          <a:ln w="38100">
            <a:solidFill>
              <a:srgbClr val="00B050"/>
            </a:solidFill>
          </a:ln>
        </p:spPr>
        <p:txBody>
          <a:bodyPr wrap="square" rtlCol="0">
            <a:spAutoFit/>
            <a:scene3d>
              <a:camera prst="orthographicFront"/>
              <a:lightRig rig="threePt" dir="t"/>
            </a:scene3d>
            <a:sp3d extrusionH="57150">
              <a:bevelT w="38100" h="38100"/>
            </a:sp3d>
          </a:bodyPr>
          <a:lstStyle/>
          <a:p>
            <a:pPr algn="ctr"/>
            <a:r>
              <a:rPr lang="bn-IN" sz="3600" b="1" dirty="0">
                <a:solidFill>
                  <a:srgbClr val="C00000"/>
                </a:solidFill>
                <a:latin typeface="Kalpurush" panose="02000600000000000000" pitchFamily="2" charset="0"/>
                <a:cs typeface="Kalpurush" panose="02000600000000000000" pitchFamily="2" charset="0"/>
              </a:rPr>
              <a:t> </a:t>
            </a:r>
            <a:r>
              <a:rPr lang="bn-IN" sz="3800" b="1" dirty="0">
                <a:solidFill>
                  <a:srgbClr val="C00000"/>
                </a:solidFill>
                <a:latin typeface="Kalpurush" panose="02000600000000000000" pitchFamily="2" charset="0"/>
                <a:cs typeface="Kalpurush" panose="02000600000000000000" pitchFamily="2" charset="0"/>
              </a:rPr>
              <a:t>এসো আমরা </a:t>
            </a:r>
            <a:r>
              <a:rPr lang="bn-IN" sz="4400" b="1" dirty="0">
                <a:solidFill>
                  <a:srgbClr val="00B050"/>
                </a:solidFill>
                <a:latin typeface="Kalpurush" panose="02000600000000000000" pitchFamily="2" charset="0"/>
                <a:cs typeface="Kalpurush" panose="02000600000000000000" pitchFamily="2" charset="0"/>
              </a:rPr>
              <a:t>‘মানুষ’ </a:t>
            </a:r>
            <a:r>
              <a:rPr lang="bn-IN" sz="3800" b="1" dirty="0">
                <a:solidFill>
                  <a:srgbClr val="C00000"/>
                </a:solidFill>
                <a:latin typeface="Kalpurush" panose="02000600000000000000" pitchFamily="2" charset="0"/>
                <a:cs typeface="Kalpurush" panose="02000600000000000000" pitchFamily="2" charset="0"/>
              </a:rPr>
              <a:t>কবিতাটি আবৃত্তির একটি ভিডিও দেখি।</a:t>
            </a:r>
            <a:endParaRPr lang="en-US" sz="3800" b="1" dirty="0">
              <a:solidFill>
                <a:srgbClr val="C00000"/>
              </a:solidFill>
              <a:latin typeface="Kalpurush" panose="02000600000000000000" pitchFamily="2" charset="0"/>
              <a:cs typeface="Kalpurush" panose="02000600000000000000" pitchFamily="2" charset="0"/>
            </a:endParaRPr>
          </a:p>
        </p:txBody>
      </p:sp>
      <p:grpSp>
        <p:nvGrpSpPr>
          <p:cNvPr id="13" name="Group 12"/>
          <p:cNvGrpSpPr/>
          <p:nvPr/>
        </p:nvGrpSpPr>
        <p:grpSpPr>
          <a:xfrm>
            <a:off x="190500" y="-93459"/>
            <a:ext cx="8049289" cy="1652858"/>
            <a:chOff x="-69363" y="-376069"/>
            <a:chExt cx="4759493" cy="2015953"/>
          </a:xfrm>
        </p:grpSpPr>
        <p:sp>
          <p:nvSpPr>
            <p:cNvPr id="14" name="TextBox 13"/>
            <p:cNvSpPr txBox="1"/>
            <p:nvPr/>
          </p:nvSpPr>
          <p:spPr>
            <a:xfrm>
              <a:off x="-69363" y="-376069"/>
              <a:ext cx="1811107" cy="172678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bn-BD" sz="72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মানুষ</a:t>
              </a:r>
            </a:p>
            <a:p>
              <a:r>
                <a:rPr lang="bn-BD" sz="14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endParaRPr lang="bn-BD" sz="5400" b="1" spc="50" dirty="0">
                <a:ln w="11430"/>
                <a:gradFill>
                  <a:gsLst>
                    <a:gs pos="25000">
                      <a:schemeClr val="accent2">
                        <a:satMod val="155000"/>
                      </a:schemeClr>
                    </a:gs>
                    <a:gs pos="100000">
                      <a:schemeClr val="accent2">
                        <a:shade val="45000"/>
                        <a:satMod val="165000"/>
                      </a:schemeClr>
                    </a:gs>
                  </a:gsLst>
                  <a:lin ang="5400000"/>
                </a:gra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8" name="TextBox 17"/>
            <p:cNvSpPr txBox="1"/>
            <p:nvPr/>
          </p:nvSpPr>
          <p:spPr>
            <a:xfrm>
              <a:off x="836190" y="734534"/>
              <a:ext cx="3853940" cy="905350"/>
            </a:xfrm>
            <a:prstGeom prst="rect">
              <a:avLst/>
            </a:prstGeom>
            <a:noFill/>
          </p:spPr>
          <p:txBody>
            <a:bodyPr wrap="none" rtlCol="0">
              <a:spAutoFit/>
              <a:scene3d>
                <a:camera prst="orthographicFront"/>
                <a:lightRig rig="threePt" dir="t"/>
              </a:scene3d>
              <a:sp3d extrusionH="57150">
                <a:bevelT w="38100" h="38100"/>
              </a:sp3d>
            </a:bodyPr>
            <a:lstStyle/>
            <a:p>
              <a:r>
                <a:rPr lang="bn-BD" sz="4400" b="1" dirty="0">
                  <a:solidFill>
                    <a:srgbClr val="002060"/>
                  </a:solidFill>
                  <a:latin typeface="Kalpurush" panose="02000600000000000000" pitchFamily="2" charset="0"/>
                  <a:cs typeface="Kalpurush" panose="02000600000000000000" pitchFamily="2" charset="0"/>
                </a:rPr>
                <a:t>-</a:t>
              </a:r>
              <a:r>
                <a:rPr lang="bn-BD" sz="3600" b="1" dirty="0">
                  <a:solidFill>
                    <a:srgbClr val="002060"/>
                  </a:solidFill>
                  <a:latin typeface="Kalpurush" panose="02000600000000000000" pitchFamily="2" charset="0"/>
                  <a:cs typeface="Kalpurush" panose="02000600000000000000" pitchFamily="2" charset="0"/>
                </a:rPr>
                <a:t>কাজী নজরুল ইসলাম</a:t>
              </a:r>
              <a:endParaRPr lang="en-US" sz="1600" b="1" dirty="0">
                <a:solidFill>
                  <a:srgbClr val="002060"/>
                </a:solidFill>
                <a:latin typeface="Kalpurush" panose="02000600000000000000" pitchFamily="2" charset="0"/>
                <a:cs typeface="Kalpurush" panose="02000600000000000000" pitchFamily="2" charset="0"/>
              </a:endParaRPr>
            </a:p>
          </p:txBody>
        </p:sp>
      </p:grpSp>
      <p:pic>
        <p:nvPicPr>
          <p:cNvPr id="3" name="Picture 3">
            <a:extLst>
              <a:ext uri="{FF2B5EF4-FFF2-40B4-BE49-F238E27FC236}">
                <a16:creationId xmlns:a16="http://schemas.microsoft.com/office/drawing/2014/main" id="{74080F52-17FE-0B43-8FE0-50E7EB6744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3052764"/>
            <a:ext cx="9067800" cy="3805235"/>
          </a:xfrm>
          <a:prstGeom prst="rect">
            <a:avLst/>
          </a:prstGeom>
        </p:spPr>
      </p:pic>
    </p:spTree>
    <p:extLst>
      <p:ext uri="{BB962C8B-B14F-4D97-AF65-F5344CB8AC3E}">
        <p14:creationId xmlns:p14="http://schemas.microsoft.com/office/powerpoint/2010/main" val="728047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0449AC-0B73-8446-9233-306446292C59}"/>
              </a:ext>
            </a:extLst>
          </p:cNvPr>
          <p:cNvSpPr txBox="1"/>
          <p:nvPr/>
        </p:nvSpPr>
        <p:spPr>
          <a:xfrm>
            <a:off x="112939" y="0"/>
            <a:ext cx="8922204" cy="2862322"/>
          </a:xfrm>
          <a:prstGeom prst="rect">
            <a:avLst/>
          </a:prstGeom>
          <a:noFill/>
        </p:spPr>
        <p:txBody>
          <a:bodyPr wrap="square" rtlCol="0">
            <a:spAutoFit/>
          </a:bodyPr>
          <a:lstStyle/>
          <a:p>
            <a:pPr algn="l"/>
            <a:r>
              <a:rPr lang="en-US" sz="6000">
                <a:solidFill>
                  <a:srgbClr val="FF0000"/>
                </a:solidFill>
              </a:rPr>
              <a:t> এখন আমরা মানুষ কবিতার গুরুত্বপূর্ণ শব্দের অর্থ জানবো।   </a:t>
            </a:r>
          </a:p>
        </p:txBody>
      </p:sp>
      <p:pic>
        <p:nvPicPr>
          <p:cNvPr id="3" name="Picture 3">
            <a:extLst>
              <a:ext uri="{FF2B5EF4-FFF2-40B4-BE49-F238E27FC236}">
                <a16:creationId xmlns:a16="http://schemas.microsoft.com/office/drawing/2014/main" id="{6877D4CE-BB62-0F42-88F5-8B9A847F34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98" y="3037324"/>
            <a:ext cx="8922203" cy="3820676"/>
          </a:xfrm>
          <a:prstGeom prst="rect">
            <a:avLst/>
          </a:prstGeom>
        </p:spPr>
      </p:pic>
    </p:spTree>
    <p:extLst>
      <p:ext uri="{BB962C8B-B14F-4D97-AF65-F5344CB8AC3E}">
        <p14:creationId xmlns:p14="http://schemas.microsoft.com/office/powerpoint/2010/main" val="2875211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457200"/>
            <a:ext cx="2362200" cy="129540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sp3d extrusionH="57150">
              <a:bevelT w="38100" h="38100"/>
            </a:sp3d>
          </a:bodyPr>
          <a:lstStyle/>
          <a:p>
            <a:pPr algn="ctr"/>
            <a:r>
              <a:rPr lang="bn-BD" sz="4800" b="1" dirty="0">
                <a:solidFill>
                  <a:srgbClr val="FF0000"/>
                </a:solidFill>
                <a:latin typeface="Kalpurush" panose="02000600000000000000" pitchFamily="2" charset="0"/>
                <a:cs typeface="Kalpurush" panose="02000600000000000000" pitchFamily="2" charset="0"/>
              </a:rPr>
              <a:t>সাম্য</a:t>
            </a:r>
            <a:endParaRPr lang="en-US" sz="1400" b="1" dirty="0">
              <a:solidFill>
                <a:srgbClr val="FF0000"/>
              </a:solidFill>
              <a:latin typeface="Kalpurush" panose="02000600000000000000" pitchFamily="2" charset="0"/>
              <a:cs typeface="Kalpurush" panose="02000600000000000000" pitchFamily="2" charset="0"/>
            </a:endParaRPr>
          </a:p>
        </p:txBody>
      </p:sp>
      <p:sp>
        <p:nvSpPr>
          <p:cNvPr id="4" name="Rectangle 3"/>
          <p:cNvSpPr/>
          <p:nvPr/>
        </p:nvSpPr>
        <p:spPr>
          <a:xfrm>
            <a:off x="6384174" y="2819400"/>
            <a:ext cx="2455025" cy="120396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threePt" dir="t"/>
            </a:scene3d>
            <a:sp3d extrusionH="57150">
              <a:bevelT w="38100" h="38100"/>
            </a:sp3d>
          </a:bodyPr>
          <a:lstStyle/>
          <a:p>
            <a:pPr algn="ctr"/>
            <a:r>
              <a:rPr lang="bn-BD" sz="4800" b="1" dirty="0">
                <a:solidFill>
                  <a:srgbClr val="C00000"/>
                </a:solidFill>
                <a:latin typeface="Kalpurush" panose="02000600000000000000" pitchFamily="2" charset="0"/>
                <a:cs typeface="Kalpurush" panose="02000600000000000000" pitchFamily="2" charset="0"/>
              </a:rPr>
              <a:t>দেবতা</a:t>
            </a:r>
            <a:endParaRPr lang="en-US" sz="4800" b="1" dirty="0">
              <a:solidFill>
                <a:srgbClr val="C00000"/>
              </a:solidFill>
              <a:latin typeface="Kalpurush" panose="02000600000000000000" pitchFamily="2" charset="0"/>
              <a:cs typeface="Kalpurush" panose="02000600000000000000" pitchFamily="2" charset="0"/>
            </a:endParaRPr>
          </a:p>
          <a:p>
            <a:pPr algn="ctr"/>
            <a:endParaRPr lang="en-US" dirty="0">
              <a:latin typeface="Kalpurush" panose="02000600000000000000" pitchFamily="2" charset="0"/>
              <a:cs typeface="Kalpurush" panose="02000600000000000000" pitchFamily="2" charset="0"/>
            </a:endParaRPr>
          </a:p>
        </p:txBody>
      </p:sp>
      <p:sp>
        <p:nvSpPr>
          <p:cNvPr id="5" name="Rectangle 4"/>
          <p:cNvSpPr/>
          <p:nvPr/>
        </p:nvSpPr>
        <p:spPr>
          <a:xfrm>
            <a:off x="6384173" y="457200"/>
            <a:ext cx="2455027" cy="129540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threePt" dir="t"/>
            </a:scene3d>
            <a:sp3d extrusionH="57150">
              <a:bevelT w="38100" h="38100"/>
            </a:sp3d>
          </a:bodyPr>
          <a:lstStyle/>
          <a:p>
            <a:pPr algn="ctr"/>
            <a:endParaRPr lang="en-US" sz="1000" dirty="0">
              <a:blipFill>
                <a:blip r:embed="rId2"/>
                <a:tile tx="0" ty="0" sx="100000" sy="100000" flip="none" algn="tl"/>
              </a:blipFill>
              <a:latin typeface="Kalpurush" panose="02000600000000000000" pitchFamily="2" charset="0"/>
              <a:cs typeface="Kalpurush" panose="02000600000000000000" pitchFamily="2" charset="0"/>
            </a:endParaRPr>
          </a:p>
          <a:p>
            <a:pPr algn="ctr"/>
            <a:r>
              <a:rPr lang="bn-BD" sz="4800" b="1" dirty="0">
                <a:blipFill>
                  <a:blip r:embed="rId2"/>
                  <a:tile tx="0" ty="0" sx="100000" sy="100000" flip="none" algn="tl"/>
                </a:blipFill>
                <a:latin typeface="Kalpurush" panose="02000600000000000000" pitchFamily="2" charset="0"/>
                <a:cs typeface="Kalpurush" panose="02000600000000000000" pitchFamily="2" charset="0"/>
              </a:rPr>
              <a:t>সমতা</a:t>
            </a:r>
            <a:r>
              <a:rPr lang="en-US" sz="4800" b="1" dirty="0">
                <a:blipFill>
                  <a:blip r:embed="rId2"/>
                  <a:tile tx="0" ty="0" sx="100000" sy="100000" flip="none" algn="tl"/>
                </a:blipFill>
                <a:latin typeface="Kalpurush" panose="02000600000000000000" pitchFamily="2" charset="0"/>
                <a:cs typeface="Kalpurush" panose="02000600000000000000" pitchFamily="2" charset="0"/>
              </a:rPr>
              <a:t> </a:t>
            </a:r>
          </a:p>
          <a:p>
            <a:pPr algn="ctr"/>
            <a:endParaRPr lang="en-US" dirty="0">
              <a:blipFill>
                <a:blip r:embed="rId2"/>
                <a:tile tx="0" ty="0" sx="100000" sy="100000" flip="none" algn="tl"/>
              </a:blipFill>
              <a:latin typeface="Kalpurush" panose="02000600000000000000" pitchFamily="2" charset="0"/>
              <a:cs typeface="Kalpurush" panose="02000600000000000000" pitchFamily="2" charset="0"/>
            </a:endParaRPr>
          </a:p>
        </p:txBody>
      </p:sp>
      <p:sp>
        <p:nvSpPr>
          <p:cNvPr id="6" name="Rectangle 5"/>
          <p:cNvSpPr/>
          <p:nvPr/>
        </p:nvSpPr>
        <p:spPr>
          <a:xfrm>
            <a:off x="259080" y="2819400"/>
            <a:ext cx="2331720" cy="120396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threePt" dir="t"/>
            </a:scene3d>
            <a:sp3d extrusionH="57150">
              <a:bevelT w="38100" h="38100"/>
            </a:sp3d>
          </a:bodyPr>
          <a:lstStyle/>
          <a:p>
            <a:pPr algn="ctr"/>
            <a:r>
              <a:rPr lang="bn-BD" sz="4800" b="1" dirty="0">
                <a:blipFill>
                  <a:blip r:embed="rId2"/>
                  <a:tile tx="0" ty="0" sx="100000" sy="100000" flip="none" algn="tl"/>
                </a:blipFill>
                <a:latin typeface="Kalpurush" panose="02000600000000000000" pitchFamily="2" charset="0"/>
                <a:cs typeface="Kalpurush" panose="02000600000000000000" pitchFamily="2" charset="0"/>
              </a:rPr>
              <a:t>ঠাকুর</a:t>
            </a:r>
            <a:endParaRPr lang="en-US" sz="4800" b="1" dirty="0">
              <a:blipFill>
                <a:blip r:embed="rId2"/>
                <a:tile tx="0" ty="0" sx="100000" sy="100000" flip="none" algn="tl"/>
              </a:blipFill>
              <a:latin typeface="Kalpurush" panose="02000600000000000000" pitchFamily="2" charset="0"/>
              <a:cs typeface="Kalpurush" panose="02000600000000000000" pitchFamily="2" charset="0"/>
            </a:endParaRPr>
          </a:p>
          <a:p>
            <a:pPr algn="ctr"/>
            <a:endParaRPr lang="en-US" dirty="0">
              <a:blipFill>
                <a:blip r:embed="rId2"/>
                <a:tile tx="0" ty="0" sx="100000" sy="100000" flip="none" algn="tl"/>
              </a:blipFill>
              <a:latin typeface="Kalpurush" panose="02000600000000000000" pitchFamily="2" charset="0"/>
              <a:cs typeface="Kalpurush" panose="02000600000000000000" pitchFamily="2" charset="0"/>
            </a:endParaRPr>
          </a:p>
        </p:txBody>
      </p:sp>
      <p:sp>
        <p:nvSpPr>
          <p:cNvPr id="7" name="Rectangle 6"/>
          <p:cNvSpPr/>
          <p:nvPr/>
        </p:nvSpPr>
        <p:spPr>
          <a:xfrm>
            <a:off x="259080" y="5029200"/>
            <a:ext cx="2331720" cy="1219200"/>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threePt" dir="t"/>
            </a:scene3d>
            <a:sp3d extrusionH="57150">
              <a:bevelT w="38100" h="38100"/>
            </a:sp3d>
          </a:bodyPr>
          <a:lstStyle/>
          <a:p>
            <a:pPr algn="ctr"/>
            <a:r>
              <a:rPr lang="bn-BD" sz="4400" b="1" dirty="0">
                <a:solidFill>
                  <a:srgbClr val="C00000"/>
                </a:solidFill>
                <a:latin typeface="Kalpurush" panose="02000600000000000000" pitchFamily="2" charset="0"/>
                <a:cs typeface="Kalpurush" panose="02000600000000000000" pitchFamily="2" charset="0"/>
              </a:rPr>
              <a:t>ফুকারি</a:t>
            </a:r>
            <a:endParaRPr lang="en-US" sz="1400" b="1" dirty="0">
              <a:solidFill>
                <a:srgbClr val="C00000"/>
              </a:solidFill>
              <a:latin typeface="Kalpurush" panose="02000600000000000000" pitchFamily="2" charset="0"/>
              <a:cs typeface="Kalpurush" panose="02000600000000000000" pitchFamily="2" charset="0"/>
            </a:endParaRPr>
          </a:p>
        </p:txBody>
      </p:sp>
      <p:sp>
        <p:nvSpPr>
          <p:cNvPr id="8" name="Rectangle 7"/>
          <p:cNvSpPr/>
          <p:nvPr/>
        </p:nvSpPr>
        <p:spPr>
          <a:xfrm>
            <a:off x="6384172" y="4724400"/>
            <a:ext cx="2578035" cy="1965142"/>
          </a:xfrm>
          <a:prstGeom prst="rect">
            <a:avLst/>
          </a:prstGeom>
          <a:ln/>
        </p:spPr>
        <p:style>
          <a:lnRef idx="2">
            <a:schemeClr val="accent4"/>
          </a:lnRef>
          <a:fillRef idx="1">
            <a:schemeClr val="lt1"/>
          </a:fillRef>
          <a:effectRef idx="0">
            <a:schemeClr val="accent4"/>
          </a:effectRef>
          <a:fontRef idx="minor">
            <a:schemeClr val="dk1"/>
          </a:fontRef>
        </p:style>
        <p:txBody>
          <a:bodyPr rtlCol="0" anchor="ctr">
            <a:scene3d>
              <a:camera prst="orthographicFront"/>
              <a:lightRig rig="threePt" dir="t"/>
            </a:scene3d>
            <a:sp3d extrusionH="57150">
              <a:bevelT w="38100" h="38100"/>
            </a:sp3d>
          </a:bodyPr>
          <a:lstStyle/>
          <a:p>
            <a:pPr algn="ctr"/>
            <a:r>
              <a:rPr lang="bn-BD" sz="4400" b="1" dirty="0">
                <a:blipFill>
                  <a:blip r:embed="rId2"/>
                  <a:tile tx="0" ty="0" sx="100000" sy="100000" flip="none" algn="tl"/>
                </a:blipFill>
                <a:latin typeface="Kalpurush" panose="02000600000000000000" pitchFamily="2" charset="0"/>
                <a:cs typeface="Kalpurush" panose="02000600000000000000" pitchFamily="2" charset="0"/>
              </a:rPr>
              <a:t>চিৎকার করে </a:t>
            </a:r>
            <a:endParaRPr lang="en-US" sz="4400" b="1" dirty="0">
              <a:blipFill>
                <a:blip r:embed="rId2"/>
                <a:tile tx="0" ty="0" sx="100000" sy="100000" flip="none" algn="tl"/>
              </a:blipFill>
              <a:latin typeface="Kalpurush" panose="02000600000000000000" pitchFamily="2" charset="0"/>
              <a:cs typeface="Kalpurush" panose="02000600000000000000" pitchFamily="2" charset="0"/>
            </a:endParaRPr>
          </a:p>
          <a:p>
            <a:pPr algn="ctr"/>
            <a:endParaRPr lang="en-US" b="1" dirty="0">
              <a:blipFill>
                <a:blip r:embed="rId2"/>
                <a:tile tx="0" ty="0" sx="100000" sy="100000" flip="none" algn="tl"/>
              </a:blipFill>
              <a:latin typeface="Kalpurush" panose="02000600000000000000" pitchFamily="2" charset="0"/>
              <a:cs typeface="Kalpurush" panose="020006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9573" y="2514601"/>
            <a:ext cx="3844599"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9573" y="4876800"/>
            <a:ext cx="3844599"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9" name="Group 18"/>
          <p:cNvGrpSpPr/>
          <p:nvPr/>
        </p:nvGrpSpPr>
        <p:grpSpPr>
          <a:xfrm>
            <a:off x="2438399" y="228600"/>
            <a:ext cx="3945773" cy="1862048"/>
            <a:chOff x="2971800" y="304800"/>
            <a:chExt cx="2971800" cy="1862048"/>
          </a:xfrm>
        </p:grpSpPr>
        <p:grpSp>
          <p:nvGrpSpPr>
            <p:cNvPr id="16" name="Group 15"/>
            <p:cNvGrpSpPr/>
            <p:nvPr/>
          </p:nvGrpSpPr>
          <p:grpSpPr>
            <a:xfrm>
              <a:off x="2971800" y="304800"/>
              <a:ext cx="2971800" cy="1862048"/>
              <a:chOff x="2971800" y="304800"/>
              <a:chExt cx="2971800" cy="1862048"/>
            </a:xfrm>
          </p:grpSpPr>
          <p:grpSp>
            <p:nvGrpSpPr>
              <p:cNvPr id="13" name="Group 12"/>
              <p:cNvGrpSpPr/>
              <p:nvPr/>
            </p:nvGrpSpPr>
            <p:grpSpPr>
              <a:xfrm>
                <a:off x="2971800" y="304800"/>
                <a:ext cx="2971800" cy="1862048"/>
                <a:chOff x="2886988" y="1371600"/>
                <a:chExt cx="3139739" cy="1413935"/>
              </a:xfrm>
            </p:grpSpPr>
            <p:sp>
              <p:nvSpPr>
                <p:cNvPr id="10" name="Rectangle 9"/>
                <p:cNvSpPr/>
                <p:nvPr/>
              </p:nvSpPr>
              <p:spPr>
                <a:xfrm>
                  <a:off x="2886988" y="1371600"/>
                  <a:ext cx="146995" cy="1413935"/>
                </a:xfrm>
                <a:prstGeom prst="rect">
                  <a:avLst/>
                </a:prstGeom>
              </p:spPr>
              <p:txBody>
                <a:bodyPr wrap="none">
                  <a:spAutoFit/>
                </a:bodyPr>
                <a:lstStyle/>
                <a:p>
                  <a:endParaRPr lang="en-US" sz="11500" dirty="0">
                    <a:latin typeface="Kalpurush" panose="02000600000000000000" pitchFamily="2" charset="0"/>
                    <a:cs typeface="Kalpurush" panose="02000600000000000000" pitchFamily="2" charset="0"/>
                  </a:endParaRP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00" y="1387365"/>
                  <a:ext cx="2064327" cy="13558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t="69403" r="52094"/>
              <a:stretch/>
            </p:blipFill>
            <p:spPr>
              <a:xfrm>
                <a:off x="3048000" y="325562"/>
                <a:ext cx="871538" cy="17855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17" name="Rectangle 16"/>
            <p:cNvSpPr/>
            <p:nvPr/>
          </p:nvSpPr>
          <p:spPr>
            <a:xfrm>
              <a:off x="2996213" y="534650"/>
              <a:ext cx="513352" cy="1446550"/>
            </a:xfrm>
            <a:prstGeom prst="rect">
              <a:avLst/>
            </a:prstGeom>
          </p:spPr>
          <p:txBody>
            <a:bodyPr wrap="none">
              <a:spAutoFit/>
            </a:bodyPr>
            <a:lstStyle/>
            <a:p>
              <a:r>
                <a:rPr lang="bn-BD" sz="8800" b="1" dirty="0">
                  <a:latin typeface="Kalpurush" panose="02000600000000000000" pitchFamily="2" charset="0"/>
                  <a:cs typeface="Kalpurush" panose="02000600000000000000" pitchFamily="2" charset="0"/>
                </a:rPr>
                <a:t>=</a:t>
              </a:r>
              <a:endParaRPr lang="en-US" sz="8800" b="1" dirty="0">
                <a:latin typeface="Kalpurush" panose="02000600000000000000" pitchFamily="2" charset="0"/>
                <a:cs typeface="Kalpurush" panose="02000600000000000000" pitchFamily="2" charset="0"/>
              </a:endParaRPr>
            </a:p>
          </p:txBody>
        </p:sp>
      </p:grpSp>
      <p:sp>
        <p:nvSpPr>
          <p:cNvPr id="20" name="Rectangle 19"/>
          <p:cNvSpPr/>
          <p:nvPr/>
        </p:nvSpPr>
        <p:spPr>
          <a:xfrm>
            <a:off x="0" y="2286000"/>
            <a:ext cx="9144000" cy="45719"/>
          </a:xfrm>
          <a:prstGeom prst="rect">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21" name="Rectangle 20"/>
          <p:cNvSpPr/>
          <p:nvPr/>
        </p:nvSpPr>
        <p:spPr>
          <a:xfrm>
            <a:off x="0" y="4602481"/>
            <a:ext cx="9144000" cy="45719"/>
          </a:xfrm>
          <a:prstGeom prst="rect">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96297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down)">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arn(inVertical)">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animBg="1"/>
      <p:bldP spid="20"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11480" y="533400"/>
            <a:ext cx="1341120" cy="990600"/>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rtlCol="0" anchor="ctr">
            <a:sp3d extrusionH="57150">
              <a:bevelT w="38100" h="38100"/>
            </a:sp3d>
          </a:bodyPr>
          <a:lstStyle/>
          <a:p>
            <a:pPr algn="ctr"/>
            <a:r>
              <a:rPr lang="bn-BD" sz="5400" dirty="0">
                <a:solidFill>
                  <a:srgbClr val="FF0000"/>
                </a:solidFill>
                <a:latin typeface="Kalpurush" panose="02000600000000000000" pitchFamily="2" charset="0"/>
                <a:cs typeface="Kalpurush" panose="02000600000000000000" pitchFamily="2" charset="0"/>
              </a:rPr>
              <a:t>পান্থ</a:t>
            </a:r>
            <a:endParaRPr lang="en-US" sz="1200" dirty="0">
              <a:solidFill>
                <a:srgbClr val="FF0000"/>
              </a:solidFill>
              <a:latin typeface="Kalpurush" panose="02000600000000000000" pitchFamily="2" charset="0"/>
              <a:cs typeface="Kalpurush" panose="02000600000000000000" pitchFamily="2" charset="0"/>
            </a:endParaRPr>
          </a:p>
        </p:txBody>
      </p:sp>
      <p:sp>
        <p:nvSpPr>
          <p:cNvPr id="4" name="Rectangle 3"/>
          <p:cNvSpPr/>
          <p:nvPr/>
        </p:nvSpPr>
        <p:spPr>
          <a:xfrm>
            <a:off x="6720840" y="2819400"/>
            <a:ext cx="1737360" cy="1219200"/>
          </a:xfrm>
          <a:prstGeom prst="rect">
            <a:avLst/>
          </a:prstGeom>
          <a:noFill/>
        </p:spPr>
        <p:style>
          <a:lnRef idx="0">
            <a:schemeClr val="accent4"/>
          </a:lnRef>
          <a:fillRef idx="3">
            <a:schemeClr val="accent4"/>
          </a:fillRef>
          <a:effectRef idx="3">
            <a:schemeClr val="accent4"/>
          </a:effectRef>
          <a:fontRef idx="minor">
            <a:schemeClr val="lt1"/>
          </a:fontRef>
        </p:style>
        <p:txBody>
          <a:bodyPr rtlCol="0" anchor="ctr">
            <a:sp3d extrusionH="57150">
              <a:bevelT w="38100" h="38100"/>
            </a:sp3d>
          </a:bodyPr>
          <a:lstStyle/>
          <a:p>
            <a:pPr algn="ctr"/>
            <a:endParaRPr lang="en-US" sz="1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endParaRPr>
          </a:p>
          <a:p>
            <a:pPr algn="ctr"/>
            <a:endParaRPr lang="en-US" sz="1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endParaRPr>
          </a:p>
          <a:p>
            <a:pPr algn="ctr"/>
            <a:r>
              <a:rPr lang="bn-BD" sz="4800" b="1" dirty="0">
                <a:solidFill>
                  <a:srgbClr val="002060"/>
                </a:solidFill>
                <a:latin typeface="Kalpurush" panose="02000600000000000000" pitchFamily="2" charset="0"/>
                <a:cs typeface="Kalpurush" panose="02000600000000000000" pitchFamily="2" charset="0"/>
              </a:rPr>
              <a:t>রুগণ</a:t>
            </a:r>
            <a:endParaRPr lang="en-US" sz="4800" b="1" dirty="0">
              <a:solidFill>
                <a:srgbClr val="002060"/>
              </a:solidFill>
              <a:latin typeface="Kalpurush" panose="02000600000000000000" pitchFamily="2" charset="0"/>
              <a:cs typeface="Kalpurush" panose="02000600000000000000" pitchFamily="2" charset="0"/>
            </a:endParaRPr>
          </a:p>
          <a:p>
            <a:pPr algn="ctr"/>
            <a:endParaRPr lang="en-US" b="1" dirty="0">
              <a:solidFill>
                <a:srgbClr val="002060"/>
              </a:solidFill>
              <a:latin typeface="Kalpurush" panose="02000600000000000000" pitchFamily="2" charset="0"/>
              <a:cs typeface="Kalpurush" panose="02000600000000000000" pitchFamily="2" charset="0"/>
            </a:endParaRPr>
          </a:p>
        </p:txBody>
      </p:sp>
      <p:sp>
        <p:nvSpPr>
          <p:cNvPr id="5" name="Rectangle 4"/>
          <p:cNvSpPr/>
          <p:nvPr/>
        </p:nvSpPr>
        <p:spPr>
          <a:xfrm>
            <a:off x="6781800" y="762000"/>
            <a:ext cx="1600200" cy="685800"/>
          </a:xfrm>
          <a:prstGeom prst="rect">
            <a:avLst/>
          </a:prstGeom>
          <a:noFill/>
        </p:spPr>
        <p:style>
          <a:lnRef idx="0">
            <a:schemeClr val="accent2"/>
          </a:lnRef>
          <a:fillRef idx="3">
            <a:schemeClr val="accent2"/>
          </a:fillRef>
          <a:effectRef idx="3">
            <a:schemeClr val="accent2"/>
          </a:effectRef>
          <a:fontRef idx="minor">
            <a:schemeClr val="lt1"/>
          </a:fontRef>
        </p:style>
        <p:txBody>
          <a:bodyPr rtlCol="0" anchor="ctr">
            <a:sp3d extrusionH="57150">
              <a:bevelT w="38100" h="38100"/>
            </a:sp3d>
          </a:bodyPr>
          <a:lstStyle/>
          <a:p>
            <a:pPr algn="ctr"/>
            <a:endParaRPr lang="en-US" sz="1000" dirty="0">
              <a:solidFill>
                <a:srgbClr val="FFC000"/>
              </a:solidFill>
              <a:latin typeface="Kalpurush" panose="02000600000000000000" pitchFamily="2" charset="0"/>
              <a:cs typeface="Kalpurush" panose="02000600000000000000" pitchFamily="2" charset="0"/>
            </a:endParaRPr>
          </a:p>
          <a:p>
            <a:pPr algn="ctr"/>
            <a:r>
              <a:rPr lang="bn-BD" sz="4800" b="1" dirty="0">
                <a:solidFill>
                  <a:srgbClr val="FF0000"/>
                </a:solidFill>
                <a:latin typeface="Kalpurush" panose="02000600000000000000" pitchFamily="2" charset="0"/>
                <a:cs typeface="Kalpurush" panose="02000600000000000000" pitchFamily="2" charset="0"/>
              </a:rPr>
              <a:t>পথিক</a:t>
            </a:r>
            <a:endParaRPr lang="en-US" sz="4800" b="1" dirty="0">
              <a:solidFill>
                <a:srgbClr val="FF0000"/>
              </a:solidFill>
              <a:latin typeface="Kalpurush" panose="02000600000000000000" pitchFamily="2" charset="0"/>
              <a:cs typeface="Kalpurush" panose="02000600000000000000" pitchFamily="2" charset="0"/>
            </a:endParaRPr>
          </a:p>
          <a:p>
            <a:pPr algn="ctr"/>
            <a:endParaRPr lang="en-US" sz="1600" dirty="0">
              <a:latin typeface="Kalpurush" panose="02000600000000000000" pitchFamily="2" charset="0"/>
              <a:cs typeface="Kalpurush" panose="02000600000000000000" pitchFamily="2" charset="0"/>
            </a:endParaRPr>
          </a:p>
        </p:txBody>
      </p:sp>
      <p:sp>
        <p:nvSpPr>
          <p:cNvPr id="7" name="Rectangle 6"/>
          <p:cNvSpPr/>
          <p:nvPr/>
        </p:nvSpPr>
        <p:spPr>
          <a:xfrm>
            <a:off x="167639" y="5334000"/>
            <a:ext cx="2346962" cy="946666"/>
          </a:xfrm>
          <a:prstGeom prst="rect">
            <a:avLst/>
          </a:prstGeom>
          <a:noFill/>
        </p:spPr>
        <p:style>
          <a:lnRef idx="0">
            <a:schemeClr val="accent3"/>
          </a:lnRef>
          <a:fillRef idx="3">
            <a:schemeClr val="accent3"/>
          </a:fillRef>
          <a:effectRef idx="3">
            <a:schemeClr val="accent3"/>
          </a:effectRef>
          <a:fontRef idx="minor">
            <a:schemeClr val="lt1"/>
          </a:fontRef>
        </p:style>
        <p:txBody>
          <a:bodyPr rtlCol="0" anchor="ctr">
            <a:sp3d extrusionH="57150">
              <a:bevelT w="38100" h="38100"/>
            </a:sp3d>
          </a:bodyPr>
          <a:lstStyle/>
          <a:p>
            <a:pPr algn="ctr"/>
            <a:r>
              <a:rPr lang="bn-BD" sz="4400" b="1" dirty="0">
                <a:solidFill>
                  <a:srgbClr val="FF0000"/>
                </a:solidFill>
                <a:latin typeface="Kalpurush" panose="02000600000000000000" pitchFamily="2" charset="0"/>
                <a:cs typeface="Kalpurush" panose="02000600000000000000" pitchFamily="2" charset="0"/>
              </a:rPr>
              <a:t>গো-ভাগার</a:t>
            </a:r>
            <a:endParaRPr lang="en-US" sz="1400" b="1" dirty="0">
              <a:solidFill>
                <a:srgbClr val="FF0000"/>
              </a:solidFill>
              <a:latin typeface="Kalpurush" panose="02000600000000000000" pitchFamily="2" charset="0"/>
              <a:cs typeface="Kalpurush" panose="02000600000000000000" pitchFamily="2" charset="0"/>
            </a:endParaRPr>
          </a:p>
        </p:txBody>
      </p:sp>
      <p:sp>
        <p:nvSpPr>
          <p:cNvPr id="8" name="Rectangle 7"/>
          <p:cNvSpPr/>
          <p:nvPr/>
        </p:nvSpPr>
        <p:spPr>
          <a:xfrm>
            <a:off x="6477000" y="5105400"/>
            <a:ext cx="2514600" cy="1524000"/>
          </a:xfrm>
          <a:prstGeom prst="rect">
            <a:avLst/>
          </a:prstGeom>
          <a:noFill/>
        </p:spPr>
        <p:style>
          <a:lnRef idx="0">
            <a:schemeClr val="accent3"/>
          </a:lnRef>
          <a:fillRef idx="3">
            <a:schemeClr val="accent3"/>
          </a:fillRef>
          <a:effectRef idx="3">
            <a:schemeClr val="accent3"/>
          </a:effectRef>
          <a:fontRef idx="minor">
            <a:schemeClr val="lt1"/>
          </a:fontRef>
        </p:style>
        <p:txBody>
          <a:bodyPr rtlCol="0" anchor="ctr">
            <a:sp3d extrusionH="57150">
              <a:bevelT w="38100" h="38100"/>
            </a:sp3d>
          </a:bodyPr>
          <a:lstStyle/>
          <a:p>
            <a:pPr algn="ctr"/>
            <a:r>
              <a:rPr lang="bn-IN" sz="3600" b="1" dirty="0">
                <a:solidFill>
                  <a:srgbClr val="FF0000"/>
                </a:solidFill>
                <a:latin typeface="Kalpurush" panose="02000600000000000000" pitchFamily="2" charset="0"/>
                <a:cs typeface="Kalpurush" panose="02000600000000000000" pitchFamily="2" charset="0"/>
              </a:rPr>
              <a:t>মৃত গরু ফেলার নির্দিষ্ট স্থান</a:t>
            </a:r>
            <a:endParaRPr lang="en-US" b="1" dirty="0">
              <a:solidFill>
                <a:srgbClr val="FF0000"/>
              </a:solidFill>
              <a:latin typeface="Kalpurush" panose="02000600000000000000" pitchFamily="2" charset="0"/>
              <a:cs typeface="Kalpurush" panose="02000600000000000000" pitchFamily="2" charset="0"/>
            </a:endParaRPr>
          </a:p>
        </p:txBody>
      </p:sp>
      <p:sp>
        <p:nvSpPr>
          <p:cNvPr id="16" name="TextBox 15"/>
          <p:cNvSpPr txBox="1"/>
          <p:nvPr/>
        </p:nvSpPr>
        <p:spPr>
          <a:xfrm>
            <a:off x="7239000" y="5867400"/>
            <a:ext cx="184731" cy="369332"/>
          </a:xfrm>
          <a:prstGeom prst="rect">
            <a:avLst/>
          </a:prstGeom>
          <a:noFill/>
        </p:spPr>
        <p:txBody>
          <a:bodyPr wrap="none" rtlCol="0">
            <a:spAutoFit/>
          </a:bodyPr>
          <a:lstStyle/>
          <a:p>
            <a:endParaRPr lang="en-US" dirty="0">
              <a:latin typeface="Kalpurush" panose="02000600000000000000" pitchFamily="2" charset="0"/>
              <a:cs typeface="Kalpurush" panose="02000600000000000000" pitchFamily="2" charset="0"/>
            </a:endParaRPr>
          </a:p>
        </p:txBody>
      </p:sp>
      <p:sp>
        <p:nvSpPr>
          <p:cNvPr id="19" name="Rectangle 18"/>
          <p:cNvSpPr/>
          <p:nvPr/>
        </p:nvSpPr>
        <p:spPr>
          <a:xfrm>
            <a:off x="304800" y="2895600"/>
            <a:ext cx="1874520" cy="1034703"/>
          </a:xfrm>
          <a:prstGeom prst="rect">
            <a:avLst/>
          </a:prstGeom>
          <a:noFill/>
        </p:spPr>
        <p:style>
          <a:lnRef idx="0">
            <a:schemeClr val="accent2"/>
          </a:lnRef>
          <a:fillRef idx="3">
            <a:schemeClr val="accent2"/>
          </a:fillRef>
          <a:effectRef idx="3">
            <a:schemeClr val="accent2"/>
          </a:effectRef>
          <a:fontRef idx="minor">
            <a:schemeClr val="lt1"/>
          </a:fontRef>
        </p:style>
        <p:txBody>
          <a:bodyPr rtlCol="0" anchor="ctr">
            <a:sp3d extrusionH="57150">
              <a:bevelT w="38100" h="38100"/>
            </a:sp3d>
          </a:bodyPr>
          <a:lstStyle/>
          <a:p>
            <a:pPr algn="ctr"/>
            <a:r>
              <a:rPr lang="bn-BD" sz="4800" b="1" dirty="0">
                <a:solidFill>
                  <a:srgbClr val="002060"/>
                </a:solidFill>
                <a:latin typeface="Kalpurush" panose="02000600000000000000" pitchFamily="2" charset="0"/>
                <a:cs typeface="Kalpurush" panose="02000600000000000000" pitchFamily="2" charset="0"/>
              </a:rPr>
              <a:t>আজারি</a:t>
            </a:r>
            <a:endParaRPr lang="en-US" sz="2400" b="1" dirty="0">
              <a:solidFill>
                <a:srgbClr val="002060"/>
              </a:solidFill>
              <a:latin typeface="Kalpurush" panose="02000600000000000000" pitchFamily="2" charset="0"/>
              <a:cs typeface="Kalpurush" panose="020006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1" y="4924425"/>
            <a:ext cx="3657599" cy="1704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1" y="2514600"/>
            <a:ext cx="3657599"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11111"/>
          <a:stretch/>
        </p:blipFill>
        <p:spPr>
          <a:xfrm>
            <a:off x="2667000" y="212678"/>
            <a:ext cx="3657600" cy="17685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0" y="2209800"/>
            <a:ext cx="9144000" cy="76200"/>
          </a:xfrm>
          <a:prstGeom prst="rect">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14" name="Rectangle 13"/>
          <p:cNvSpPr/>
          <p:nvPr/>
        </p:nvSpPr>
        <p:spPr>
          <a:xfrm>
            <a:off x="0" y="4648200"/>
            <a:ext cx="9144000" cy="76200"/>
          </a:xfrm>
          <a:prstGeom prst="rect">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26647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arn(inVertical)">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barn(inVertical)">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19" grpId="0"/>
      <p:bldP spid="9"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1609" y="115669"/>
            <a:ext cx="4315211" cy="646331"/>
          </a:xfrm>
          <a:prstGeom prst="rect">
            <a:avLst/>
          </a:prstGeom>
          <a:noFill/>
          <a:ln w="28575">
            <a:solidFill>
              <a:schemeClr val="tx1"/>
            </a:solidFill>
          </a:ln>
        </p:spPr>
        <p:txBody>
          <a:bodyPr wrap="square" rtlCol="0">
            <a:spAutoFit/>
            <a:scene3d>
              <a:camera prst="orthographicFront"/>
              <a:lightRig rig="threePt" dir="t"/>
            </a:scene3d>
            <a:sp3d extrusionH="57150">
              <a:bevelT w="38100" h="38100"/>
            </a:sp3d>
          </a:bodyPr>
          <a:lstStyle/>
          <a:p>
            <a:pPr algn="ctr"/>
            <a:r>
              <a:rPr lang="bn-IN" sz="3600" b="1" dirty="0">
                <a:blipFill>
                  <a:blip r:embed="rId2"/>
                  <a:tile tx="0" ty="0" sx="100000" sy="100000" flip="none" algn="tl"/>
                </a:blipFill>
                <a:latin typeface="Kalpurush" panose="02000600000000000000" pitchFamily="2" charset="0"/>
                <a:cs typeface="Kalpurush" panose="02000600000000000000" pitchFamily="2" charset="0"/>
              </a:rPr>
              <a:t> </a:t>
            </a:r>
            <a:r>
              <a:rPr lang="en-US" sz="3600" b="1" dirty="0">
                <a:solidFill>
                  <a:schemeClr val="accent2">
                    <a:lumMod val="50000"/>
                  </a:schemeClr>
                </a:solidFill>
                <a:latin typeface="Kalpurush" panose="02000600000000000000" pitchFamily="2" charset="0"/>
                <a:cs typeface="Kalpurush" panose="02000600000000000000" pitchFamily="2" charset="0"/>
              </a:rPr>
              <a:t>দলীয়</a:t>
            </a:r>
            <a:r>
              <a:rPr lang="bn-IN" sz="3600" b="1" dirty="0">
                <a:solidFill>
                  <a:schemeClr val="accent2">
                    <a:lumMod val="50000"/>
                  </a:schemeClr>
                </a:solidFill>
                <a:latin typeface="Kalpurush" panose="02000600000000000000" pitchFamily="2" charset="0"/>
                <a:cs typeface="Kalpurush" panose="02000600000000000000" pitchFamily="2" charset="0"/>
              </a:rPr>
              <a:t> কাজ </a:t>
            </a:r>
            <a:endParaRPr lang="en-US" b="1" dirty="0">
              <a:solidFill>
                <a:schemeClr val="accent2">
                  <a:lumMod val="50000"/>
                </a:schemeClr>
              </a:solidFill>
              <a:latin typeface="Kalpurush" panose="02000600000000000000" pitchFamily="2" charset="0"/>
              <a:cs typeface="Kalpurush" panose="02000600000000000000" pitchFamily="2" charset="0"/>
            </a:endParaRPr>
          </a:p>
        </p:txBody>
      </p:sp>
      <p:sp>
        <p:nvSpPr>
          <p:cNvPr id="9" name="TextBox 8"/>
          <p:cNvSpPr txBox="1"/>
          <p:nvPr/>
        </p:nvSpPr>
        <p:spPr>
          <a:xfrm>
            <a:off x="304800" y="3998893"/>
            <a:ext cx="5029200"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scene3d>
              <a:camera prst="orthographicFront"/>
              <a:lightRig rig="threePt" dir="t"/>
            </a:scene3d>
            <a:sp3d extrusionH="57150">
              <a:bevelT w="38100" h="38100"/>
            </a:sp3d>
          </a:bodyPr>
          <a:lstStyle/>
          <a:p>
            <a:pPr marL="457200" indent="-457200">
              <a:buFont typeface="Wingdings" pitchFamily="2" charset="2"/>
              <a:buChar char="q"/>
            </a:pPr>
            <a:r>
              <a:rPr lang="bn-IN" sz="2800" b="1" dirty="0">
                <a:solidFill>
                  <a:srgbClr val="FF0000"/>
                </a:solidFill>
                <a:latin typeface="Kalpurush" panose="02000600000000000000" pitchFamily="2" charset="0"/>
                <a:cs typeface="Kalpurush" panose="02000600000000000000" pitchFamily="2" charset="0"/>
              </a:rPr>
              <a:t>‘ক্ষুধার মানিক জ্বলে’- বলতে কবি কী</a:t>
            </a:r>
            <a:r>
              <a:rPr lang="en-US" sz="2800" b="1" dirty="0">
                <a:solidFill>
                  <a:srgbClr val="FF0000"/>
                </a:solidFill>
                <a:latin typeface="Kalpurush" panose="02000600000000000000" pitchFamily="2" charset="0"/>
                <a:cs typeface="Kalpurush" panose="02000600000000000000" pitchFamily="2" charset="0"/>
              </a:rPr>
              <a:t> </a:t>
            </a:r>
            <a:r>
              <a:rPr lang="bn-IN" sz="2800" b="1" dirty="0">
                <a:solidFill>
                  <a:srgbClr val="FF0000"/>
                </a:solidFill>
                <a:latin typeface="Kalpurush" panose="02000600000000000000" pitchFamily="2" charset="0"/>
                <a:cs typeface="Kalpurush" panose="02000600000000000000" pitchFamily="2" charset="0"/>
              </a:rPr>
              <a:t>বুঝিয়েছেন? </a:t>
            </a:r>
            <a:endParaRPr lang="en-US" sz="2800" b="1" dirty="0">
              <a:solidFill>
                <a:srgbClr val="FF0000"/>
              </a:solidFill>
              <a:latin typeface="Kalpurush" panose="02000600000000000000" pitchFamily="2" charset="0"/>
              <a:cs typeface="Kalpurush" panose="02000600000000000000" pitchFamily="2" charset="0"/>
            </a:endParaRPr>
          </a:p>
        </p:txBody>
      </p:sp>
      <p:sp>
        <p:nvSpPr>
          <p:cNvPr id="11" name="TextBox 10"/>
          <p:cNvSpPr txBox="1"/>
          <p:nvPr/>
        </p:nvSpPr>
        <p:spPr>
          <a:xfrm>
            <a:off x="0" y="1207413"/>
            <a:ext cx="4444092" cy="1384995"/>
          </a:xfrm>
          <a:prstGeom prst="rect">
            <a:avLst/>
          </a:prstGeom>
          <a:noFill/>
          <a:ln w="28575">
            <a:solidFill>
              <a:schemeClr val="tx1"/>
            </a:solidFill>
          </a:ln>
        </p:spPr>
        <p:txBody>
          <a:bodyPr wrap="square" rtlCol="0">
            <a:spAutoFit/>
            <a:scene3d>
              <a:camera prst="orthographicFront"/>
              <a:lightRig rig="threePt" dir="t"/>
            </a:scene3d>
            <a:sp3d extrusionH="57150">
              <a:bevelT w="38100" h="38100"/>
            </a:sp3d>
          </a:bodyPr>
          <a:lstStyle/>
          <a:p>
            <a:pPr marL="285750" indent="-285750">
              <a:buFont typeface="Wingdings" pitchFamily="2" charset="2"/>
              <a:buChar char="q"/>
            </a:pPr>
            <a:r>
              <a:rPr lang="bn-IN" sz="2800" b="1" dirty="0">
                <a:solidFill>
                  <a:srgbClr val="002060"/>
                </a:solidFill>
                <a:latin typeface="Kalpurush" panose="02000600000000000000" pitchFamily="2" charset="0"/>
                <a:cs typeface="Kalpurush" panose="02000600000000000000" pitchFamily="2" charset="0"/>
              </a:rPr>
              <a:t> </a:t>
            </a:r>
            <a:r>
              <a:rPr lang="bn-IN" sz="2800" b="1" dirty="0">
                <a:ln w="1905"/>
                <a:effectLst>
                  <a:innerShdw blurRad="69850" dist="43180" dir="5400000">
                    <a:srgbClr val="000000">
                      <a:alpha val="65000"/>
                    </a:srgbClr>
                  </a:innerShdw>
                </a:effectLst>
                <a:latin typeface="Kalpurush" panose="02000600000000000000" pitchFamily="2" charset="0"/>
                <a:cs typeface="Kalpurush" panose="02000600000000000000" pitchFamily="2" charset="0"/>
              </a:rPr>
              <a:t>‘</a:t>
            </a:r>
            <a:r>
              <a:rPr lang="bn-IN" sz="2800" b="1" dirty="0">
                <a:ln w="1905"/>
                <a:solidFill>
                  <a:srgbClr val="00B050"/>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ফুকারি</a:t>
            </a:r>
            <a:r>
              <a:rPr lang="bn-IN" sz="2800" b="1" dirty="0">
                <a:ln w="1905"/>
                <a:effectLst>
                  <a:innerShdw blurRad="69850" dist="43180" dir="5400000">
                    <a:srgbClr val="000000">
                      <a:alpha val="65000"/>
                    </a:srgbClr>
                  </a:innerShdw>
                </a:effectLst>
                <a:latin typeface="Kalpurush" panose="02000600000000000000" pitchFamily="2" charset="0"/>
                <a:cs typeface="Kalpurush" panose="02000600000000000000" pitchFamily="2" charset="0"/>
              </a:rPr>
              <a:t>’, ‘</a:t>
            </a:r>
            <a:r>
              <a:rPr lang="bn-IN" sz="2800" b="1" dirty="0">
                <a:ln w="1905"/>
                <a:solidFill>
                  <a:srgbClr val="0070C0"/>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আজারি</a:t>
            </a:r>
            <a:r>
              <a:rPr lang="bn-IN" sz="2800" b="1" dirty="0">
                <a:ln w="1905"/>
                <a:effectLst>
                  <a:innerShdw blurRad="69850" dist="43180" dir="5400000">
                    <a:srgbClr val="000000">
                      <a:alpha val="65000"/>
                    </a:srgbClr>
                  </a:innerShdw>
                </a:effectLst>
                <a:latin typeface="Kalpurush" panose="02000600000000000000" pitchFamily="2" charset="0"/>
                <a:cs typeface="Kalpurush" panose="02000600000000000000" pitchFamily="2" charset="0"/>
              </a:rPr>
              <a:t>’, ‘</a:t>
            </a:r>
            <a:r>
              <a:rPr lang="bn-IN" sz="2800" b="1" dirty="0">
                <a:ln w="1905"/>
                <a:solidFill>
                  <a:srgbClr val="00B0F0"/>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পান্থ</a:t>
            </a:r>
            <a:r>
              <a:rPr lang="bn-IN" sz="2800" b="1" dirty="0">
                <a:ln w="1905"/>
                <a:effectLst>
                  <a:innerShdw blurRad="69850" dist="43180" dir="5400000">
                    <a:srgbClr val="000000">
                      <a:alpha val="65000"/>
                    </a:srgbClr>
                  </a:innerShdw>
                </a:effectLst>
                <a:latin typeface="Kalpurush" panose="02000600000000000000" pitchFamily="2" charset="0"/>
                <a:cs typeface="Kalpurush" panose="02000600000000000000" pitchFamily="2" charset="0"/>
              </a:rPr>
              <a:t>’, ‘</a:t>
            </a:r>
            <a:r>
              <a:rPr lang="bn-IN" sz="2800" b="1" dirty="0">
                <a:ln w="1905"/>
                <a:solidFill>
                  <a:srgbClr val="FF0000"/>
                </a:solidFill>
                <a:effectLst>
                  <a:innerShdw blurRad="69850" dist="43180" dir="5400000">
                    <a:srgbClr val="000000">
                      <a:alpha val="65000"/>
                    </a:srgbClr>
                  </a:innerShdw>
                </a:effectLst>
                <a:latin typeface="Kalpurush" panose="02000600000000000000" pitchFamily="2" charset="0"/>
                <a:cs typeface="Kalpurush" panose="02000600000000000000" pitchFamily="2" charset="0"/>
              </a:rPr>
              <a:t>গো-ভাগার</a:t>
            </a:r>
            <a:r>
              <a:rPr lang="bn-IN" sz="2800" b="1" dirty="0">
                <a:ln w="1905"/>
                <a:effectLst>
                  <a:innerShdw blurRad="69850" dist="43180" dir="5400000">
                    <a:srgbClr val="000000">
                      <a:alpha val="65000"/>
                    </a:srgbClr>
                  </a:innerShdw>
                </a:effectLst>
                <a:latin typeface="Kalpurush" panose="02000600000000000000" pitchFamily="2" charset="0"/>
                <a:cs typeface="Kalpurush" panose="02000600000000000000" pitchFamily="2" charset="0"/>
              </a:rPr>
              <a:t>’- শব্দগুলোর অর্থ কী? </a:t>
            </a:r>
            <a:endParaRPr lang="en-US" sz="2800" b="1" dirty="0">
              <a:ln w="1905"/>
              <a:effectLst>
                <a:innerShdw blurRad="69850" dist="43180" dir="5400000">
                  <a:srgbClr val="000000">
                    <a:alpha val="65000"/>
                  </a:srgbClr>
                </a:innerShdw>
              </a:effectLst>
              <a:latin typeface="Kalpurush" panose="02000600000000000000" pitchFamily="2" charset="0"/>
              <a:cs typeface="Kalpurush" panose="02000600000000000000" pitchFamily="2" charset="0"/>
            </a:endParaRPr>
          </a:p>
        </p:txBody>
      </p:sp>
      <p:grpSp>
        <p:nvGrpSpPr>
          <p:cNvPr id="17" name="Group 16"/>
          <p:cNvGrpSpPr/>
          <p:nvPr/>
        </p:nvGrpSpPr>
        <p:grpSpPr>
          <a:xfrm>
            <a:off x="5334000" y="3810000"/>
            <a:ext cx="3429000" cy="1351746"/>
            <a:chOff x="5410200" y="3028146"/>
            <a:chExt cx="3429000" cy="1351746"/>
          </a:xfrm>
        </p:grpSpPr>
        <p:sp>
          <p:nvSpPr>
            <p:cNvPr id="10" name="Rectangle 9"/>
            <p:cNvSpPr/>
            <p:nvPr/>
          </p:nvSpPr>
          <p:spPr>
            <a:xfrm>
              <a:off x="5867400" y="3028146"/>
              <a:ext cx="2971800" cy="13517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bn-IN" sz="2600" b="1" dirty="0">
                  <a:solidFill>
                    <a:srgbClr val="002060"/>
                  </a:solidFill>
                  <a:latin typeface="Kalpurush" panose="02000600000000000000" pitchFamily="2" charset="0"/>
                  <a:cs typeface="Kalpurush" panose="02000600000000000000" pitchFamily="2" charset="0"/>
                </a:rPr>
                <a:t>খাদ্যের অভাবে পেট জ্বলে যায় যা কবি</a:t>
              </a:r>
              <a:r>
                <a:rPr lang="bn-IN" sz="2400" b="1" dirty="0">
                  <a:solidFill>
                    <a:srgbClr val="FF0000"/>
                  </a:solidFill>
                  <a:latin typeface="Kalpurush" panose="02000600000000000000" pitchFamily="2" charset="0"/>
                  <a:cs typeface="Kalpurush" panose="02000600000000000000" pitchFamily="2" charset="0"/>
                </a:rPr>
                <a:t> </a:t>
              </a:r>
              <a:r>
                <a:rPr lang="bn-IN" sz="2400" b="1" dirty="0">
                  <a:solidFill>
                    <a:srgbClr val="002060"/>
                  </a:solidFill>
                  <a:latin typeface="Kalpurush" panose="02000600000000000000" pitchFamily="2" charset="0"/>
                  <a:cs typeface="Kalpurush" panose="02000600000000000000" pitchFamily="2" charset="0"/>
                </a:rPr>
                <a:t>‘ক্ষুধার মানিক জ্বলে’ বলে উল্লেখ করেছেন।</a:t>
              </a:r>
              <a:r>
                <a:rPr lang="bn-IN" sz="2600" b="1" dirty="0">
                  <a:solidFill>
                    <a:srgbClr val="002060"/>
                  </a:solidFill>
                  <a:latin typeface="Kalpurush" panose="02000600000000000000" pitchFamily="2" charset="0"/>
                  <a:cs typeface="Kalpurush" panose="02000600000000000000" pitchFamily="2" charset="0"/>
                </a:rPr>
                <a:t>  </a:t>
              </a:r>
              <a:endParaRPr lang="en-US" sz="2600" b="1" dirty="0">
                <a:solidFill>
                  <a:srgbClr val="002060"/>
                </a:solidFill>
                <a:latin typeface="Kalpurush" panose="02000600000000000000" pitchFamily="2" charset="0"/>
                <a:cs typeface="Kalpurush" panose="02000600000000000000" pitchFamily="2" charset="0"/>
              </a:endParaRPr>
            </a:p>
          </p:txBody>
        </p:sp>
        <p:sp>
          <p:nvSpPr>
            <p:cNvPr id="15" name="Left Arrow 14"/>
            <p:cNvSpPr/>
            <p:nvPr/>
          </p:nvSpPr>
          <p:spPr>
            <a:xfrm flipH="1">
              <a:off x="5410200" y="3485346"/>
              <a:ext cx="457200" cy="457200"/>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grpSp>
      <p:grpSp>
        <p:nvGrpSpPr>
          <p:cNvPr id="18" name="Group 17"/>
          <p:cNvGrpSpPr/>
          <p:nvPr/>
        </p:nvGrpSpPr>
        <p:grpSpPr>
          <a:xfrm>
            <a:off x="4682023" y="1045229"/>
            <a:ext cx="3990004" cy="1927837"/>
            <a:chOff x="4621330" y="5384700"/>
            <a:chExt cx="4116004" cy="914400"/>
          </a:xfrm>
        </p:grpSpPr>
        <p:sp>
          <p:nvSpPr>
            <p:cNvPr id="12" name="Rectangle 11"/>
            <p:cNvSpPr/>
            <p:nvPr/>
          </p:nvSpPr>
          <p:spPr>
            <a:xfrm>
              <a:off x="5765534" y="5384700"/>
              <a:ext cx="2971800" cy="914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bn-IN" sz="2600" b="1" dirty="0">
                  <a:solidFill>
                    <a:srgbClr val="00B050"/>
                  </a:solidFill>
                  <a:latin typeface="Kalpurush" panose="02000600000000000000" pitchFamily="2" charset="0"/>
                  <a:cs typeface="Kalpurush" panose="02000600000000000000" pitchFamily="2" charset="0"/>
                </a:rPr>
                <a:t>চিৎকার করা</a:t>
              </a:r>
              <a:r>
                <a:rPr lang="bn-IN" sz="2600" b="1" dirty="0">
                  <a:solidFill>
                    <a:srgbClr val="C00000"/>
                  </a:solidFill>
                  <a:latin typeface="Kalpurush" panose="02000600000000000000" pitchFamily="2" charset="0"/>
                  <a:cs typeface="Kalpurush" panose="02000600000000000000" pitchFamily="2" charset="0"/>
                </a:rPr>
                <a:t>, </a:t>
              </a:r>
              <a:r>
                <a:rPr lang="bn-IN" sz="2600" b="1" dirty="0">
                  <a:solidFill>
                    <a:srgbClr val="0070C0"/>
                  </a:solidFill>
                  <a:latin typeface="Kalpurush" panose="02000600000000000000" pitchFamily="2" charset="0"/>
                  <a:cs typeface="Kalpurush" panose="02000600000000000000" pitchFamily="2" charset="0"/>
                </a:rPr>
                <a:t>রুগ্‌ণ</a:t>
              </a:r>
              <a:r>
                <a:rPr lang="bn-IN" sz="2600" b="1" dirty="0">
                  <a:solidFill>
                    <a:srgbClr val="00B0F0"/>
                  </a:solidFill>
                  <a:latin typeface="Kalpurush" panose="02000600000000000000" pitchFamily="2" charset="0"/>
                  <a:cs typeface="Kalpurush" panose="02000600000000000000" pitchFamily="2" charset="0"/>
                </a:rPr>
                <a:t>, পথিক</a:t>
              </a:r>
              <a:r>
                <a:rPr lang="bn-IN" sz="2600" b="1" dirty="0">
                  <a:solidFill>
                    <a:srgbClr val="C00000"/>
                  </a:solidFill>
                  <a:latin typeface="Kalpurush" panose="02000600000000000000" pitchFamily="2" charset="0"/>
                  <a:cs typeface="Kalpurush" panose="02000600000000000000" pitchFamily="2" charset="0"/>
                </a:rPr>
                <a:t>, </a:t>
              </a:r>
            </a:p>
            <a:p>
              <a:pPr algn="ctr"/>
              <a:r>
                <a:rPr lang="bn-IN" sz="2600" b="1" dirty="0">
                  <a:solidFill>
                    <a:srgbClr val="C00000"/>
                  </a:solidFill>
                  <a:latin typeface="Kalpurush" panose="02000600000000000000" pitchFamily="2" charset="0"/>
                  <a:cs typeface="Kalpurush" panose="02000600000000000000" pitchFamily="2" charset="0"/>
                </a:rPr>
                <a:t>মৃত গরু ফেলার নির্দিষ্ট স্থান।</a:t>
              </a:r>
              <a:endParaRPr lang="en-US" sz="2600" b="1" dirty="0">
                <a:solidFill>
                  <a:srgbClr val="C00000"/>
                </a:solidFill>
                <a:latin typeface="Kalpurush" panose="02000600000000000000" pitchFamily="2" charset="0"/>
                <a:cs typeface="Kalpurush" panose="02000600000000000000" pitchFamily="2" charset="0"/>
              </a:endParaRPr>
            </a:p>
          </p:txBody>
        </p:sp>
        <p:sp>
          <p:nvSpPr>
            <p:cNvPr id="16" name="Left Arrow 15"/>
            <p:cNvSpPr/>
            <p:nvPr/>
          </p:nvSpPr>
          <p:spPr>
            <a:xfrm flipH="1">
              <a:off x="4621330" y="5647328"/>
              <a:ext cx="1037524" cy="216856"/>
            </a:xfrm>
            <a:prstGeom prst="leftArrow">
              <a:avLst>
                <a:gd name="adj1" fmla="val 0"/>
                <a:gd name="adj2" fmla="val 11033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grpSp>
    </p:spTree>
    <p:extLst>
      <p:ext uri="{BB962C8B-B14F-4D97-AF65-F5344CB8AC3E}">
        <p14:creationId xmlns:p14="http://schemas.microsoft.com/office/powerpoint/2010/main" val="49240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127" y="80736"/>
            <a:ext cx="5597991" cy="1388836"/>
          </a:xfrm>
          <a:noFill/>
          <a:ln w="38100">
            <a:solidFill>
              <a:srgbClr val="008000"/>
            </a:solidFill>
          </a:ln>
        </p:spPr>
        <p:style>
          <a:lnRef idx="2">
            <a:schemeClr val="accent2"/>
          </a:lnRef>
          <a:fillRef idx="1">
            <a:schemeClr val="lt1"/>
          </a:fillRef>
          <a:effectRef idx="0">
            <a:schemeClr val="accent2"/>
          </a:effectRef>
          <a:fontRef idx="minor">
            <a:schemeClr val="dk1"/>
          </a:fontRef>
        </p:style>
        <p:txBody>
          <a:bodyPr>
            <a:prstTxWarp prst="textWave1">
              <a:avLst>
                <a:gd name="adj1" fmla="val 12500"/>
                <a:gd name="adj2" fmla="val -10000"/>
              </a:avLst>
            </a:prstTxWarp>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sz="6600" b="1" spc="50" dirty="0">
                <a:ln w="11430"/>
                <a:solidFill>
                  <a:srgbClr val="FF0000"/>
                </a:solidFill>
                <a:effectLst>
                  <a:outerShdw blurRad="76200" dist="50800" dir="5400000" algn="tl" rotWithShape="0">
                    <a:srgbClr val="000000">
                      <a:alpha val="65000"/>
                    </a:srgbClr>
                  </a:outerShdw>
                </a:effectLst>
                <a:latin typeface="Kalpurush" panose="02000600000000000000" pitchFamily="2" charset="0"/>
                <a:cs typeface="Kalpurush" panose="02000600000000000000" pitchFamily="2" charset="0"/>
              </a:rPr>
              <a:t>শিক্ষক </a:t>
            </a:r>
            <a:r>
              <a:rPr lang="bn-BD" sz="6600" b="1" spc="50" dirty="0">
                <a:ln w="11430"/>
                <a:solidFill>
                  <a:srgbClr val="FF0000"/>
                </a:solidFill>
                <a:effectLst>
                  <a:outerShdw blurRad="76200" dist="50800" dir="5400000" algn="tl" rotWithShape="0">
                    <a:srgbClr val="000000">
                      <a:alpha val="65000"/>
                    </a:srgbClr>
                  </a:outerShdw>
                </a:effectLst>
                <a:latin typeface="Kalpurush" panose="02000600000000000000" pitchFamily="2" charset="0"/>
                <a:cs typeface="Kalpurush" panose="02000600000000000000" pitchFamily="2" charset="0"/>
              </a:rPr>
              <a:t>পরিচিতি</a:t>
            </a:r>
            <a:endParaRPr lang="en-US" b="1" spc="50" dirty="0">
              <a:ln w="11430"/>
              <a:solidFill>
                <a:srgbClr val="FF0000"/>
              </a:solidFill>
              <a:effectLst>
                <a:outerShdw blurRad="76200" dist="50800" dir="5400000" algn="tl" rotWithShape="0">
                  <a:srgbClr val="000000">
                    <a:alpha val="65000"/>
                  </a:srgbClr>
                </a:outerShdw>
              </a:effectLst>
              <a:latin typeface="Kalpurush" panose="02000600000000000000" pitchFamily="2" charset="0"/>
              <a:cs typeface="Kalpurush" panose="02000600000000000000" pitchFamily="2" charset="0"/>
            </a:endParaRPr>
          </a:p>
        </p:txBody>
      </p:sp>
      <p:sp>
        <p:nvSpPr>
          <p:cNvPr id="3" name="Content Placeholder 2"/>
          <p:cNvSpPr>
            <a:spLocks noGrp="1"/>
          </p:cNvSpPr>
          <p:nvPr>
            <p:ph sz="half" idx="1"/>
          </p:nvPr>
        </p:nvSpPr>
        <p:spPr>
          <a:xfrm>
            <a:off x="4105714" y="2032000"/>
            <a:ext cx="4883164" cy="3312886"/>
          </a:xfrm>
          <a:noFill/>
          <a:ln w="38100">
            <a:noFill/>
          </a:ln>
        </p:spPr>
        <p:style>
          <a:lnRef idx="2">
            <a:schemeClr val="dk1"/>
          </a:lnRef>
          <a:fillRef idx="1">
            <a:schemeClr val="lt1"/>
          </a:fillRef>
          <a:effectRef idx="0">
            <a:schemeClr val="dk1"/>
          </a:effectRef>
          <a:fontRef idx="minor">
            <a:schemeClr val="dk1"/>
          </a:fontRef>
        </p:style>
        <p:txBody>
          <a:bodyPr>
            <a:normAutofit fontScale="25000" lnSpcReduction="20000"/>
            <a:scene3d>
              <a:camera prst="orthographicFront"/>
              <a:lightRig rig="threePt" dir="t"/>
            </a:scene3d>
            <a:sp3d extrusionH="57150">
              <a:bevelT w="38100" h="38100"/>
            </a:sp3d>
          </a:bodyPr>
          <a:lstStyle/>
          <a:p>
            <a:pPr>
              <a:defRPr/>
            </a:pPr>
            <a:endParaRPr lang="bn-BD" sz="1600" u="sng" dirty="0">
              <a:solidFill>
                <a:srgbClr val="002060"/>
              </a:solidFill>
              <a:latin typeface="Kalpurush" panose="02000600000000000000" pitchFamily="2" charset="0"/>
              <a:cs typeface="Kalpurush" panose="02000600000000000000" pitchFamily="2" charset="0"/>
            </a:endParaRPr>
          </a:p>
          <a:p>
            <a:pPr marL="0" indent="0" algn="ctr">
              <a:buNone/>
              <a:defRPr/>
            </a:pPr>
            <a:r>
              <a:rPr lang="bn-BD" sz="12800" b="1" dirty="0">
                <a:solidFill>
                  <a:srgbClr val="FF0000"/>
                </a:solidFill>
                <a:latin typeface="Kalpurush" panose="02000600000000000000" pitchFamily="2" charset="0"/>
                <a:cs typeface="Kalpurush" panose="02000600000000000000" pitchFamily="2" charset="0"/>
              </a:rPr>
              <a:t> </a:t>
            </a:r>
            <a:r>
              <a:rPr lang="en-US" sz="12800" b="1" dirty="0">
                <a:solidFill>
                  <a:srgbClr val="FF0000"/>
                </a:solidFill>
                <a:latin typeface="Kalpurush" panose="02000600000000000000" pitchFamily="2" charset="0"/>
                <a:cs typeface="Kalpurush" panose="02000600000000000000" pitchFamily="2" charset="0"/>
              </a:rPr>
              <a:t>ফয়েজ আহমেদ  </a:t>
            </a:r>
            <a:endParaRPr lang="bn-BD" sz="12800" b="1" dirty="0">
              <a:solidFill>
                <a:srgbClr val="FF0000"/>
              </a:solidFill>
              <a:latin typeface="Kalpurush" panose="02000600000000000000" pitchFamily="2" charset="0"/>
              <a:cs typeface="Kalpurush" panose="02000600000000000000" pitchFamily="2" charset="0"/>
            </a:endParaRPr>
          </a:p>
          <a:p>
            <a:pPr marL="0" indent="0" algn="ctr">
              <a:buNone/>
              <a:defRPr/>
            </a:pPr>
            <a:r>
              <a:rPr lang="en-US" sz="12800" b="1" dirty="0">
                <a:solidFill>
                  <a:srgbClr val="008000"/>
                </a:solidFill>
                <a:latin typeface="Kalpurush" panose="02000600000000000000" pitchFamily="2" charset="0"/>
                <a:cs typeface="Kalpurush" panose="02000600000000000000" pitchFamily="2" charset="0"/>
              </a:rPr>
              <a:t>সহকারী শিক্ষক </a:t>
            </a:r>
            <a:r>
              <a:rPr lang="bn-BD" sz="12800" b="1" dirty="0">
                <a:solidFill>
                  <a:srgbClr val="008000"/>
                </a:solidFill>
                <a:latin typeface="Kalpurush" panose="02000600000000000000" pitchFamily="2" charset="0"/>
                <a:cs typeface="Kalpurush" panose="02000600000000000000" pitchFamily="2" charset="0"/>
              </a:rPr>
              <a:t> </a:t>
            </a:r>
          </a:p>
          <a:p>
            <a:pPr marL="0" indent="0" algn="ctr">
              <a:buNone/>
            </a:pPr>
            <a:r>
              <a:rPr lang="en-US" sz="9600" dirty="0">
                <a:latin typeface="Kalpurush" panose="02000600000000000000" pitchFamily="2" charset="0"/>
                <a:cs typeface="Kalpurush" panose="02000600000000000000" pitchFamily="2" charset="0"/>
              </a:rPr>
              <a:t>রাজাপুর হাই স্কুল এন্ড কলেজ    </a:t>
            </a:r>
            <a:endParaRPr lang="bn-BD" sz="9600" dirty="0">
              <a:latin typeface="Kalpurush" panose="02000600000000000000" pitchFamily="2" charset="0"/>
              <a:cs typeface="Kalpurush" panose="02000600000000000000" pitchFamily="2" charset="0"/>
            </a:endParaRPr>
          </a:p>
          <a:p>
            <a:pPr marL="0" indent="0" algn="ctr">
              <a:buNone/>
            </a:pPr>
            <a:r>
              <a:rPr lang="en-US" sz="9600" dirty="0">
                <a:latin typeface="Kalpurush" panose="02000600000000000000" pitchFamily="2" charset="0"/>
                <a:cs typeface="Kalpurush" panose="02000600000000000000" pitchFamily="2" charset="0"/>
              </a:rPr>
              <a:t>দাগন ভুঞা, ফেনী।</a:t>
            </a:r>
          </a:p>
        </p:txBody>
      </p:sp>
      <p:pic>
        <p:nvPicPr>
          <p:cNvPr id="6" name="Picture 6">
            <a:extLst>
              <a:ext uri="{FF2B5EF4-FFF2-40B4-BE49-F238E27FC236}">
                <a16:creationId xmlns:a16="http://schemas.microsoft.com/office/drawing/2014/main" id="{6CB7194A-A0B4-BB49-8490-30EAF3A9B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122" y="2032000"/>
            <a:ext cx="4064000" cy="4064000"/>
          </a:xfrm>
          <a:prstGeom prst="ellipse">
            <a:avLst/>
          </a:prstGeom>
          <a:ln>
            <a:noFill/>
          </a:ln>
          <a:effectLst>
            <a:softEdge rad="112500"/>
          </a:effectLst>
        </p:spPr>
      </p:pic>
      <p:sp>
        <p:nvSpPr>
          <p:cNvPr id="4" name="TextBox 3">
            <a:extLst>
              <a:ext uri="{FF2B5EF4-FFF2-40B4-BE49-F238E27FC236}">
                <a16:creationId xmlns:a16="http://schemas.microsoft.com/office/drawing/2014/main" id="{DF1B563E-9314-BC41-AE1C-DC25120163A4}"/>
              </a:ext>
            </a:extLst>
          </p:cNvPr>
          <p:cNvSpPr txBox="1"/>
          <p:nvPr/>
        </p:nvSpPr>
        <p:spPr>
          <a:xfrm>
            <a:off x="3650796" y="2514600"/>
            <a:ext cx="1828800" cy="1828800"/>
          </a:xfrm>
          <a:prstGeom prst="rect">
            <a:avLst/>
          </a:prstGeom>
          <a:noFill/>
        </p:spPr>
        <p:txBody>
          <a:bodyPr wrap="square" rtlCol="0">
            <a:spAutoFit/>
          </a:bodyPr>
          <a:lstStyle/>
          <a:p>
            <a:pPr algn="l"/>
            <a:endParaRPr lang="en-US"/>
          </a:p>
        </p:txBody>
      </p:sp>
    </p:spTree>
    <p:extLst>
      <p:ext uri="{BB962C8B-B14F-4D97-AF65-F5344CB8AC3E}">
        <p14:creationId xmlns:p14="http://schemas.microsoft.com/office/powerpoint/2010/main" val="14240199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645" y="5165120"/>
            <a:ext cx="7034891" cy="1754326"/>
          </a:xfrm>
          <a:prstGeom prst="rect">
            <a:avLst/>
          </a:prstGeom>
          <a:noFill/>
        </p:spPr>
        <p:txBody>
          <a:bodyPr wrap="square" rtlCol="0">
            <a:spAutoFit/>
            <a:scene3d>
              <a:camera prst="orthographicFront"/>
              <a:lightRig rig="threePt" dir="t"/>
            </a:scene3d>
            <a:sp3d extrusionH="57150">
              <a:bevelT w="38100" h="38100"/>
            </a:sp3d>
          </a:bodyPr>
          <a:lstStyle/>
          <a:p>
            <a:r>
              <a:rPr lang="bn-BD" sz="3600" b="1" dirty="0">
                <a:solidFill>
                  <a:srgbClr val="C00000"/>
                </a:solidFill>
                <a:latin typeface="Kalpurush" panose="02000600000000000000" pitchFamily="2" charset="0"/>
                <a:cs typeface="Kalpurush" panose="02000600000000000000" pitchFamily="2" charset="0"/>
              </a:rPr>
              <a:t>গাহি সাম্যের গান </a:t>
            </a:r>
            <a:r>
              <a:rPr lang="bn-IN" sz="3600" b="1" dirty="0">
                <a:solidFill>
                  <a:srgbClr val="C00000"/>
                </a:solidFill>
                <a:latin typeface="Kalpurush" panose="02000600000000000000" pitchFamily="2" charset="0"/>
                <a:cs typeface="Kalpurush" panose="02000600000000000000" pitchFamily="2" charset="0"/>
              </a:rPr>
              <a:t>-</a:t>
            </a:r>
            <a:endParaRPr lang="en-US" sz="3600" b="1" dirty="0">
              <a:solidFill>
                <a:srgbClr val="C00000"/>
              </a:solidFill>
              <a:latin typeface="Kalpurush" panose="02000600000000000000" pitchFamily="2" charset="0"/>
              <a:cs typeface="Kalpurush" panose="02000600000000000000" pitchFamily="2" charset="0"/>
            </a:endParaRPr>
          </a:p>
          <a:p>
            <a:r>
              <a:rPr lang="bn-BD" sz="3600" b="1" dirty="0">
                <a:solidFill>
                  <a:srgbClr val="C00000"/>
                </a:solidFill>
                <a:latin typeface="Kalpurush" panose="02000600000000000000" pitchFamily="2" charset="0"/>
                <a:cs typeface="Kalpurush" panose="02000600000000000000" pitchFamily="2" charset="0"/>
              </a:rPr>
              <a:t>মানুষের চেয়ে বড় কিছু নাই, নহে কিছু মহীয়ান </a:t>
            </a:r>
            <a:endParaRPr lang="en-US" sz="3600" b="1" dirty="0">
              <a:solidFill>
                <a:srgbClr val="C00000"/>
              </a:solidFill>
              <a:latin typeface="Kalpurush" panose="02000600000000000000" pitchFamily="2" charset="0"/>
              <a:cs typeface="Kalpurush" panose="02000600000000000000" pitchFamily="2" charset="0"/>
            </a:endParaRPr>
          </a:p>
        </p:txBody>
      </p:sp>
      <p:grpSp>
        <p:nvGrpSpPr>
          <p:cNvPr id="16" name="Group 15"/>
          <p:cNvGrpSpPr/>
          <p:nvPr/>
        </p:nvGrpSpPr>
        <p:grpSpPr>
          <a:xfrm>
            <a:off x="4259189" y="749713"/>
            <a:ext cx="4760462" cy="4503964"/>
            <a:chOff x="4800600" y="238474"/>
            <a:chExt cx="4038600" cy="5095526"/>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1" y="2819400"/>
              <a:ext cx="4038599"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38474"/>
              <a:ext cx="4038599" cy="24899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15" name="Group 14"/>
          <p:cNvGrpSpPr/>
          <p:nvPr/>
        </p:nvGrpSpPr>
        <p:grpSpPr>
          <a:xfrm>
            <a:off x="0" y="749713"/>
            <a:ext cx="4191000" cy="4422321"/>
            <a:chOff x="304800" y="228600"/>
            <a:chExt cx="4038600" cy="5105400"/>
          </a:xfrm>
        </p:grpSpPr>
        <p:grpSp>
          <p:nvGrpSpPr>
            <p:cNvPr id="7" name="Group 6"/>
            <p:cNvGrpSpPr/>
            <p:nvPr/>
          </p:nvGrpSpPr>
          <p:grpSpPr>
            <a:xfrm>
              <a:off x="304800" y="238474"/>
              <a:ext cx="4038600" cy="5095526"/>
              <a:chOff x="304800" y="238474"/>
              <a:chExt cx="4038600" cy="5095526"/>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2819400"/>
                <a:ext cx="4038600"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3926" r="16888"/>
              <a:stretch/>
            </p:blipFill>
            <p:spPr>
              <a:xfrm>
                <a:off x="2324100" y="238474"/>
                <a:ext cx="2019300" cy="24899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14" name="Group 13"/>
            <p:cNvGrpSpPr/>
            <p:nvPr/>
          </p:nvGrpSpPr>
          <p:grpSpPr>
            <a:xfrm>
              <a:off x="304800" y="228600"/>
              <a:ext cx="1943100" cy="2489941"/>
              <a:chOff x="3303282" y="2291173"/>
              <a:chExt cx="2904611" cy="2320936"/>
            </a:xfrm>
          </p:grpSpPr>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l="27988" t="34402" r="31532" b="28585"/>
              <a:stretch/>
            </p:blipFill>
            <p:spPr>
              <a:xfrm>
                <a:off x="3303282" y="2291173"/>
                <a:ext cx="2904611" cy="23209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Equal 12"/>
              <p:cNvSpPr/>
              <p:nvPr/>
            </p:nvSpPr>
            <p:spPr>
              <a:xfrm>
                <a:off x="3417188" y="2362200"/>
                <a:ext cx="2677703" cy="2046028"/>
              </a:xfrm>
              <a:prstGeom prst="mathEqual">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Kalpurush" panose="02000600000000000000" pitchFamily="2" charset="0"/>
                  <a:cs typeface="Kalpurush" panose="02000600000000000000" pitchFamily="2" charset="0"/>
                </a:endParaRPr>
              </a:p>
            </p:txBody>
          </p:sp>
        </p:grpSp>
      </p:grpSp>
      <p:sp>
        <p:nvSpPr>
          <p:cNvPr id="3" name="TextBox 2">
            <a:extLst>
              <a:ext uri="{FF2B5EF4-FFF2-40B4-BE49-F238E27FC236}">
                <a16:creationId xmlns:a16="http://schemas.microsoft.com/office/drawing/2014/main" id="{26B22F0B-3493-A943-8FCB-6D860E12FEAE}"/>
              </a:ext>
            </a:extLst>
          </p:cNvPr>
          <p:cNvSpPr txBox="1"/>
          <p:nvPr/>
        </p:nvSpPr>
        <p:spPr>
          <a:xfrm>
            <a:off x="1629402" y="-120691"/>
            <a:ext cx="5283028" cy="1292662"/>
          </a:xfrm>
          <a:prstGeom prst="rect">
            <a:avLst/>
          </a:prstGeom>
          <a:noFill/>
        </p:spPr>
        <p:txBody>
          <a:bodyPr wrap="square" rtlCol="0">
            <a:spAutoFit/>
          </a:bodyPr>
          <a:lstStyle/>
          <a:p>
            <a:pPr algn="l"/>
            <a:r>
              <a:rPr lang="en-US" sz="6000">
                <a:solidFill>
                  <a:srgbClr val="FF0000"/>
                </a:solidFill>
              </a:rPr>
              <a:t>  মানুষ কবিতা </a:t>
            </a:r>
          </a:p>
          <a:p>
            <a:pPr algn="l"/>
            <a:endParaRPr lang="en-US"/>
          </a:p>
        </p:txBody>
      </p:sp>
    </p:spTree>
    <p:extLst>
      <p:ext uri="{BB962C8B-B14F-4D97-AF65-F5344CB8AC3E}">
        <p14:creationId xmlns:p14="http://schemas.microsoft.com/office/powerpoint/2010/main" val="144198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barn(inVertical)">
                                      <p:cBhvr>
                                        <p:cTn id="2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8539" y="4489251"/>
            <a:ext cx="8729390" cy="230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scene3d>
              <a:camera prst="orthographicFront"/>
              <a:lightRig rig="threePt" dir="t"/>
            </a:scene3d>
            <a:sp3d extrusionH="57150">
              <a:bevelT w="38100" h="38100"/>
            </a:sp3d>
          </a:bodyPr>
          <a:lstStyle/>
          <a:p>
            <a:r>
              <a:rPr lang="bn-BD" sz="3600" b="1" dirty="0">
                <a:solidFill>
                  <a:srgbClr val="0070C0"/>
                </a:solidFill>
                <a:latin typeface="Kalpurush" panose="02000600000000000000" pitchFamily="2" charset="0"/>
                <a:cs typeface="Kalpurush" panose="02000600000000000000" pitchFamily="2" charset="0"/>
              </a:rPr>
              <a:t>নাই দেশ-কাল-পাত্রের ভেদ,</a:t>
            </a:r>
            <a:r>
              <a:rPr lang="en-US" sz="3600" b="1" dirty="0">
                <a:solidFill>
                  <a:srgbClr val="0070C0"/>
                </a:solidFill>
                <a:latin typeface="Kalpurush" panose="02000600000000000000" pitchFamily="2" charset="0"/>
                <a:cs typeface="Kalpurush" panose="02000600000000000000" pitchFamily="2" charset="0"/>
              </a:rPr>
              <a:t> </a:t>
            </a:r>
            <a:r>
              <a:rPr lang="bn-BD" sz="3600" b="1" dirty="0">
                <a:solidFill>
                  <a:srgbClr val="0070C0"/>
                </a:solidFill>
                <a:latin typeface="Kalpurush" panose="02000600000000000000" pitchFamily="2" charset="0"/>
                <a:cs typeface="Kalpurush" panose="02000600000000000000" pitchFamily="2" charset="0"/>
              </a:rPr>
              <a:t>অভেদ ধর্মজাতি,</a:t>
            </a:r>
            <a:endParaRPr lang="en-US" sz="3600" b="1" dirty="0">
              <a:solidFill>
                <a:srgbClr val="0070C0"/>
              </a:solidFill>
              <a:latin typeface="Kalpurush" panose="02000600000000000000" pitchFamily="2" charset="0"/>
              <a:cs typeface="Kalpurush" panose="02000600000000000000" pitchFamily="2" charset="0"/>
            </a:endParaRPr>
          </a:p>
          <a:p>
            <a:r>
              <a:rPr lang="bn-BD" sz="3600" b="1" dirty="0">
                <a:solidFill>
                  <a:srgbClr val="0070C0"/>
                </a:solidFill>
                <a:latin typeface="Kalpurush" panose="02000600000000000000" pitchFamily="2" charset="0"/>
                <a:cs typeface="Kalpurush" panose="02000600000000000000" pitchFamily="2" charset="0"/>
              </a:rPr>
              <a:t>সব দেশে সব কালে ঘরে-ঘরে তিনি মানুষের জ্ঞাতি </a:t>
            </a:r>
            <a:endParaRPr lang="en-US" b="1" dirty="0">
              <a:solidFill>
                <a:srgbClr val="0070C0"/>
              </a:solidFill>
              <a:latin typeface="Kalpurush" panose="02000600000000000000" pitchFamily="2" charset="0"/>
              <a:cs typeface="Kalpurush" panose="02000600000000000000" pitchFamily="2" charset="0"/>
            </a:endParaRPr>
          </a:p>
        </p:txBody>
      </p:sp>
      <p:grpSp>
        <p:nvGrpSpPr>
          <p:cNvPr id="10" name="Group 9"/>
          <p:cNvGrpSpPr/>
          <p:nvPr/>
        </p:nvGrpSpPr>
        <p:grpSpPr>
          <a:xfrm>
            <a:off x="318654" y="60425"/>
            <a:ext cx="8520545" cy="4484361"/>
            <a:chOff x="304800" y="228600"/>
            <a:chExt cx="8520545" cy="4484361"/>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819400"/>
              <a:ext cx="4230760" cy="18935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28600"/>
              <a:ext cx="3796145"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7" name="Group 6"/>
          <p:cNvGrpSpPr/>
          <p:nvPr/>
        </p:nvGrpSpPr>
        <p:grpSpPr>
          <a:xfrm>
            <a:off x="304799" y="228600"/>
            <a:ext cx="8398082" cy="4240262"/>
            <a:chOff x="304799" y="228600"/>
            <a:chExt cx="8398082" cy="4240262"/>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799" y="228600"/>
              <a:ext cx="4230761"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6736" y="2743477"/>
              <a:ext cx="3796145" cy="17253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126342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arn(inVertical)">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8040" y="4724400"/>
            <a:ext cx="4291559" cy="707886"/>
          </a:xfrm>
          <a:prstGeom prst="rect">
            <a:avLst/>
          </a:prstGeom>
          <a:noFill/>
        </p:spPr>
        <p:txBody>
          <a:bodyPr wrap="none" rtlCol="0">
            <a:spAutoFit/>
            <a:scene3d>
              <a:camera prst="orthographicFront"/>
              <a:lightRig rig="threePt" dir="t"/>
            </a:scene3d>
            <a:sp3d extrusionH="57150">
              <a:bevelT w="38100" h="38100"/>
            </a:sp3d>
          </a:bodyPr>
          <a:lstStyle/>
          <a:p>
            <a:r>
              <a:rPr lang="bn-BD" sz="4000" b="1" dirty="0">
                <a:solidFill>
                  <a:srgbClr val="C00000"/>
                </a:solidFill>
                <a:latin typeface="Kalpurush" panose="02000600000000000000" pitchFamily="2" charset="0"/>
                <a:cs typeface="Kalpurush" panose="02000600000000000000" pitchFamily="2" charset="0"/>
              </a:rPr>
              <a:t>‘পূজারী,</a:t>
            </a:r>
            <a:r>
              <a:rPr lang="en-US" sz="4000" b="1" dirty="0">
                <a:solidFill>
                  <a:srgbClr val="C00000"/>
                </a:solidFill>
                <a:latin typeface="Kalpurush" panose="02000600000000000000" pitchFamily="2" charset="0"/>
                <a:cs typeface="Kalpurush" panose="02000600000000000000" pitchFamily="2" charset="0"/>
              </a:rPr>
              <a:t> </a:t>
            </a:r>
            <a:r>
              <a:rPr lang="bn-BD" sz="4000" b="1" dirty="0">
                <a:latin typeface="Kalpurush" panose="02000600000000000000" pitchFamily="2" charset="0"/>
                <a:cs typeface="Kalpurush" panose="02000600000000000000" pitchFamily="2" charset="0"/>
              </a:rPr>
              <a:t>দুয়ার খোলো, </a:t>
            </a:r>
            <a:endParaRPr lang="en-US" sz="4000" b="1" dirty="0">
              <a:latin typeface="Kalpurush" panose="02000600000000000000" pitchFamily="2" charset="0"/>
              <a:cs typeface="Kalpurush" panose="02000600000000000000" pitchFamily="2" charset="0"/>
            </a:endParaRPr>
          </a:p>
        </p:txBody>
      </p:sp>
      <p:sp>
        <p:nvSpPr>
          <p:cNvPr id="4" name="TextBox 3"/>
          <p:cNvSpPr txBox="1"/>
          <p:nvPr/>
        </p:nvSpPr>
        <p:spPr>
          <a:xfrm>
            <a:off x="544286" y="5455503"/>
            <a:ext cx="8055428" cy="1323439"/>
          </a:xfrm>
          <a:prstGeom prst="rect">
            <a:avLst/>
          </a:prstGeom>
          <a:noFill/>
        </p:spPr>
        <p:txBody>
          <a:bodyPr wrap="square" rtlCol="0">
            <a:spAutoFit/>
            <a:scene3d>
              <a:camera prst="orthographicFront"/>
              <a:lightRig rig="threePt" dir="t"/>
            </a:scene3d>
            <a:sp3d extrusionH="57150">
              <a:bevelT w="38100" h="38100"/>
            </a:sp3d>
          </a:bodyPr>
          <a:lstStyle/>
          <a:p>
            <a:r>
              <a:rPr lang="bn-BD" sz="4000" b="1" dirty="0">
                <a:solidFill>
                  <a:srgbClr val="0070C0"/>
                </a:solidFill>
                <a:latin typeface="Kalpurush" panose="02000600000000000000" pitchFamily="2" charset="0"/>
                <a:cs typeface="Kalpurush" panose="02000600000000000000" pitchFamily="2" charset="0"/>
              </a:rPr>
              <a:t>ক্ষুধার ঠাকুর দাঁড়ায়ে দুয়ারে</a:t>
            </a:r>
            <a:r>
              <a:rPr lang="en-US" sz="4000" b="1" dirty="0">
                <a:solidFill>
                  <a:srgbClr val="0070C0"/>
                </a:solidFill>
                <a:latin typeface="Kalpurush" panose="02000600000000000000" pitchFamily="2" charset="0"/>
                <a:cs typeface="Kalpurush" panose="02000600000000000000" pitchFamily="2" charset="0"/>
              </a:rPr>
              <a:t> </a:t>
            </a:r>
            <a:r>
              <a:rPr lang="bn-BD" sz="4000" b="1" dirty="0">
                <a:solidFill>
                  <a:srgbClr val="0070C0"/>
                </a:solidFill>
                <a:latin typeface="Kalpurush" panose="02000600000000000000" pitchFamily="2" charset="0"/>
                <a:cs typeface="Kalpurush" panose="02000600000000000000" pitchFamily="2" charset="0"/>
              </a:rPr>
              <a:t>পূজার সময় হলো!’</a:t>
            </a:r>
            <a:endParaRPr lang="en-US" sz="4000" b="1" dirty="0">
              <a:solidFill>
                <a:srgbClr val="0070C0"/>
              </a:solidFill>
              <a:latin typeface="Kalpurush" panose="02000600000000000000" pitchFamily="2" charset="0"/>
              <a:cs typeface="Kalpurush" panose="02000600000000000000" pitchFamily="2" charset="0"/>
            </a:endParaRPr>
          </a:p>
        </p:txBody>
      </p:sp>
      <p:grpSp>
        <p:nvGrpSpPr>
          <p:cNvPr id="10" name="Group 9"/>
          <p:cNvGrpSpPr/>
          <p:nvPr/>
        </p:nvGrpSpPr>
        <p:grpSpPr>
          <a:xfrm>
            <a:off x="381001" y="354842"/>
            <a:ext cx="4572000" cy="3836158"/>
            <a:chOff x="304800" y="354842"/>
            <a:chExt cx="5257800" cy="2873991"/>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t="7780" b="29596"/>
            <a:stretch/>
          </p:blipFill>
          <p:spPr>
            <a:xfrm>
              <a:off x="304800" y="354842"/>
              <a:ext cx="3124200" cy="28739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t="3568" r="18186" b="10420"/>
            <a:stretch/>
          </p:blipFill>
          <p:spPr>
            <a:xfrm>
              <a:off x="3505200" y="354842"/>
              <a:ext cx="2057400" cy="28739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16" name="Group 15"/>
          <p:cNvGrpSpPr/>
          <p:nvPr/>
        </p:nvGrpSpPr>
        <p:grpSpPr>
          <a:xfrm>
            <a:off x="5216370" y="77099"/>
            <a:ext cx="3328915" cy="4723501"/>
            <a:chOff x="5434085" y="354842"/>
            <a:chExt cx="3328915" cy="4979158"/>
          </a:xfrm>
        </p:grpSpPr>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r="34059"/>
            <a:stretch/>
          </p:blipFill>
          <p:spPr>
            <a:xfrm>
              <a:off x="5434086" y="354842"/>
              <a:ext cx="3328914" cy="31503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5" name="Group 14"/>
            <p:cNvGrpSpPr/>
            <p:nvPr/>
          </p:nvGrpSpPr>
          <p:grpSpPr>
            <a:xfrm>
              <a:off x="5434085" y="3581400"/>
              <a:ext cx="3328915" cy="1752600"/>
              <a:chOff x="4648200" y="3581400"/>
              <a:chExt cx="3328915" cy="1752600"/>
            </a:xfrm>
          </p:grpSpPr>
          <p:grpSp>
            <p:nvGrpSpPr>
              <p:cNvPr id="12" name="Group 11"/>
              <p:cNvGrpSpPr/>
              <p:nvPr/>
            </p:nvGrpSpPr>
            <p:grpSpPr>
              <a:xfrm>
                <a:off x="4648200" y="3581400"/>
                <a:ext cx="2209799" cy="1752600"/>
                <a:chOff x="5791200" y="3303462"/>
                <a:chExt cx="2485241" cy="2132223"/>
              </a:xfrm>
            </p:grpSpPr>
            <p:pic>
              <p:nvPicPr>
                <p:cNvPr id="5" name="Picture 4"/>
                <p:cNvPicPr>
                  <a:picLocks noChangeAspect="1"/>
                </p:cNvPicPr>
                <p:nvPr/>
              </p:nvPicPr>
              <p:blipFill rotWithShape="1">
                <a:blip r:embed="rId7">
                  <a:extLst>
                    <a:ext uri="{28A0092B-C50C-407E-A947-70E740481C1C}">
                      <a14:useLocalDpi xmlns:a14="http://schemas.microsoft.com/office/drawing/2010/main" val="0"/>
                    </a:ext>
                  </a:extLst>
                </a:blip>
                <a:srcRect l="13674" t="38127" r="54036"/>
                <a:stretch/>
              </p:blipFill>
              <p:spPr>
                <a:xfrm>
                  <a:off x="5791200" y="3303462"/>
                  <a:ext cx="2485241" cy="21322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849487">
                  <a:off x="5872723" y="3467806"/>
                  <a:ext cx="2155445" cy="18512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pic>
            <p:nvPicPr>
              <p:cNvPr id="13" name="Picture 12"/>
              <p:cNvPicPr>
                <a:picLocks noChangeAspect="1"/>
              </p:cNvPicPr>
              <p:nvPr/>
            </p:nvPicPr>
            <p:blipFill rotWithShape="1">
              <a:blip r:embed="rId9">
                <a:extLst>
                  <a:ext uri="{28A0092B-C50C-407E-A947-70E740481C1C}">
                    <a14:useLocalDpi xmlns:a14="http://schemas.microsoft.com/office/drawing/2010/main" val="0"/>
                  </a:ext>
                </a:extLst>
              </a:blip>
              <a:srcRect l="43749" t="12222" r="13527"/>
              <a:stretch/>
            </p:blipFill>
            <p:spPr>
              <a:xfrm>
                <a:off x="6857999" y="3581400"/>
                <a:ext cx="1119116" cy="1752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spTree>
    <p:extLst>
      <p:ext uri="{BB962C8B-B14F-4D97-AF65-F5344CB8AC3E}">
        <p14:creationId xmlns:p14="http://schemas.microsoft.com/office/powerpoint/2010/main" val="1204079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43345"/>
            <a:ext cx="2514600" cy="34428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4915" y="447675"/>
            <a:ext cx="2460085" cy="3438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0" y="4058334"/>
            <a:ext cx="4759636" cy="646331"/>
          </a:xfrm>
          <a:prstGeom prst="rect">
            <a:avLst/>
          </a:prstGeom>
          <a:noFill/>
        </p:spPr>
        <p:txBody>
          <a:bodyPr wrap="none" rtlCol="0">
            <a:spAutoFit/>
            <a:scene3d>
              <a:camera prst="orthographicFront"/>
              <a:lightRig rig="threePt" dir="t"/>
            </a:scene3d>
            <a:sp3d extrusionH="57150">
              <a:bevelT w="38100" h="38100"/>
            </a:sp3d>
          </a:bodyPr>
          <a:lstStyle/>
          <a:p>
            <a:r>
              <a:rPr lang="bn-BD" sz="3600" b="1">
                <a:solidFill>
                  <a:srgbClr val="C00000"/>
                </a:solidFill>
                <a:latin typeface="Kalpurush" panose="02000600000000000000" pitchFamily="2" charset="0"/>
                <a:cs typeface="Kalpurush" panose="02000600000000000000" pitchFamily="2" charset="0"/>
              </a:rPr>
              <a:t>স্বপন </a:t>
            </a:r>
            <a:r>
              <a:rPr lang="bn-BD" sz="3600" b="1" dirty="0">
                <a:solidFill>
                  <a:srgbClr val="C00000"/>
                </a:solidFill>
                <a:latin typeface="Kalpurush" panose="02000600000000000000" pitchFamily="2" charset="0"/>
                <a:cs typeface="Kalpurush" panose="02000600000000000000" pitchFamily="2" charset="0"/>
              </a:rPr>
              <a:t>দেখিয়া আকুল পুজারী </a:t>
            </a:r>
            <a:endParaRPr lang="en-US" sz="3600" b="1" dirty="0">
              <a:solidFill>
                <a:srgbClr val="C00000"/>
              </a:solidFill>
              <a:latin typeface="Kalpurush" panose="02000600000000000000" pitchFamily="2" charset="0"/>
              <a:cs typeface="Kalpurush" panose="02000600000000000000" pitchFamily="2" charset="0"/>
            </a:endParaRPr>
          </a:p>
        </p:txBody>
      </p:sp>
      <p:sp>
        <p:nvSpPr>
          <p:cNvPr id="7" name="TextBox 6"/>
          <p:cNvSpPr txBox="1"/>
          <p:nvPr/>
        </p:nvSpPr>
        <p:spPr>
          <a:xfrm>
            <a:off x="4887858" y="4632732"/>
            <a:ext cx="2807179" cy="646331"/>
          </a:xfrm>
          <a:prstGeom prst="rect">
            <a:avLst/>
          </a:prstGeom>
          <a:noFill/>
        </p:spPr>
        <p:txBody>
          <a:bodyPr wrap="none" rtlCol="0">
            <a:spAutoFit/>
            <a:scene3d>
              <a:camera prst="orthographicFront"/>
              <a:lightRig rig="threePt" dir="t"/>
            </a:scene3d>
            <a:sp3d extrusionH="57150">
              <a:bevelT w="38100" h="38100"/>
            </a:sp3d>
          </a:bodyPr>
          <a:lstStyle/>
          <a:p>
            <a:r>
              <a:rPr lang="bn-BD" sz="3600" b="1" dirty="0">
                <a:solidFill>
                  <a:srgbClr val="C00000"/>
                </a:solidFill>
                <a:latin typeface="Kalpurush" panose="02000600000000000000" pitchFamily="2" charset="0"/>
                <a:cs typeface="Kalpurush" panose="02000600000000000000" pitchFamily="2" charset="0"/>
              </a:rPr>
              <a:t>খুলিল ভজনালয়,</a:t>
            </a:r>
            <a:endParaRPr lang="en-US" b="1" dirty="0">
              <a:solidFill>
                <a:srgbClr val="C00000"/>
              </a:solidFill>
              <a:latin typeface="Kalpurush" panose="02000600000000000000" pitchFamily="2" charset="0"/>
              <a:cs typeface="Kalpurush" panose="02000600000000000000" pitchFamily="2" charset="0"/>
            </a:endParaRPr>
          </a:p>
        </p:txBody>
      </p:sp>
      <p:sp>
        <p:nvSpPr>
          <p:cNvPr id="8" name="TextBox 7"/>
          <p:cNvSpPr txBox="1"/>
          <p:nvPr/>
        </p:nvSpPr>
        <p:spPr>
          <a:xfrm>
            <a:off x="1" y="5207130"/>
            <a:ext cx="6640286" cy="1200329"/>
          </a:xfrm>
          <a:prstGeom prst="rect">
            <a:avLst/>
          </a:prstGeom>
          <a:noFill/>
        </p:spPr>
        <p:txBody>
          <a:bodyPr wrap="square" rtlCol="0">
            <a:spAutoFit/>
            <a:scene3d>
              <a:camera prst="orthographicFront"/>
              <a:lightRig rig="threePt" dir="t"/>
            </a:scene3d>
            <a:sp3d extrusionH="57150">
              <a:bevelT w="38100" h="38100"/>
            </a:sp3d>
          </a:bodyPr>
          <a:lstStyle/>
          <a:p>
            <a:r>
              <a:rPr lang="bn-BD" sz="3600" b="1" dirty="0">
                <a:solidFill>
                  <a:srgbClr val="C00000"/>
                </a:solidFill>
                <a:latin typeface="Kalpurush" panose="02000600000000000000" pitchFamily="2" charset="0"/>
                <a:cs typeface="Kalpurush" panose="02000600000000000000" pitchFamily="2" charset="0"/>
              </a:rPr>
              <a:t>দেবতার বরে আজ রাজা-টাজা হয়ে যাবে নিশ্চয়!</a:t>
            </a:r>
            <a:endParaRPr lang="en-US" sz="2800" b="1" dirty="0">
              <a:solidFill>
                <a:srgbClr val="C00000"/>
              </a:solidFill>
              <a:latin typeface="Kalpurush" panose="02000600000000000000" pitchFamily="2" charset="0"/>
              <a:cs typeface="Kalpurush" panose="02000600000000000000" pitchFamily="2" charset="0"/>
            </a:endParaRPr>
          </a:p>
        </p:txBody>
      </p:sp>
      <p:grpSp>
        <p:nvGrpSpPr>
          <p:cNvPr id="9" name="Group 8"/>
          <p:cNvGrpSpPr/>
          <p:nvPr/>
        </p:nvGrpSpPr>
        <p:grpSpPr>
          <a:xfrm>
            <a:off x="6096000" y="413039"/>
            <a:ext cx="2784912" cy="3473161"/>
            <a:chOff x="5978089" y="117904"/>
            <a:chExt cx="2784912" cy="3168361"/>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50000"/>
            <a:stretch/>
          </p:blipFill>
          <p:spPr>
            <a:xfrm>
              <a:off x="5978089" y="152541"/>
              <a:ext cx="2743200" cy="31337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19357" r="14829"/>
            <a:stretch/>
          </p:blipFill>
          <p:spPr>
            <a:xfrm>
              <a:off x="7467601" y="117904"/>
              <a:ext cx="1295400" cy="1608426"/>
            </a:xfrm>
            <a:prstGeom prst="rect">
              <a:avLst/>
            </a:prstGeom>
            <a:ln>
              <a:noFill/>
            </a:ln>
            <a:effectLst>
              <a:softEdge rad="112500"/>
            </a:effectLst>
          </p:spPr>
        </p:pic>
      </p:grpSp>
    </p:spTree>
    <p:extLst>
      <p:ext uri="{BB962C8B-B14F-4D97-AF65-F5344CB8AC3E}">
        <p14:creationId xmlns:p14="http://schemas.microsoft.com/office/powerpoint/2010/main" val="186077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497465"/>
            <a:ext cx="6005170" cy="646331"/>
          </a:xfrm>
          <a:prstGeom prst="rect">
            <a:avLst/>
          </a:prstGeom>
          <a:noFill/>
        </p:spPr>
        <p:txBody>
          <a:bodyPr wrap="none" rtlCol="0">
            <a:spAutoFit/>
            <a:scene3d>
              <a:camera prst="orthographicFront"/>
              <a:lightRig rig="threePt" dir="t"/>
            </a:scene3d>
            <a:sp3d extrusionH="57150">
              <a:bevelT w="38100" h="38100"/>
            </a:sp3d>
          </a:bodyPr>
          <a:lstStyle/>
          <a:p>
            <a:r>
              <a:rPr lang="bn-BD" sz="3600" b="1" dirty="0">
                <a:solidFill>
                  <a:srgbClr val="002060"/>
                </a:solidFill>
                <a:latin typeface="Kalpurush" panose="02000600000000000000" pitchFamily="2" charset="0"/>
                <a:cs typeface="Kalpurush" panose="02000600000000000000" pitchFamily="2" charset="0"/>
              </a:rPr>
              <a:t>জীর্ণ-বস্ত্র শীর্ণ-গাত্র,</a:t>
            </a:r>
            <a:r>
              <a:rPr lang="bn-IN" sz="3600" b="1" dirty="0">
                <a:solidFill>
                  <a:srgbClr val="002060"/>
                </a:solidFill>
                <a:latin typeface="Kalpurush" panose="02000600000000000000" pitchFamily="2" charset="0"/>
                <a:cs typeface="Kalpurush" panose="02000600000000000000" pitchFamily="2" charset="0"/>
              </a:rPr>
              <a:t> </a:t>
            </a:r>
            <a:r>
              <a:rPr lang="bn-BD" sz="3600" b="1" dirty="0">
                <a:solidFill>
                  <a:srgbClr val="002060"/>
                </a:solidFill>
                <a:latin typeface="Kalpurush" panose="02000600000000000000" pitchFamily="2" charset="0"/>
                <a:cs typeface="Kalpurush" panose="02000600000000000000" pitchFamily="2" charset="0"/>
              </a:rPr>
              <a:t>ক্ষুধায় কন্ঠ ক্ষীণ-</a:t>
            </a:r>
            <a:endParaRPr lang="en-US" b="1" dirty="0">
              <a:solidFill>
                <a:srgbClr val="002060"/>
              </a:solidFill>
              <a:latin typeface="Kalpurush" panose="02000600000000000000" pitchFamily="2" charset="0"/>
              <a:cs typeface="Kalpurush" panose="02000600000000000000" pitchFamily="2" charset="0"/>
            </a:endParaRPr>
          </a:p>
        </p:txBody>
      </p:sp>
      <p:sp>
        <p:nvSpPr>
          <p:cNvPr id="3" name="TextBox 2"/>
          <p:cNvSpPr txBox="1"/>
          <p:nvPr/>
        </p:nvSpPr>
        <p:spPr>
          <a:xfrm>
            <a:off x="381000" y="5526461"/>
            <a:ext cx="7701643" cy="1200329"/>
          </a:xfrm>
          <a:prstGeom prst="rect">
            <a:avLst/>
          </a:prstGeom>
          <a:noFill/>
        </p:spPr>
        <p:txBody>
          <a:bodyPr wrap="square" rtlCol="0">
            <a:spAutoFit/>
            <a:scene3d>
              <a:camera prst="orthographicFront"/>
              <a:lightRig rig="threePt" dir="t"/>
            </a:scene3d>
            <a:sp3d extrusionH="57150">
              <a:bevelT w="38100" h="38100"/>
            </a:sp3d>
          </a:bodyPr>
          <a:lstStyle/>
          <a:p>
            <a:r>
              <a:rPr lang="bn-BD" sz="3600" b="1" dirty="0">
                <a:solidFill>
                  <a:srgbClr val="008000"/>
                </a:solidFill>
                <a:latin typeface="Kalpurush" panose="02000600000000000000" pitchFamily="2" charset="0"/>
                <a:cs typeface="Kalpurush" panose="02000600000000000000" pitchFamily="2" charset="0"/>
              </a:rPr>
              <a:t>ডাকিল পান্থ,</a:t>
            </a:r>
            <a:r>
              <a:rPr lang="bn-IN" sz="3600" b="1" dirty="0">
                <a:solidFill>
                  <a:srgbClr val="008000"/>
                </a:solidFill>
                <a:latin typeface="Kalpurush" panose="02000600000000000000" pitchFamily="2" charset="0"/>
                <a:cs typeface="Kalpurush" panose="02000600000000000000" pitchFamily="2" charset="0"/>
              </a:rPr>
              <a:t> </a:t>
            </a:r>
            <a:r>
              <a:rPr lang="bn-BD" sz="3600" b="1" dirty="0">
                <a:solidFill>
                  <a:srgbClr val="008000"/>
                </a:solidFill>
                <a:latin typeface="Kalpurush" panose="02000600000000000000" pitchFamily="2" charset="0"/>
                <a:cs typeface="Kalpurush" panose="02000600000000000000" pitchFamily="2" charset="0"/>
              </a:rPr>
              <a:t>‘দ্বার খোলো বাবা, খাইনিতো সাত দিন!’</a:t>
            </a:r>
            <a:endParaRPr lang="en-US" b="1" dirty="0">
              <a:solidFill>
                <a:srgbClr val="008000"/>
              </a:solidFill>
              <a:latin typeface="Kalpurush" panose="02000600000000000000" pitchFamily="2" charset="0"/>
              <a:cs typeface="Kalpurush" panose="02000600000000000000" pitchFamily="2" charset="0"/>
            </a:endParaRPr>
          </a:p>
        </p:txBody>
      </p:sp>
      <p:pic>
        <p:nvPicPr>
          <p:cNvPr id="7" name="Picture 6"/>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t="15444"/>
          <a:stretch/>
        </p:blipFill>
        <p:spPr>
          <a:xfrm>
            <a:off x="4876800" y="685801"/>
            <a:ext cx="3886200" cy="3428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381000" y="685800"/>
            <a:ext cx="3951436"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9598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437425"/>
            <a:ext cx="4047903" cy="646331"/>
          </a:xfrm>
          <a:prstGeom prst="rect">
            <a:avLst/>
          </a:prstGeom>
          <a:noFill/>
        </p:spPr>
        <p:txBody>
          <a:bodyPr wrap="none" rtlCol="0">
            <a:spAutoFit/>
            <a:scene3d>
              <a:camera prst="orthographicFront"/>
              <a:lightRig rig="threePt" dir="t"/>
            </a:scene3d>
            <a:sp3d extrusionH="57150">
              <a:bevelT w="38100" h="38100"/>
            </a:sp3d>
          </a:bodyPr>
          <a:lstStyle/>
          <a:p>
            <a:r>
              <a:rPr lang="bn-BD" sz="3600" b="1" dirty="0">
                <a:solidFill>
                  <a:srgbClr val="C00000"/>
                </a:solidFill>
                <a:latin typeface="Kalpurush" panose="02000600000000000000" pitchFamily="2" charset="0"/>
                <a:cs typeface="Kalpurush" panose="02000600000000000000" pitchFamily="2" charset="0"/>
              </a:rPr>
              <a:t>সহসা বন্ধ হলো মন্দির, </a:t>
            </a:r>
            <a:endParaRPr lang="en-US" sz="3600" b="1" dirty="0">
              <a:solidFill>
                <a:srgbClr val="C00000"/>
              </a:solidFill>
              <a:latin typeface="Kalpurush" panose="02000600000000000000" pitchFamily="2" charset="0"/>
              <a:cs typeface="Kalpurush" panose="02000600000000000000" pitchFamily="2" charset="0"/>
            </a:endParaRPr>
          </a:p>
        </p:txBody>
      </p:sp>
      <p:sp>
        <p:nvSpPr>
          <p:cNvPr id="3" name="TextBox 2"/>
          <p:cNvSpPr txBox="1"/>
          <p:nvPr/>
        </p:nvSpPr>
        <p:spPr>
          <a:xfrm>
            <a:off x="4724400" y="4437424"/>
            <a:ext cx="3310522" cy="646331"/>
          </a:xfrm>
          <a:prstGeom prst="rect">
            <a:avLst/>
          </a:prstGeom>
          <a:noFill/>
        </p:spPr>
        <p:txBody>
          <a:bodyPr wrap="none" rtlCol="0">
            <a:spAutoFit/>
            <a:scene3d>
              <a:camera prst="orthographicFront"/>
              <a:lightRig rig="threePt" dir="t"/>
            </a:scene3d>
            <a:sp3d extrusionH="57150">
              <a:bevelT w="38100" h="38100"/>
            </a:sp3d>
          </a:bodyPr>
          <a:lstStyle/>
          <a:p>
            <a:r>
              <a:rPr lang="bn-BD" sz="3600" b="1" dirty="0">
                <a:solidFill>
                  <a:srgbClr val="008000"/>
                </a:solidFill>
                <a:latin typeface="Kalpurush" panose="02000600000000000000" pitchFamily="2" charset="0"/>
                <a:cs typeface="Kalpurush" panose="02000600000000000000" pitchFamily="2" charset="0"/>
              </a:rPr>
              <a:t>ভুখারি ফিরিয়া চলে,</a:t>
            </a:r>
            <a:endParaRPr lang="en-US" sz="3600" b="1" dirty="0">
              <a:solidFill>
                <a:srgbClr val="008000"/>
              </a:solidFill>
              <a:latin typeface="Kalpurush" panose="02000600000000000000" pitchFamily="2" charset="0"/>
              <a:cs typeface="Kalpurush" panose="020006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838200"/>
            <a:ext cx="251460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00" y="838200"/>
            <a:ext cx="247650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1394510" y="5291970"/>
            <a:ext cx="6640412" cy="1239459"/>
          </a:xfrm>
          <a:prstGeom prst="rect">
            <a:avLst/>
          </a:prstGeom>
          <a:noFill/>
        </p:spPr>
        <p:txBody>
          <a:bodyPr wrap="square" rtlCol="0">
            <a:spAutoFit/>
            <a:scene3d>
              <a:camera prst="orthographicFront"/>
              <a:lightRig rig="threePt" dir="t"/>
            </a:scene3d>
            <a:sp3d extrusionH="57150">
              <a:bevelT w="38100" h="38100"/>
            </a:sp3d>
          </a:bodyPr>
          <a:lstStyle/>
          <a:p>
            <a:r>
              <a:rPr lang="bn-BD" sz="3600" b="1" dirty="0">
                <a:latin typeface="Kalpurush" panose="02000600000000000000" pitchFamily="2" charset="0"/>
                <a:cs typeface="Kalpurush" panose="02000600000000000000" pitchFamily="2" charset="0"/>
              </a:rPr>
              <a:t>তিমিররাত্রি</a:t>
            </a:r>
            <a:r>
              <a:rPr lang="bn-BD" sz="3600" b="1" dirty="0">
                <a:solidFill>
                  <a:srgbClr val="C00000"/>
                </a:solidFill>
                <a:latin typeface="Kalpurush" panose="02000600000000000000" pitchFamily="2" charset="0"/>
                <a:cs typeface="Kalpurush" panose="02000600000000000000" pitchFamily="2" charset="0"/>
              </a:rPr>
              <a:t>, পথ জুরে তার ক্ষুধার মানিক জ্বলে</a:t>
            </a:r>
            <a:r>
              <a:rPr lang="bn-IN" sz="3600" b="1" dirty="0">
                <a:solidFill>
                  <a:srgbClr val="C00000"/>
                </a:solidFill>
                <a:latin typeface="Kalpurush" panose="02000600000000000000" pitchFamily="2" charset="0"/>
                <a:cs typeface="Kalpurush" panose="02000600000000000000" pitchFamily="2" charset="0"/>
              </a:rPr>
              <a:t>!</a:t>
            </a:r>
            <a:endParaRPr lang="en-US" b="1" dirty="0">
              <a:solidFill>
                <a:srgbClr val="C00000"/>
              </a:solidFill>
              <a:latin typeface="Kalpurush" panose="02000600000000000000" pitchFamily="2" charset="0"/>
              <a:cs typeface="Kalpurush" panose="02000600000000000000"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600" y="838200"/>
            <a:ext cx="2438400"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717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4114799"/>
            <a:ext cx="7179129" cy="646331"/>
          </a:xfrm>
          <a:prstGeom prst="rect">
            <a:avLst/>
          </a:prstGeom>
          <a:noFill/>
        </p:spPr>
        <p:txBody>
          <a:bodyPr wrap="square" rtlCol="0">
            <a:spAutoFit/>
            <a:scene3d>
              <a:camera prst="orthographicFront"/>
              <a:lightRig rig="threePt" dir="t"/>
            </a:scene3d>
            <a:sp3d extrusionH="57150">
              <a:bevelT w="38100" h="38100"/>
            </a:sp3d>
          </a:bodyPr>
          <a:lstStyle/>
          <a:p>
            <a:r>
              <a:rPr lang="bn-BD" sz="3600" b="1" dirty="0">
                <a:solidFill>
                  <a:srgbClr val="008000"/>
                </a:solidFill>
                <a:latin typeface="Kalpurush" panose="02000600000000000000" pitchFamily="2" charset="0"/>
                <a:cs typeface="Kalpurush" panose="02000600000000000000" pitchFamily="2" charset="0"/>
              </a:rPr>
              <a:t>ভুখারি ফুকারি’ কয়,</a:t>
            </a:r>
            <a:endParaRPr lang="en-US" sz="3600" b="1" dirty="0">
              <a:solidFill>
                <a:srgbClr val="008000"/>
              </a:solidFill>
              <a:latin typeface="Kalpurush" panose="02000600000000000000" pitchFamily="2" charset="0"/>
              <a:cs typeface="Kalpurush" panose="02000600000000000000" pitchFamily="2" charset="0"/>
            </a:endParaRPr>
          </a:p>
        </p:txBody>
      </p:sp>
      <p:sp>
        <p:nvSpPr>
          <p:cNvPr id="4" name="TextBox 3"/>
          <p:cNvSpPr txBox="1"/>
          <p:nvPr/>
        </p:nvSpPr>
        <p:spPr>
          <a:xfrm>
            <a:off x="381000" y="4761130"/>
            <a:ext cx="4428691" cy="646331"/>
          </a:xfrm>
          <a:prstGeom prst="rect">
            <a:avLst/>
          </a:prstGeom>
          <a:noFill/>
        </p:spPr>
        <p:txBody>
          <a:bodyPr wrap="square" rtlCol="0">
            <a:spAutoFit/>
            <a:scene3d>
              <a:camera prst="orthographicFront"/>
              <a:lightRig rig="threePt" dir="t"/>
            </a:scene3d>
            <a:sp3d extrusionH="57150">
              <a:bevelT w="38100" h="38100"/>
            </a:sp3d>
          </a:bodyPr>
          <a:lstStyle/>
          <a:p>
            <a:r>
              <a:rPr lang="bn-BD" sz="3600" b="1" dirty="0">
                <a:solidFill>
                  <a:srgbClr val="002060"/>
                </a:solidFill>
                <a:latin typeface="Kalpurush" panose="02000600000000000000" pitchFamily="2" charset="0"/>
                <a:cs typeface="Kalpurush" panose="02000600000000000000" pitchFamily="2" charset="0"/>
              </a:rPr>
              <a:t>‘ঐ মন্দির</a:t>
            </a:r>
            <a:r>
              <a:rPr lang="en-US" sz="3600" b="1" dirty="0">
                <a:solidFill>
                  <a:srgbClr val="002060"/>
                </a:solidFill>
                <a:latin typeface="Kalpurush" panose="02000600000000000000" pitchFamily="2" charset="0"/>
                <a:cs typeface="Kalpurush" panose="02000600000000000000" pitchFamily="2" charset="0"/>
              </a:rPr>
              <a:t> </a:t>
            </a:r>
            <a:r>
              <a:rPr lang="bn-BD" sz="3600" b="1" dirty="0">
                <a:solidFill>
                  <a:srgbClr val="002060"/>
                </a:solidFill>
                <a:latin typeface="Kalpurush" panose="02000600000000000000" pitchFamily="2" charset="0"/>
                <a:cs typeface="Kalpurush" panose="02000600000000000000" pitchFamily="2" charset="0"/>
              </a:rPr>
              <a:t>পূজারীর, </a:t>
            </a:r>
            <a:endParaRPr lang="en-US" sz="3600" b="1" dirty="0">
              <a:solidFill>
                <a:srgbClr val="002060"/>
              </a:solidFill>
              <a:latin typeface="Kalpurush" panose="02000600000000000000" pitchFamily="2" charset="0"/>
              <a:cs typeface="Kalpurush" panose="02000600000000000000" pitchFamily="2" charset="0"/>
            </a:endParaRPr>
          </a:p>
        </p:txBody>
      </p:sp>
      <p:grpSp>
        <p:nvGrpSpPr>
          <p:cNvPr id="2" name="Group 1"/>
          <p:cNvGrpSpPr/>
          <p:nvPr/>
        </p:nvGrpSpPr>
        <p:grpSpPr>
          <a:xfrm>
            <a:off x="3429000" y="381000"/>
            <a:ext cx="5334000" cy="3733800"/>
            <a:chOff x="3429000" y="685799"/>
            <a:chExt cx="5334000" cy="289560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685799"/>
              <a:ext cx="320040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9400" y="685799"/>
              <a:ext cx="2133600" cy="2895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6" name="Group 5"/>
          <p:cNvGrpSpPr/>
          <p:nvPr/>
        </p:nvGrpSpPr>
        <p:grpSpPr>
          <a:xfrm>
            <a:off x="2162445" y="4950242"/>
            <a:ext cx="6752955" cy="1681050"/>
            <a:chOff x="2010045" y="4719750"/>
            <a:chExt cx="6752955" cy="1681050"/>
          </a:xfrm>
        </p:grpSpPr>
        <p:sp>
          <p:nvSpPr>
            <p:cNvPr id="5" name="TextBox 4"/>
            <p:cNvSpPr txBox="1"/>
            <p:nvPr/>
          </p:nvSpPr>
          <p:spPr>
            <a:xfrm>
              <a:off x="2010045" y="5237109"/>
              <a:ext cx="4225837" cy="646331"/>
            </a:xfrm>
            <a:prstGeom prst="rect">
              <a:avLst/>
            </a:prstGeom>
            <a:noFill/>
          </p:spPr>
          <p:txBody>
            <a:bodyPr wrap="none" rtlCol="0">
              <a:spAutoFit/>
              <a:scene3d>
                <a:camera prst="orthographicFront"/>
                <a:lightRig rig="threePt" dir="t"/>
              </a:scene3d>
              <a:sp3d extrusionH="57150">
                <a:bevelT w="38100" h="38100"/>
              </a:sp3d>
            </a:bodyPr>
            <a:lstStyle/>
            <a:p>
              <a:r>
                <a:rPr lang="bn-BD" sz="3600" b="1" dirty="0">
                  <a:solidFill>
                    <a:srgbClr val="C00000"/>
                  </a:solidFill>
                  <a:latin typeface="Kalpurush" panose="02000600000000000000" pitchFamily="2" charset="0"/>
                  <a:cs typeface="Kalpurush" panose="02000600000000000000" pitchFamily="2" charset="0"/>
                </a:rPr>
                <a:t>হায় দেবতা, তোমার নয়!’</a:t>
              </a:r>
              <a:endParaRPr lang="en-US" sz="3600" b="1" dirty="0">
                <a:solidFill>
                  <a:srgbClr val="C00000"/>
                </a:solidFill>
                <a:latin typeface="Kalpurush" panose="02000600000000000000" pitchFamily="2" charset="0"/>
                <a:cs typeface="Kalpurush" panose="02000600000000000000" pitchFamily="2"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2800" y="4719750"/>
              <a:ext cx="1600200" cy="1681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13" name="Picture 12"/>
          <p:cNvPicPr>
            <a:picLocks noChangeAspect="1"/>
          </p:cNvPicPr>
          <p:nvPr/>
        </p:nvPicPr>
        <p:blipFill rotWithShape="1">
          <a:blip r:embed="rId5">
            <a:extLst>
              <a:ext uri="{BEBA8EAE-BF5A-486C-A8C5-ECC9F3942E4B}">
                <a14:imgProps xmlns:a14="http://schemas.microsoft.com/office/drawing/2010/main">
                  <a14:imgLayer r:embed="rId6">
                    <a14:imgEffect>
                      <a14:artisticMosiaicBubbles/>
                    </a14:imgEffect>
                    <a14:imgEffect>
                      <a14:brightnessContrast bright="-40000" contrast="40000"/>
                    </a14:imgEffect>
                  </a14:imgLayer>
                </a14:imgProps>
              </a:ext>
              <a:ext uri="{28A0092B-C50C-407E-A947-70E740481C1C}">
                <a14:useLocalDpi xmlns:a14="http://schemas.microsoft.com/office/drawing/2010/main" val="0"/>
              </a:ext>
            </a:extLst>
          </a:blip>
          <a:srcRect l="24898" t="6439"/>
          <a:stretch/>
        </p:blipFill>
        <p:spPr>
          <a:xfrm>
            <a:off x="381000" y="381000"/>
            <a:ext cx="2590800" cy="37337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6684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395594"/>
            <a:ext cx="7408719" cy="1323439"/>
          </a:xfrm>
          <a:prstGeom prst="rect">
            <a:avLst/>
          </a:prstGeom>
          <a:noFill/>
        </p:spPr>
        <p:txBody>
          <a:bodyPr wrap="square" rtlCol="0">
            <a:spAutoFit/>
            <a:scene3d>
              <a:camera prst="orthographicFront"/>
              <a:lightRig rig="threePt" dir="t"/>
            </a:scene3d>
            <a:sp3d extrusionH="57150">
              <a:bevelT w="38100" h="38100"/>
            </a:sp3d>
          </a:bodyPr>
          <a:lstStyle/>
          <a:p>
            <a:r>
              <a:rPr lang="bn-BD" sz="4000" b="1" dirty="0">
                <a:solidFill>
                  <a:srgbClr val="002060"/>
                </a:solidFill>
                <a:latin typeface="Kalpurush" panose="02000600000000000000" pitchFamily="2" charset="0"/>
                <a:cs typeface="Kalpurush" panose="02000600000000000000" pitchFamily="2" charset="0"/>
              </a:rPr>
              <a:t>মসজিদে কাল শিরনি আছিল,</a:t>
            </a:r>
            <a:r>
              <a:rPr lang="en-US" sz="4000" b="1" dirty="0">
                <a:solidFill>
                  <a:srgbClr val="002060"/>
                </a:solidFill>
                <a:latin typeface="Kalpurush" panose="02000600000000000000" pitchFamily="2" charset="0"/>
                <a:cs typeface="Kalpurush" panose="02000600000000000000" pitchFamily="2" charset="0"/>
              </a:rPr>
              <a:t> </a:t>
            </a:r>
            <a:r>
              <a:rPr lang="bn-BD" sz="4000" b="1" dirty="0">
                <a:solidFill>
                  <a:srgbClr val="002060"/>
                </a:solidFill>
                <a:latin typeface="Kalpurush" panose="02000600000000000000" pitchFamily="2" charset="0"/>
                <a:cs typeface="Kalpurush" panose="02000600000000000000" pitchFamily="2" charset="0"/>
              </a:rPr>
              <a:t>-অঢেল গোস্ত রুটি</a:t>
            </a:r>
            <a:endParaRPr lang="en-US" sz="4000" b="1" dirty="0">
              <a:solidFill>
                <a:srgbClr val="002060"/>
              </a:solidFill>
              <a:latin typeface="Kalpurush" panose="02000600000000000000" pitchFamily="2" charset="0"/>
              <a:cs typeface="Kalpurush" panose="02000600000000000000" pitchFamily="2" charset="0"/>
            </a:endParaRPr>
          </a:p>
        </p:txBody>
      </p:sp>
      <p:sp>
        <p:nvSpPr>
          <p:cNvPr id="3" name="TextBox 2"/>
          <p:cNvSpPr txBox="1"/>
          <p:nvPr/>
        </p:nvSpPr>
        <p:spPr>
          <a:xfrm>
            <a:off x="381000" y="5534561"/>
            <a:ext cx="8001000" cy="1323439"/>
          </a:xfrm>
          <a:prstGeom prst="rect">
            <a:avLst/>
          </a:prstGeom>
          <a:noFill/>
        </p:spPr>
        <p:txBody>
          <a:bodyPr wrap="square" rtlCol="0">
            <a:spAutoFit/>
            <a:scene3d>
              <a:camera prst="orthographicFront"/>
              <a:lightRig rig="threePt" dir="t"/>
            </a:scene3d>
            <a:sp3d extrusionH="57150">
              <a:bevelT w="38100" h="38100"/>
            </a:sp3d>
          </a:bodyPr>
          <a:lstStyle/>
          <a:p>
            <a:r>
              <a:rPr lang="bn-BD" sz="4000" b="1" dirty="0">
                <a:solidFill>
                  <a:schemeClr val="accent2">
                    <a:lumMod val="50000"/>
                  </a:schemeClr>
                </a:solidFill>
                <a:latin typeface="Kalpurush" panose="02000600000000000000" pitchFamily="2" charset="0"/>
                <a:cs typeface="Kalpurush" panose="02000600000000000000" pitchFamily="2" charset="0"/>
              </a:rPr>
              <a:t>বাঁচিয়া গিয়াছে, মোল্লা সাহেব হেসে তাই কুটি কুটি, </a:t>
            </a:r>
            <a:endParaRPr lang="en-US" sz="4000" b="1" dirty="0">
              <a:solidFill>
                <a:schemeClr val="accent2">
                  <a:lumMod val="50000"/>
                </a:schemeClr>
              </a:solidFill>
              <a:latin typeface="Kalpurush" panose="02000600000000000000" pitchFamily="2" charset="0"/>
              <a:cs typeface="Kalpurush" panose="02000600000000000000" pitchFamily="2" charset="0"/>
            </a:endParaRPr>
          </a:p>
        </p:txBody>
      </p:sp>
      <p:grpSp>
        <p:nvGrpSpPr>
          <p:cNvPr id="13" name="Group 12"/>
          <p:cNvGrpSpPr/>
          <p:nvPr/>
        </p:nvGrpSpPr>
        <p:grpSpPr>
          <a:xfrm>
            <a:off x="381000" y="457200"/>
            <a:ext cx="5334000" cy="3886199"/>
            <a:chOff x="228600" y="457201"/>
            <a:chExt cx="5486400" cy="352425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57201"/>
              <a:ext cx="2895600" cy="3524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9" name="Group 8"/>
            <p:cNvGrpSpPr/>
            <p:nvPr/>
          </p:nvGrpSpPr>
          <p:grpSpPr>
            <a:xfrm>
              <a:off x="3200400" y="457201"/>
              <a:ext cx="2514600" cy="3524250"/>
              <a:chOff x="3047998" y="-62345"/>
              <a:chExt cx="2819401" cy="4864676"/>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28049" b="18000"/>
              <a:stretch/>
            </p:blipFill>
            <p:spPr>
              <a:xfrm>
                <a:off x="3048000" y="3160568"/>
                <a:ext cx="2819398" cy="16417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9923" t="35380" r="6195"/>
              <a:stretch/>
            </p:blipFill>
            <p:spPr>
              <a:xfrm>
                <a:off x="3047998" y="1623580"/>
                <a:ext cx="2819400" cy="15006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4733" r="17602"/>
              <a:stretch/>
            </p:blipFill>
            <p:spPr>
              <a:xfrm>
                <a:off x="3048000" y="-62345"/>
                <a:ext cx="2819399" cy="1647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grpSp>
        <p:nvGrpSpPr>
          <p:cNvPr id="12" name="Group 11"/>
          <p:cNvGrpSpPr/>
          <p:nvPr/>
        </p:nvGrpSpPr>
        <p:grpSpPr>
          <a:xfrm>
            <a:off x="6096000" y="422684"/>
            <a:ext cx="2667000" cy="3920715"/>
            <a:chOff x="6096000" y="422684"/>
            <a:chExt cx="2667000" cy="3558767"/>
          </a:xfrm>
        </p:grpSpPr>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0" y="457201"/>
              <a:ext cx="2667000" cy="3524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Moon 3"/>
            <p:cNvSpPr/>
            <p:nvPr/>
          </p:nvSpPr>
          <p:spPr>
            <a:xfrm rot="5400000">
              <a:off x="6955041" y="-207759"/>
              <a:ext cx="796516" cy="2057402"/>
            </a:xfrm>
            <a:prstGeom prst="mo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grpSp>
    </p:spTree>
    <p:extLst>
      <p:ext uri="{BB962C8B-B14F-4D97-AF65-F5344CB8AC3E}">
        <p14:creationId xmlns:p14="http://schemas.microsoft.com/office/powerpoint/2010/main" val="395728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4724400"/>
            <a:ext cx="9035143" cy="2308324"/>
          </a:xfrm>
          <a:prstGeom prst="rect">
            <a:avLst/>
          </a:prstGeom>
          <a:noFill/>
        </p:spPr>
        <p:txBody>
          <a:bodyPr wrap="square" rtlCol="0">
            <a:spAutoFit/>
            <a:scene3d>
              <a:camera prst="orthographicFront"/>
              <a:lightRig rig="threePt" dir="t"/>
            </a:scene3d>
            <a:sp3d extrusionH="57150">
              <a:bevelT w="38100" h="38100"/>
            </a:sp3d>
          </a:bodyPr>
          <a:lstStyle/>
          <a:p>
            <a:r>
              <a:rPr lang="bn-IN" sz="3600" b="1" dirty="0">
                <a:blipFill>
                  <a:blip r:embed="rId2"/>
                  <a:tile tx="0" ty="0" sx="100000" sy="100000" flip="none" algn="tl"/>
                </a:blipFill>
                <a:latin typeface="Kalpurush" panose="02000600000000000000" pitchFamily="2" charset="0"/>
                <a:cs typeface="Kalpurush" panose="02000600000000000000" pitchFamily="2" charset="0"/>
              </a:rPr>
              <a:t>     </a:t>
            </a:r>
            <a:r>
              <a:rPr lang="bn-BD" sz="3600" b="1" dirty="0">
                <a:solidFill>
                  <a:srgbClr val="008000"/>
                </a:solidFill>
                <a:latin typeface="Kalpurush" panose="02000600000000000000" pitchFamily="2" charset="0"/>
                <a:cs typeface="Kalpurush" panose="02000600000000000000" pitchFamily="2" charset="0"/>
              </a:rPr>
              <a:t>এমন সময় এলো মুসাফির গায়ে আজারির চিন</a:t>
            </a:r>
          </a:p>
          <a:p>
            <a:r>
              <a:rPr lang="bn-BD" sz="3600" b="1" dirty="0">
                <a:solidFill>
                  <a:srgbClr val="008000"/>
                </a:solidFill>
                <a:latin typeface="Kalpurush" panose="02000600000000000000" pitchFamily="2" charset="0"/>
                <a:cs typeface="Kalpurush" panose="02000600000000000000" pitchFamily="2" charset="0"/>
              </a:rPr>
              <a:t>বলে, ‘বাবা, আমি ভুকা ফাকা আছি আজ নিয়ে সাতদিন’।</a:t>
            </a: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62000" y="381000"/>
            <a:ext cx="7696200" cy="434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5911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8857" y="3939707"/>
            <a:ext cx="8489868" cy="1200329"/>
          </a:xfrm>
          <a:prstGeom prst="rect">
            <a:avLst/>
          </a:prstGeom>
          <a:noFill/>
        </p:spPr>
        <p:txBody>
          <a:bodyPr wrap="square" rtlCol="0">
            <a:spAutoFit/>
            <a:scene3d>
              <a:camera prst="orthographicFront"/>
              <a:lightRig rig="threePt" dir="t"/>
            </a:scene3d>
            <a:sp3d extrusionH="57150">
              <a:bevelT w="38100" h="38100"/>
            </a:sp3d>
          </a:bodyPr>
          <a:lstStyle/>
          <a:p>
            <a:r>
              <a:rPr lang="bn-BD" sz="3600" b="1" dirty="0">
                <a:solidFill>
                  <a:srgbClr val="C00000"/>
                </a:solidFill>
                <a:latin typeface="Kalpurush" panose="02000600000000000000" pitchFamily="2" charset="0"/>
                <a:cs typeface="Kalpurush" panose="02000600000000000000" pitchFamily="2" charset="0"/>
              </a:rPr>
              <a:t>তেরিয়া হইয়া হাঁকিল মোল্লা- ‘ভ্যালা হলো দেখি লেঠা,</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57200"/>
            <a:ext cx="2230582" cy="3200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0" y="5154304"/>
            <a:ext cx="5650906" cy="646331"/>
          </a:xfrm>
          <a:prstGeom prst="rect">
            <a:avLst/>
          </a:prstGeom>
          <a:noFill/>
        </p:spPr>
        <p:txBody>
          <a:bodyPr wrap="none" rtlCol="0">
            <a:spAutoFit/>
            <a:scene3d>
              <a:camera prst="orthographicFront"/>
              <a:lightRig rig="threePt" dir="t"/>
            </a:scene3d>
            <a:sp3d extrusionH="57150">
              <a:bevelT w="38100" h="38100"/>
            </a:sp3d>
          </a:bodyPr>
          <a:lstStyle/>
          <a:p>
            <a:r>
              <a:rPr lang="bn-BD" sz="3600" b="1" dirty="0">
                <a:solidFill>
                  <a:srgbClr val="C00000"/>
                </a:solidFill>
                <a:latin typeface="Kalpurush" panose="02000600000000000000" pitchFamily="2" charset="0"/>
                <a:cs typeface="Kalpurush" panose="02000600000000000000" pitchFamily="2" charset="0"/>
              </a:rPr>
              <a:t>ভুখা আছ মর গো- ভাগাড়ে গিয়ে! </a:t>
            </a:r>
            <a:endParaRPr lang="en-US" sz="1600" b="1" dirty="0">
              <a:solidFill>
                <a:srgbClr val="C00000"/>
              </a:solidFill>
              <a:latin typeface="Kalpurush" panose="02000600000000000000" pitchFamily="2" charset="0"/>
              <a:cs typeface="Kalpurush" panose="02000600000000000000" pitchFamily="2" charset="0"/>
            </a:endParaRPr>
          </a:p>
        </p:txBody>
      </p:sp>
      <p:sp>
        <p:nvSpPr>
          <p:cNvPr id="6" name="TextBox 5"/>
          <p:cNvSpPr txBox="1"/>
          <p:nvPr/>
        </p:nvSpPr>
        <p:spPr>
          <a:xfrm>
            <a:off x="4166507" y="5814903"/>
            <a:ext cx="4773385" cy="646331"/>
          </a:xfrm>
          <a:prstGeom prst="rect">
            <a:avLst/>
          </a:prstGeom>
          <a:noFill/>
        </p:spPr>
        <p:txBody>
          <a:bodyPr wrap="square" rtlCol="0">
            <a:spAutoFit/>
            <a:scene3d>
              <a:camera prst="orthographicFront"/>
              <a:lightRig rig="threePt" dir="t"/>
            </a:scene3d>
            <a:sp3d extrusionH="57150">
              <a:bevelT w="38100" h="38100"/>
            </a:sp3d>
          </a:bodyPr>
          <a:lstStyle/>
          <a:p>
            <a:r>
              <a:rPr lang="bn-BD" sz="3600" b="1" dirty="0">
                <a:solidFill>
                  <a:srgbClr val="C00000"/>
                </a:solidFill>
                <a:latin typeface="Kalpurush" panose="02000600000000000000" pitchFamily="2" charset="0"/>
                <a:cs typeface="Kalpurush" panose="02000600000000000000" pitchFamily="2" charset="0"/>
              </a:rPr>
              <a:t>নমাজ পড়িস বেটা?’</a:t>
            </a:r>
            <a:endParaRPr lang="en-US" sz="1600" b="1" dirty="0">
              <a:solidFill>
                <a:srgbClr val="C00000"/>
              </a:solidFill>
              <a:latin typeface="Kalpurush" panose="02000600000000000000" pitchFamily="2" charset="0"/>
              <a:cs typeface="Kalpurush" panose="02000600000000000000"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457200"/>
            <a:ext cx="3200400" cy="31657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rotWithShape="1">
          <a:blip r:embed="rId4">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rcRect r="8808"/>
          <a:stretch/>
        </p:blipFill>
        <p:spPr>
          <a:xfrm>
            <a:off x="6477000" y="457200"/>
            <a:ext cx="2362200" cy="31657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82762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67" y="1129392"/>
            <a:ext cx="8885464" cy="5728607"/>
            <a:chOff x="381000" y="304800"/>
            <a:chExt cx="8210821" cy="6300222"/>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304800"/>
              <a:ext cx="4114800" cy="312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6522" y="3383118"/>
              <a:ext cx="3995299" cy="32219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3505200"/>
              <a:ext cx="4114800"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0667" y="304800"/>
              <a:ext cx="3971154" cy="304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2" name="TextBox 1">
            <a:extLst>
              <a:ext uri="{FF2B5EF4-FFF2-40B4-BE49-F238E27FC236}">
                <a16:creationId xmlns:a16="http://schemas.microsoft.com/office/drawing/2014/main" id="{6592E002-7351-4348-A4C0-BDAAC811A8D5}"/>
              </a:ext>
            </a:extLst>
          </p:cNvPr>
          <p:cNvSpPr txBox="1"/>
          <p:nvPr/>
        </p:nvSpPr>
        <p:spPr>
          <a:xfrm>
            <a:off x="3650796" y="2514600"/>
            <a:ext cx="1828800" cy="1828800"/>
          </a:xfrm>
          <a:prstGeom prst="rect">
            <a:avLst/>
          </a:prstGeom>
          <a:noFill/>
        </p:spPr>
        <p:txBody>
          <a:bodyPr wrap="square" rtlCol="0">
            <a:spAutoFit/>
          </a:bodyPr>
          <a:lstStyle/>
          <a:p>
            <a:pPr algn="l"/>
            <a:endParaRPr lang="en-US"/>
          </a:p>
        </p:txBody>
      </p:sp>
      <p:sp>
        <p:nvSpPr>
          <p:cNvPr id="3" name="TextBox 2">
            <a:extLst>
              <a:ext uri="{FF2B5EF4-FFF2-40B4-BE49-F238E27FC236}">
                <a16:creationId xmlns:a16="http://schemas.microsoft.com/office/drawing/2014/main" id="{7D884664-DBC4-EB4E-8B87-3E8B20D33DDB}"/>
              </a:ext>
            </a:extLst>
          </p:cNvPr>
          <p:cNvSpPr txBox="1"/>
          <p:nvPr/>
        </p:nvSpPr>
        <p:spPr>
          <a:xfrm>
            <a:off x="916100" y="176477"/>
            <a:ext cx="7311799" cy="830997"/>
          </a:xfrm>
          <a:prstGeom prst="rect">
            <a:avLst/>
          </a:prstGeom>
          <a:noFill/>
        </p:spPr>
        <p:txBody>
          <a:bodyPr wrap="square" rtlCol="0">
            <a:spAutoFit/>
          </a:bodyPr>
          <a:lstStyle/>
          <a:p>
            <a:pPr algn="l"/>
            <a:r>
              <a:rPr lang="en-US" sz="4800" i="1" u="sng"/>
              <a:t>এসো ছবি গুলো লক্ষ্য করি </a:t>
            </a:r>
          </a:p>
        </p:txBody>
      </p:sp>
    </p:spTree>
    <p:extLst>
      <p:ext uri="{BB962C8B-B14F-4D97-AF65-F5344CB8AC3E}">
        <p14:creationId xmlns:p14="http://schemas.microsoft.com/office/powerpoint/2010/main" val="286265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9035" y="4245191"/>
            <a:ext cx="7481454" cy="1200329"/>
          </a:xfrm>
          <a:prstGeom prst="rect">
            <a:avLst/>
          </a:prstGeom>
        </p:spPr>
        <p:txBody>
          <a:bodyPr wrap="square">
            <a:spAutoFit/>
            <a:scene3d>
              <a:camera prst="orthographicFront"/>
              <a:lightRig rig="threePt" dir="t"/>
            </a:scene3d>
            <a:sp3d extrusionH="57150">
              <a:bevelT w="38100" h="38100"/>
            </a:sp3d>
          </a:bodyPr>
          <a:lstStyle/>
          <a:p>
            <a:r>
              <a:rPr lang="bn-BD" sz="3600" b="1" dirty="0">
                <a:blipFill>
                  <a:blip r:embed="rId2"/>
                  <a:tile tx="0" ty="0" sx="100000" sy="100000" flip="none" algn="tl"/>
                </a:blipFill>
                <a:latin typeface="Kalpurush" panose="02000600000000000000" pitchFamily="2" charset="0"/>
                <a:cs typeface="Kalpurush" panose="02000600000000000000" pitchFamily="2" charset="0"/>
              </a:rPr>
              <a:t>‘আশিটা বছর কেটে গেল,</a:t>
            </a:r>
            <a:r>
              <a:rPr lang="bn-IN" sz="3600" b="1" dirty="0">
                <a:blipFill>
                  <a:blip r:embed="rId2"/>
                  <a:tile tx="0" ty="0" sx="100000" sy="100000" flip="none" algn="tl"/>
                </a:blipFill>
                <a:latin typeface="Kalpurush" panose="02000600000000000000" pitchFamily="2" charset="0"/>
                <a:cs typeface="Kalpurush" panose="02000600000000000000" pitchFamily="2" charset="0"/>
              </a:rPr>
              <a:t> </a:t>
            </a:r>
            <a:r>
              <a:rPr lang="bn-BD" sz="3600" b="1" dirty="0">
                <a:blipFill>
                  <a:blip r:embed="rId2"/>
                  <a:tile tx="0" ty="0" sx="100000" sy="100000" flip="none" algn="tl"/>
                </a:blipFill>
                <a:latin typeface="Kalpurush" panose="02000600000000000000" pitchFamily="2" charset="0"/>
                <a:cs typeface="Kalpurush" panose="02000600000000000000" pitchFamily="2" charset="0"/>
              </a:rPr>
              <a:t>আমি ডাকিনি তোমায় কভু,</a:t>
            </a:r>
          </a:p>
        </p:txBody>
      </p:sp>
      <p:sp>
        <p:nvSpPr>
          <p:cNvPr id="4" name="TextBox 3"/>
          <p:cNvSpPr txBox="1"/>
          <p:nvPr/>
        </p:nvSpPr>
        <p:spPr>
          <a:xfrm>
            <a:off x="220435" y="5801789"/>
            <a:ext cx="8923565"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scene3d>
              <a:camera prst="orthographicFront"/>
              <a:lightRig rig="threePt" dir="t"/>
            </a:scene3d>
            <a:sp3d extrusionH="57150">
              <a:bevelT w="38100" h="38100"/>
            </a:sp3d>
          </a:bodyPr>
          <a:lstStyle/>
          <a:p>
            <a:r>
              <a:rPr lang="bn-BD" sz="3600" b="1" dirty="0">
                <a:blipFill>
                  <a:blip r:embed="rId2"/>
                  <a:tile tx="0" ty="0" sx="100000" sy="100000" flip="none" algn="tl"/>
                </a:blipFill>
                <a:latin typeface="Kalpurush" panose="02000600000000000000" pitchFamily="2" charset="0"/>
                <a:cs typeface="Kalpurush" panose="02000600000000000000" pitchFamily="2" charset="0"/>
              </a:rPr>
              <a:t>আমার ক্ষুধার অন্ন তা বলে বন্ধ করনি প্রভু।</a:t>
            </a:r>
            <a:endParaRPr lang="en-US" sz="1050" b="1" dirty="0">
              <a:blipFill>
                <a:blip r:embed="rId2"/>
                <a:tile tx="0" ty="0" sx="100000" sy="100000" flip="none" algn="tl"/>
              </a:blipFill>
              <a:latin typeface="Kalpurush" panose="02000600000000000000" pitchFamily="2" charset="0"/>
              <a:cs typeface="Kalpurush" panose="02000600000000000000" pitchFamily="2"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16100"/>
          <a:stretch/>
        </p:blipFill>
        <p:spPr>
          <a:xfrm>
            <a:off x="4876800" y="559558"/>
            <a:ext cx="3657600" cy="34790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609600" y="559558"/>
            <a:ext cx="3810000" cy="34790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67797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4525" y="4552950"/>
            <a:ext cx="7754949"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scene3d>
              <a:camera prst="orthographicFront"/>
              <a:lightRig rig="threePt" dir="t"/>
            </a:scene3d>
            <a:sp3d extrusionH="57150">
              <a:bevelT w="38100" h="38100"/>
            </a:sp3d>
          </a:bodyPr>
          <a:lstStyle/>
          <a:p>
            <a:r>
              <a:rPr lang="bn-BD" sz="3600" b="1" dirty="0">
                <a:solidFill>
                  <a:srgbClr val="008000"/>
                </a:solidFill>
                <a:latin typeface="Kalpurush" panose="02000600000000000000" pitchFamily="2" charset="0"/>
                <a:cs typeface="Kalpurush" panose="02000600000000000000" pitchFamily="2" charset="0"/>
              </a:rPr>
              <a:t>কোথা চেঙ্গিস,</a:t>
            </a:r>
            <a:r>
              <a:rPr lang="en-US" sz="3600" b="1" dirty="0">
                <a:solidFill>
                  <a:srgbClr val="008000"/>
                </a:solidFill>
                <a:latin typeface="Kalpurush" panose="02000600000000000000" pitchFamily="2" charset="0"/>
                <a:cs typeface="Kalpurush" panose="02000600000000000000" pitchFamily="2" charset="0"/>
              </a:rPr>
              <a:t> </a:t>
            </a:r>
            <a:r>
              <a:rPr lang="bn-BD" sz="3600" b="1" dirty="0">
                <a:solidFill>
                  <a:srgbClr val="008000"/>
                </a:solidFill>
                <a:latin typeface="Kalpurush" panose="02000600000000000000" pitchFamily="2" charset="0"/>
                <a:cs typeface="Kalpurush" panose="02000600000000000000" pitchFamily="2" charset="0"/>
              </a:rPr>
              <a:t>গজনি মামুদ,</a:t>
            </a:r>
            <a:r>
              <a:rPr lang="en-US" sz="3600" b="1" dirty="0">
                <a:solidFill>
                  <a:srgbClr val="008000"/>
                </a:solidFill>
                <a:latin typeface="Kalpurush" panose="02000600000000000000" pitchFamily="2" charset="0"/>
                <a:cs typeface="Kalpurush" panose="02000600000000000000" pitchFamily="2" charset="0"/>
              </a:rPr>
              <a:t> </a:t>
            </a:r>
            <a:r>
              <a:rPr lang="bn-BD" sz="3600" b="1" dirty="0">
                <a:solidFill>
                  <a:srgbClr val="008000"/>
                </a:solidFill>
                <a:latin typeface="Kalpurush" panose="02000600000000000000" pitchFamily="2" charset="0"/>
                <a:cs typeface="Kalpurush" panose="02000600000000000000" pitchFamily="2" charset="0"/>
              </a:rPr>
              <a:t>কোথায়</a:t>
            </a:r>
            <a:r>
              <a:rPr lang="en-US" sz="3600" b="1" dirty="0">
                <a:solidFill>
                  <a:srgbClr val="008000"/>
                </a:solidFill>
                <a:latin typeface="Kalpurush" panose="02000600000000000000" pitchFamily="2" charset="0"/>
                <a:cs typeface="Kalpurush" panose="02000600000000000000" pitchFamily="2" charset="0"/>
              </a:rPr>
              <a:t> </a:t>
            </a:r>
            <a:r>
              <a:rPr lang="bn-BD" sz="3600" b="1" dirty="0">
                <a:solidFill>
                  <a:srgbClr val="008000"/>
                </a:solidFill>
                <a:latin typeface="Kalpurush" panose="02000600000000000000" pitchFamily="2" charset="0"/>
                <a:cs typeface="Kalpurush" panose="02000600000000000000" pitchFamily="2" charset="0"/>
              </a:rPr>
              <a:t>কালাপাহাড়? </a:t>
            </a:r>
            <a:endParaRPr lang="bn-BD" sz="1600" b="1" dirty="0">
              <a:solidFill>
                <a:srgbClr val="008000"/>
              </a:solidFill>
              <a:latin typeface="Kalpurush" panose="02000600000000000000" pitchFamily="2" charset="0"/>
              <a:cs typeface="Kalpurush" panose="02000600000000000000" pitchFamily="2" charset="0"/>
            </a:endParaRPr>
          </a:p>
        </p:txBody>
      </p:sp>
      <p:sp>
        <p:nvSpPr>
          <p:cNvPr id="3" name="TextBox 2"/>
          <p:cNvSpPr txBox="1"/>
          <p:nvPr/>
        </p:nvSpPr>
        <p:spPr>
          <a:xfrm>
            <a:off x="0" y="5625467"/>
            <a:ext cx="9329931"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scene3d>
              <a:camera prst="orthographicFront"/>
              <a:lightRig rig="threePt" dir="t"/>
            </a:scene3d>
            <a:sp3d extrusionH="57150">
              <a:bevelT w="38100" h="38100"/>
            </a:sp3d>
          </a:bodyPr>
          <a:lstStyle/>
          <a:p>
            <a:r>
              <a:rPr lang="bn-BD" sz="3600" b="1" dirty="0">
                <a:solidFill>
                  <a:srgbClr val="C00000"/>
                </a:solidFill>
                <a:latin typeface="Kalpurush" panose="02000600000000000000" pitchFamily="2" charset="0"/>
                <a:cs typeface="Kalpurush" panose="02000600000000000000" pitchFamily="2" charset="0"/>
              </a:rPr>
              <a:t>ভেঙে ফেল ঐ ভজনালয়ের যত তালা-দেওয়া দ্বার!</a:t>
            </a:r>
            <a:endParaRPr lang="en-US" sz="3600" b="1" dirty="0">
              <a:solidFill>
                <a:srgbClr val="C00000"/>
              </a:solidFill>
              <a:latin typeface="Kalpurush" panose="02000600000000000000" pitchFamily="2" charset="0"/>
              <a:cs typeface="Kalpurush" panose="02000600000000000000" pitchFamily="2" charset="0"/>
            </a:endParaRPr>
          </a:p>
        </p:txBody>
      </p:sp>
      <p:grpSp>
        <p:nvGrpSpPr>
          <p:cNvPr id="4" name="Group 3"/>
          <p:cNvGrpSpPr/>
          <p:nvPr/>
        </p:nvGrpSpPr>
        <p:grpSpPr>
          <a:xfrm>
            <a:off x="590236" y="94164"/>
            <a:ext cx="7777596" cy="2133601"/>
            <a:chOff x="699655" y="304800"/>
            <a:chExt cx="7777596" cy="2133601"/>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655" y="304801"/>
              <a:ext cx="2576945" cy="2133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6739"/>
            <a:stretch/>
          </p:blipFill>
          <p:spPr>
            <a:xfrm>
              <a:off x="3352800" y="304800"/>
              <a:ext cx="2595995" cy="2133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2" descr="D:\naray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304800"/>
              <a:ext cx="2457451" cy="21336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2144486" y="2344057"/>
            <a:ext cx="4190999" cy="2169886"/>
            <a:chOff x="3569061" y="2855686"/>
            <a:chExt cx="4615087" cy="2362200"/>
          </a:xfrm>
        </p:grpSpPr>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9061" y="2855686"/>
              <a:ext cx="2179917"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3469" y="2855686"/>
              <a:ext cx="2180679" cy="23476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373626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5782" y="5244013"/>
            <a:ext cx="9299782" cy="1754326"/>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scene3d>
              <a:camera prst="orthographicFront"/>
              <a:lightRig rig="threePt" dir="t"/>
            </a:scene3d>
            <a:sp3d extrusionH="57150">
              <a:bevelT w="38100" h="38100"/>
            </a:sp3d>
          </a:bodyPr>
          <a:lstStyle/>
          <a:p>
            <a:pPr algn="ctr"/>
            <a:r>
              <a:rPr lang="bn-BD" sz="3600" b="1" dirty="0">
                <a:solidFill>
                  <a:srgbClr val="002060"/>
                </a:solidFill>
                <a:latin typeface="Kalpurush" panose="02000600000000000000" pitchFamily="2" charset="0"/>
                <a:cs typeface="Kalpurush" panose="02000600000000000000" pitchFamily="2" charset="0"/>
              </a:rPr>
              <a:t>হায় রে ভজনালয়,</a:t>
            </a:r>
            <a:endParaRPr lang="en-US" sz="3600" b="1" dirty="0">
              <a:solidFill>
                <a:srgbClr val="002060"/>
              </a:solidFill>
              <a:latin typeface="Kalpurush" panose="02000600000000000000" pitchFamily="2" charset="0"/>
              <a:cs typeface="Kalpurush" panose="02000600000000000000" pitchFamily="2" charset="0"/>
            </a:endParaRPr>
          </a:p>
          <a:p>
            <a:r>
              <a:rPr lang="bn-BD" sz="3600" b="1" dirty="0">
                <a:solidFill>
                  <a:srgbClr val="008000"/>
                </a:solidFill>
                <a:latin typeface="Kalpurush" panose="02000600000000000000" pitchFamily="2" charset="0"/>
                <a:cs typeface="Kalpurush" panose="02000600000000000000" pitchFamily="2" charset="0"/>
              </a:rPr>
              <a:t>তোমার মিনারে চড়িয়া ভণ্ড গাহে স্বার্থের জয়!</a:t>
            </a:r>
            <a:endParaRPr lang="en-US" sz="1600" b="1" dirty="0">
              <a:solidFill>
                <a:srgbClr val="008000"/>
              </a:solidFill>
              <a:latin typeface="Kalpurush" panose="02000600000000000000" pitchFamily="2" charset="0"/>
              <a:cs typeface="Kalpurush" panose="02000600000000000000" pitchFamily="2" charset="0"/>
            </a:endParaRPr>
          </a:p>
        </p:txBody>
      </p:sp>
      <p:grpSp>
        <p:nvGrpSpPr>
          <p:cNvPr id="10" name="Group 9"/>
          <p:cNvGrpSpPr/>
          <p:nvPr/>
        </p:nvGrpSpPr>
        <p:grpSpPr>
          <a:xfrm>
            <a:off x="2362200" y="2971800"/>
            <a:ext cx="4532802" cy="2096869"/>
            <a:chOff x="3992660" y="2620669"/>
            <a:chExt cx="3583073" cy="2409825"/>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artisticPaintBrush/>
                      </a14:imgEffect>
                    </a14:imgLayer>
                  </a14:imgProps>
                </a:ext>
                <a:ext uri="{28A0092B-C50C-407E-A947-70E740481C1C}">
                  <a14:useLocalDpi xmlns:a14="http://schemas.microsoft.com/office/drawing/2010/main" val="0"/>
                </a:ext>
              </a:extLst>
            </a:blip>
            <a:stretch>
              <a:fillRect/>
            </a:stretch>
          </p:blipFill>
          <p:spPr>
            <a:xfrm>
              <a:off x="5816600" y="2620669"/>
              <a:ext cx="1759133" cy="2409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artisticFilmGrain/>
                      </a14:imgEffect>
                    </a14:imgLayer>
                  </a14:imgProps>
                </a:ext>
                <a:ext uri="{28A0092B-C50C-407E-A947-70E740481C1C}">
                  <a14:useLocalDpi xmlns:a14="http://schemas.microsoft.com/office/drawing/2010/main" val="0"/>
                </a:ext>
              </a:extLst>
            </a:blip>
            <a:stretch>
              <a:fillRect/>
            </a:stretch>
          </p:blipFill>
          <p:spPr>
            <a:xfrm>
              <a:off x="3992660" y="2620669"/>
              <a:ext cx="1776043" cy="2409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4" name="Group 3"/>
          <p:cNvGrpSpPr/>
          <p:nvPr/>
        </p:nvGrpSpPr>
        <p:grpSpPr>
          <a:xfrm>
            <a:off x="1206375" y="228600"/>
            <a:ext cx="6718425" cy="2362200"/>
            <a:chOff x="4419599" y="304800"/>
            <a:chExt cx="6551711" cy="1985963"/>
          </a:xfrm>
        </p:grpSpPr>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4710" y="304800"/>
              <a:ext cx="3276600" cy="198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rotWithShape="1">
            <a:blip r:embed="rId7">
              <a:extLst>
                <a:ext uri="{28A0092B-C50C-407E-A947-70E740481C1C}">
                  <a14:useLocalDpi xmlns:a14="http://schemas.microsoft.com/office/drawing/2010/main" val="0"/>
                </a:ext>
              </a:extLst>
            </a:blip>
            <a:srcRect l="13263" t="11270" r="45455" b="29924"/>
            <a:stretch/>
          </p:blipFill>
          <p:spPr>
            <a:xfrm>
              <a:off x="4419599" y="304800"/>
              <a:ext cx="3261081" cy="198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2712878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0" y="-21535"/>
            <a:ext cx="8997138" cy="1268027"/>
            <a:chOff x="483442" y="-35833"/>
            <a:chExt cx="8997138" cy="586329"/>
          </a:xfrm>
        </p:grpSpPr>
        <p:sp>
          <p:nvSpPr>
            <p:cNvPr id="2" name="TextBox 1"/>
            <p:cNvSpPr txBox="1"/>
            <p:nvPr/>
          </p:nvSpPr>
          <p:spPr>
            <a:xfrm>
              <a:off x="483442" y="-35833"/>
              <a:ext cx="1483098" cy="584775"/>
            </a:xfrm>
            <a:prstGeom prst="rect">
              <a:avLst/>
            </a:prstGeom>
            <a:noFill/>
          </p:spPr>
          <p:txBody>
            <a:bodyPr wrap="none" rtlCol="0">
              <a:spAutoFit/>
              <a:scene3d>
                <a:camera prst="orthographicFront"/>
                <a:lightRig rig="threePt" dir="t"/>
              </a:scene3d>
              <a:sp3d extrusionH="57150">
                <a:bevelT w="38100" h="38100"/>
              </a:sp3d>
            </a:bodyPr>
            <a:lstStyle/>
            <a:p>
              <a:pPr marL="457200" indent="-457200">
                <a:buFont typeface="Wingdings" pitchFamily="2" charset="2"/>
                <a:buChar char="q"/>
              </a:pPr>
              <a:r>
                <a:rPr lang="bn-IN" sz="3200" b="1" dirty="0">
                  <a:latin typeface="Kalpurush" panose="02000600000000000000" pitchFamily="2" charset="0"/>
                  <a:cs typeface="Kalpurush" panose="02000600000000000000" pitchFamily="2" charset="0"/>
                </a:rPr>
                <a:t>উৎসঃ</a:t>
              </a:r>
            </a:p>
          </p:txBody>
        </p:sp>
        <p:sp>
          <p:nvSpPr>
            <p:cNvPr id="3" name="TextBox 2"/>
            <p:cNvSpPr txBox="1"/>
            <p:nvPr/>
          </p:nvSpPr>
          <p:spPr>
            <a:xfrm>
              <a:off x="641380" y="137785"/>
              <a:ext cx="8839200" cy="41271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scene3d>
                <a:camera prst="orthographicFront"/>
                <a:lightRig rig="threePt" dir="t"/>
              </a:scene3d>
              <a:sp3d extrusionH="57150">
                <a:bevelT w="38100" h="38100"/>
              </a:sp3d>
            </a:bodyPr>
            <a:lstStyle/>
            <a:p>
              <a:r>
                <a:rPr lang="bn-IN" sz="2600" b="1" dirty="0">
                  <a:solidFill>
                    <a:srgbClr val="FF0000"/>
                  </a:solidFill>
                  <a:latin typeface="Kalpurush" panose="02000600000000000000" pitchFamily="2" charset="0"/>
                  <a:cs typeface="Kalpurush" panose="02000600000000000000" pitchFamily="2" charset="0"/>
                </a:rPr>
                <a:t>‘মানুষ’ </a:t>
              </a:r>
              <a:r>
                <a:rPr lang="bn-IN" sz="2600" b="1" dirty="0">
                  <a:solidFill>
                    <a:schemeClr val="tx2">
                      <a:lumMod val="50000"/>
                    </a:schemeClr>
                  </a:solidFill>
                  <a:latin typeface="Kalpurush" panose="02000600000000000000" pitchFamily="2" charset="0"/>
                  <a:cs typeface="Kalpurush" panose="02000600000000000000" pitchFamily="2" charset="0"/>
                </a:rPr>
                <a:t>কবিতাটি কাজী নজরুল ইসলামের </a:t>
              </a:r>
              <a:r>
                <a:rPr lang="bn-IN" sz="2600" b="1" dirty="0">
                  <a:solidFill>
                    <a:srgbClr val="FF0000"/>
                  </a:solidFill>
                  <a:latin typeface="Kalpurush" panose="02000600000000000000" pitchFamily="2" charset="0"/>
                  <a:cs typeface="Kalpurush" panose="02000600000000000000" pitchFamily="2" charset="0"/>
                </a:rPr>
                <a:t>‘সাম্যবাদী’ </a:t>
              </a:r>
              <a:r>
                <a:rPr lang="bn-IN" sz="2600" b="1" dirty="0">
                  <a:solidFill>
                    <a:schemeClr val="tx2">
                      <a:lumMod val="50000"/>
                    </a:schemeClr>
                  </a:solidFill>
                  <a:latin typeface="Kalpurush" panose="02000600000000000000" pitchFamily="2" charset="0"/>
                  <a:cs typeface="Kalpurush" panose="02000600000000000000" pitchFamily="2" charset="0"/>
                </a:rPr>
                <a:t>কাব্যগ্রন্থ থেকে সংকলিত হয়েছে।</a:t>
              </a:r>
            </a:p>
          </p:txBody>
        </p:sp>
      </p:grpSp>
      <p:grpSp>
        <p:nvGrpSpPr>
          <p:cNvPr id="21" name="Group 20"/>
          <p:cNvGrpSpPr/>
          <p:nvPr/>
        </p:nvGrpSpPr>
        <p:grpSpPr>
          <a:xfrm>
            <a:off x="21291" y="2364640"/>
            <a:ext cx="8809940" cy="3415743"/>
            <a:chOff x="-371398" y="1059208"/>
            <a:chExt cx="8173428" cy="4302697"/>
          </a:xfrm>
        </p:grpSpPr>
        <p:sp>
          <p:nvSpPr>
            <p:cNvPr id="4" name="TextBox 3"/>
            <p:cNvSpPr txBox="1"/>
            <p:nvPr/>
          </p:nvSpPr>
          <p:spPr>
            <a:xfrm rot="10606780" flipV="1">
              <a:off x="-206714" y="1059208"/>
              <a:ext cx="2909375" cy="665861"/>
            </a:xfrm>
            <a:prstGeom prst="rect">
              <a:avLst/>
            </a:prstGeom>
            <a:noFill/>
          </p:spPr>
          <p:txBody>
            <a:bodyPr wrap="square" rtlCol="0">
              <a:spAutoFit/>
              <a:scene3d>
                <a:camera prst="orthographicFront"/>
                <a:lightRig rig="threePt" dir="t"/>
              </a:scene3d>
              <a:sp3d extrusionH="57150">
                <a:bevelT w="38100" h="38100"/>
              </a:sp3d>
            </a:bodyPr>
            <a:lstStyle/>
            <a:p>
              <a:pPr marL="457200" indent="-457200">
                <a:buFont typeface="Wingdings" pitchFamily="2" charset="2"/>
                <a:buChar char="q"/>
              </a:pPr>
              <a:r>
                <a:rPr lang="bn-IN" sz="3200" b="1" dirty="0">
                  <a:solidFill>
                    <a:srgbClr val="FF0000"/>
                  </a:solidFill>
                  <a:latin typeface="Kalpurush" panose="02000600000000000000" pitchFamily="2" charset="0"/>
                  <a:cs typeface="Kalpurush" panose="02000600000000000000" pitchFamily="2" charset="0"/>
                </a:rPr>
                <a:t>মূলভাবঃ</a:t>
              </a:r>
              <a:endParaRPr lang="en-US" sz="3200" b="1" dirty="0">
                <a:solidFill>
                  <a:srgbClr val="FF0000"/>
                </a:solidFill>
                <a:latin typeface="Kalpurush" panose="02000600000000000000" pitchFamily="2" charset="0"/>
                <a:cs typeface="Kalpurush" panose="02000600000000000000" pitchFamily="2" charset="0"/>
              </a:endParaRPr>
            </a:p>
          </p:txBody>
        </p:sp>
        <p:sp>
          <p:nvSpPr>
            <p:cNvPr id="5" name="TextBox 4"/>
            <p:cNvSpPr txBox="1"/>
            <p:nvPr/>
          </p:nvSpPr>
          <p:spPr>
            <a:xfrm>
              <a:off x="-371398" y="1752230"/>
              <a:ext cx="8173428" cy="3609675"/>
            </a:xfrm>
            <a:prstGeom prst="rect">
              <a:avLst/>
            </a:prstGeom>
            <a:noFill/>
          </p:spPr>
          <p:txBody>
            <a:bodyPr wrap="square" rtlCol="0">
              <a:spAutoFit/>
              <a:scene3d>
                <a:camera prst="orthographicFront"/>
                <a:lightRig rig="threePt" dir="t"/>
              </a:scene3d>
              <a:sp3d extrusionH="57150">
                <a:bevelT w="38100" h="38100"/>
              </a:sp3d>
            </a:bodyPr>
            <a:lstStyle/>
            <a:p>
              <a:pPr algn="just"/>
              <a:r>
                <a:rPr lang="bn-IN" sz="2500" b="1" dirty="0">
                  <a:solidFill>
                    <a:srgbClr val="002060"/>
                  </a:solidFill>
                  <a:latin typeface="Kalpurush" panose="02000600000000000000" pitchFamily="2" charset="0"/>
                  <a:cs typeface="Kalpurush" panose="02000600000000000000" pitchFamily="2" charset="0"/>
                </a:rPr>
                <a:t>মানুষকে কেন্দ্র করেই ধর্মের বিকাশ। বিধাতাই মানুষের ভালোমন্দ বিচার করে থাকেন। তিনিই মানুষের প্রতিপালক। মানুষকে পরোক্ষভাবে তিনিই খাদ্যদান করে থাকেন। কিন্তু একশ্রেণির গোঁড়া পুরোহিত, মৌলবি ধর্মের দোহাই দিয়ে ক্ষুধার্তকে খাবার থেকে বঞ্চিত করেন। কিন্তু সবার উপরে মানুষ সত্য তাহার উপরে নাই। অর্থাৎ মানুষের চেয়ে বড় কিছু হতে পারে না। সকল ধর্মের মূলকথাই এটি। তবে, যারা ধর্ম পালন করার নামে মানবতাকে অবমাননা করছে তারা সমাজে ঘৃণিত। তাদের বিরুদ্ধে কবি প্রতিবাদের সুরে রচনা করেছেন </a:t>
              </a:r>
              <a:r>
                <a:rPr lang="bn-IN" sz="2500" b="1" dirty="0">
                  <a:solidFill>
                    <a:srgbClr val="FF0000"/>
                  </a:solidFill>
                  <a:latin typeface="Kalpurush" panose="02000600000000000000" pitchFamily="2" charset="0"/>
                  <a:cs typeface="Kalpurush" panose="02000600000000000000" pitchFamily="2" charset="0"/>
                </a:rPr>
                <a:t>‘মানুষ’ </a:t>
              </a:r>
              <a:r>
                <a:rPr lang="bn-IN" sz="2500" b="1" dirty="0">
                  <a:solidFill>
                    <a:srgbClr val="002060"/>
                  </a:solidFill>
                  <a:latin typeface="Kalpurush" panose="02000600000000000000" pitchFamily="2" charset="0"/>
                  <a:cs typeface="Kalpurush" panose="02000600000000000000" pitchFamily="2" charset="0"/>
                </a:rPr>
                <a:t>কবিতাটি। </a:t>
              </a:r>
              <a:endParaRPr lang="en-US" sz="2500" b="1" dirty="0">
                <a:solidFill>
                  <a:srgbClr val="002060"/>
                </a:solidFill>
                <a:latin typeface="Kalpurush" panose="02000600000000000000" pitchFamily="2" charset="0"/>
                <a:cs typeface="Kalpurush" panose="02000600000000000000" pitchFamily="2" charset="0"/>
              </a:endParaRPr>
            </a:p>
          </p:txBody>
        </p:sp>
      </p:grpSp>
      <p:grpSp>
        <p:nvGrpSpPr>
          <p:cNvPr id="20" name="Group 19"/>
          <p:cNvGrpSpPr/>
          <p:nvPr/>
        </p:nvGrpSpPr>
        <p:grpSpPr>
          <a:xfrm>
            <a:off x="2060654" y="1243131"/>
            <a:ext cx="6701619" cy="1247468"/>
            <a:chOff x="2934947" y="1057275"/>
            <a:chExt cx="5904253" cy="2295525"/>
          </a:xfrm>
        </p:grpSpPr>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l="22110" r="5906"/>
            <a:stretch/>
          </p:blipFill>
          <p:spPr>
            <a:xfrm>
              <a:off x="7406185" y="1057275"/>
              <a:ext cx="1433015" cy="2295525"/>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38036" t="28436" r="43284" b="32465"/>
            <a:stretch/>
          </p:blipFill>
          <p:spPr>
            <a:xfrm>
              <a:off x="2934947" y="1279876"/>
              <a:ext cx="1981200" cy="1969661"/>
            </a:xfrm>
            <a:prstGeom prst="rect">
              <a:avLst/>
            </a:prstGeom>
          </p:spPr>
        </p:pic>
      </p:grpSp>
      <p:grpSp>
        <p:nvGrpSpPr>
          <p:cNvPr id="9" name="Group 8"/>
          <p:cNvGrpSpPr/>
          <p:nvPr/>
        </p:nvGrpSpPr>
        <p:grpSpPr>
          <a:xfrm>
            <a:off x="-620537" y="1245742"/>
            <a:ext cx="7703882" cy="3565112"/>
            <a:chOff x="838200" y="-2477784"/>
            <a:chExt cx="7682806" cy="4992384"/>
          </a:xfrm>
        </p:grpSpPr>
        <p:grpSp>
          <p:nvGrpSpPr>
            <p:cNvPr id="23" name="Group 22"/>
            <p:cNvGrpSpPr/>
            <p:nvPr/>
          </p:nvGrpSpPr>
          <p:grpSpPr>
            <a:xfrm>
              <a:off x="1457039" y="-2477784"/>
              <a:ext cx="7063967" cy="1770968"/>
              <a:chOff x="1457039" y="-2477784"/>
              <a:chExt cx="7063967" cy="1770968"/>
            </a:xfrm>
          </p:grpSpPr>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4968" t="4890" r="13917" b="7523"/>
              <a:stretch/>
            </p:blipFill>
            <p:spPr>
              <a:xfrm>
                <a:off x="5752850" y="-2367111"/>
                <a:ext cx="2768156" cy="1498902"/>
              </a:xfrm>
              <a:prstGeom prst="rect">
                <a:avLst/>
              </a:prstGeom>
            </p:spPr>
          </p:pic>
          <p:pic>
            <p:nvPicPr>
              <p:cNvPr id="22" name="Picture 21"/>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flipH="1">
                <a:off x="1457039" y="-2477784"/>
                <a:ext cx="2133600" cy="1770968"/>
              </a:xfrm>
              <a:prstGeom prst="rect">
                <a:avLst/>
              </a:prstGeom>
              <a:ln>
                <a:noFill/>
              </a:ln>
              <a:effectLst>
                <a:softEdge rad="112500"/>
              </a:effectLst>
            </p:spPr>
          </p:pic>
        </p:grpSp>
        <p:sp>
          <p:nvSpPr>
            <p:cNvPr id="8" name="Trapezoid 7"/>
            <p:cNvSpPr/>
            <p:nvPr/>
          </p:nvSpPr>
          <p:spPr>
            <a:xfrm>
              <a:off x="838200" y="2133600"/>
              <a:ext cx="457200" cy="381000"/>
            </a:xfrm>
            <a:prstGeom prst="trapezoid">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grpSp>
    </p:spTree>
    <p:extLst>
      <p:ext uri="{BB962C8B-B14F-4D97-AF65-F5344CB8AC3E}">
        <p14:creationId xmlns:p14="http://schemas.microsoft.com/office/powerpoint/2010/main" val="1841145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346463" y="309349"/>
            <a:ext cx="4343400" cy="1066800"/>
          </a:xfrm>
          <a:prstGeom prst="roundRect">
            <a:avLst/>
          </a:prstGeom>
          <a:noFill/>
          <a:ln w="38100">
            <a:solidFill>
              <a:schemeClr val="accent2">
                <a:lumMod val="50000"/>
              </a:schemeClr>
            </a:solidFill>
          </a:ln>
        </p:spPr>
        <p:style>
          <a:lnRef idx="0">
            <a:schemeClr val="accent5"/>
          </a:lnRef>
          <a:fillRef idx="3">
            <a:schemeClr val="accent5"/>
          </a:fillRef>
          <a:effectRef idx="3">
            <a:schemeClr val="accent5"/>
          </a:effectRef>
          <a:fontRef idx="minor">
            <a:schemeClr val="lt1"/>
          </a:fontRef>
        </p:style>
        <p:txBody>
          <a:bodyPr rtlCol="0" anchor="ctr">
            <a:prstTxWarp prst="textWave4">
              <a:avLst/>
            </a:prstTxWarp>
          </a:bodyPr>
          <a:lstStyle/>
          <a:p>
            <a:pPr algn="ctr"/>
            <a:r>
              <a:rPr lang="bn-BD"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Kalpurush" panose="02000600000000000000" pitchFamily="2" charset="0"/>
                <a:cs typeface="Kalpurush" panose="02000600000000000000" pitchFamily="2" charset="0"/>
              </a:rPr>
              <a:t>দলগত কাজ</a:t>
            </a:r>
            <a:endParaRPr lang="en-US" sz="9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Kalpurush" panose="02000600000000000000" pitchFamily="2" charset="0"/>
              <a:cs typeface="Kalpurush" panose="02000600000000000000" pitchFamily="2" charset="0"/>
            </a:endParaRPr>
          </a:p>
        </p:txBody>
      </p:sp>
      <p:grpSp>
        <p:nvGrpSpPr>
          <p:cNvPr id="7" name="Group 6"/>
          <p:cNvGrpSpPr/>
          <p:nvPr/>
        </p:nvGrpSpPr>
        <p:grpSpPr>
          <a:xfrm>
            <a:off x="5041" y="1669474"/>
            <a:ext cx="8077200" cy="1371600"/>
            <a:chOff x="215512" y="2133600"/>
            <a:chExt cx="8459702" cy="1371600"/>
          </a:xfrm>
        </p:grpSpPr>
        <p:sp>
          <p:nvSpPr>
            <p:cNvPr id="3" name="Rounded Rectangle 2"/>
            <p:cNvSpPr/>
            <p:nvPr/>
          </p:nvSpPr>
          <p:spPr>
            <a:xfrm>
              <a:off x="2282983" y="2133600"/>
              <a:ext cx="6392231" cy="1371600"/>
            </a:xfrm>
            <a:prstGeom prst="roundRect">
              <a:avLst/>
            </a:prstGeom>
            <a:noFill/>
            <a:ln w="28575">
              <a:solidFill>
                <a:srgbClr val="FF0000"/>
              </a:solidFill>
            </a:ln>
          </p:spPr>
          <p:style>
            <a:lnRef idx="0">
              <a:schemeClr val="accent2"/>
            </a:lnRef>
            <a:fillRef idx="3">
              <a:schemeClr val="accent2"/>
            </a:fillRef>
            <a:effectRef idx="3">
              <a:schemeClr val="accent2"/>
            </a:effectRef>
            <a:fontRef idx="minor">
              <a:schemeClr val="lt1"/>
            </a:fontRef>
          </p:style>
          <p:txBody>
            <a:bodyPr rtlCol="0" anchor="ctr">
              <a:sp3d extrusionH="57150">
                <a:bevelT w="38100" h="38100"/>
              </a:sp3d>
            </a:bodyPr>
            <a:lstStyle/>
            <a:p>
              <a:pPr algn="ctr"/>
              <a:r>
                <a:rPr lang="bn-BD" sz="3600" b="1" dirty="0">
                  <a:solidFill>
                    <a:srgbClr val="0070C0"/>
                  </a:solidFill>
                  <a:latin typeface="Kalpurush" panose="02000600000000000000" pitchFamily="2" charset="0"/>
                  <a:cs typeface="Kalpurush" panose="02000600000000000000" pitchFamily="2" charset="0"/>
                </a:rPr>
                <a:t>‘</a:t>
              </a:r>
              <a:r>
                <a:rPr lang="bn-IN" sz="3600" b="1" dirty="0">
                  <a:solidFill>
                    <a:srgbClr val="0070C0"/>
                  </a:solidFill>
                  <a:latin typeface="Kalpurush" panose="02000600000000000000" pitchFamily="2" charset="0"/>
                  <a:cs typeface="Kalpurush" panose="02000600000000000000" pitchFamily="2" charset="0"/>
                </a:rPr>
                <a:t>মানুষ</a:t>
              </a:r>
              <a:r>
                <a:rPr lang="bn-BD" sz="3600" b="1" dirty="0">
                  <a:solidFill>
                    <a:srgbClr val="0070C0"/>
                  </a:solidFill>
                  <a:latin typeface="Kalpurush" panose="02000600000000000000" pitchFamily="2" charset="0"/>
                  <a:cs typeface="Kalpurush" panose="02000600000000000000" pitchFamily="2" charset="0"/>
                </a:rPr>
                <a:t>’</a:t>
              </a:r>
              <a:r>
                <a:rPr lang="bn-IN" sz="3600" b="1" dirty="0">
                  <a:solidFill>
                    <a:srgbClr val="0070C0"/>
                  </a:solidFill>
                  <a:latin typeface="Kalpurush" panose="02000600000000000000" pitchFamily="2" charset="0"/>
                  <a:cs typeface="Kalpurush" panose="02000600000000000000" pitchFamily="2" charset="0"/>
                </a:rPr>
                <a:t> কবিতায় কবি কালাপাহাড়’কে আহবান জানিয়েছেন কেন? </a:t>
              </a:r>
              <a:r>
                <a:rPr lang="bn-BD" sz="3600" b="1" dirty="0">
                  <a:solidFill>
                    <a:srgbClr val="0070C0"/>
                  </a:solidFill>
                  <a:latin typeface="Kalpurush" panose="02000600000000000000" pitchFamily="2" charset="0"/>
                  <a:cs typeface="Kalpurush" panose="02000600000000000000" pitchFamily="2" charset="0"/>
                </a:rPr>
                <a:t> </a:t>
              </a:r>
              <a:r>
                <a:rPr lang="bn-IN" sz="3600" b="1" dirty="0">
                  <a:solidFill>
                    <a:srgbClr val="0070C0"/>
                  </a:solidFill>
                  <a:latin typeface="Kalpurush" panose="02000600000000000000" pitchFamily="2" charset="0"/>
                  <a:cs typeface="Kalpurush" panose="02000600000000000000" pitchFamily="2" charset="0"/>
                </a:rPr>
                <a:t> </a:t>
              </a:r>
              <a:endParaRPr lang="en-US" sz="3600" b="1" dirty="0">
                <a:solidFill>
                  <a:srgbClr val="0070C0"/>
                </a:solidFill>
                <a:latin typeface="Kalpurush" panose="02000600000000000000" pitchFamily="2" charset="0"/>
                <a:cs typeface="Kalpurush" panose="02000600000000000000" pitchFamily="2" charset="0"/>
              </a:endParaRPr>
            </a:p>
          </p:txBody>
        </p:sp>
        <p:sp>
          <p:nvSpPr>
            <p:cNvPr id="4" name="Flowchart: Sequential Access Storage 3"/>
            <p:cNvSpPr/>
            <p:nvPr/>
          </p:nvSpPr>
          <p:spPr>
            <a:xfrm>
              <a:off x="215512" y="2133600"/>
              <a:ext cx="1915825" cy="1371600"/>
            </a:xfrm>
            <a:prstGeom prst="flowChartMagneticTape">
              <a:avLst/>
            </a:prstGeom>
            <a:noFill/>
            <a:ln>
              <a:solidFill>
                <a:srgbClr val="C0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scene3d>
                <a:camera prst="orthographicFront"/>
                <a:lightRig rig="threePt" dir="t"/>
              </a:scene3d>
              <a:sp3d extrusionH="57150">
                <a:bevelT w="38100" h="38100"/>
              </a:sp3d>
            </a:bodyPr>
            <a:lstStyle/>
            <a:p>
              <a:pPr algn="ctr"/>
              <a:r>
                <a:rPr lang="bn-BD" sz="4000" b="1" dirty="0">
                  <a:solidFill>
                    <a:srgbClr val="FF0000"/>
                  </a:solidFill>
                  <a:latin typeface="Kalpurush" panose="02000600000000000000" pitchFamily="2" charset="0"/>
                  <a:cs typeface="Kalpurush" panose="02000600000000000000" pitchFamily="2" charset="0"/>
                </a:rPr>
                <a:t>দল-১</a:t>
              </a:r>
              <a:endParaRPr lang="en-US" sz="4000" b="1" dirty="0">
                <a:solidFill>
                  <a:srgbClr val="FF0000"/>
                </a:solidFill>
                <a:latin typeface="Kalpurush" panose="02000600000000000000" pitchFamily="2" charset="0"/>
                <a:cs typeface="Kalpurush" panose="02000600000000000000" pitchFamily="2" charset="0"/>
              </a:endParaRPr>
            </a:p>
          </p:txBody>
        </p:sp>
      </p:grpSp>
      <p:grpSp>
        <p:nvGrpSpPr>
          <p:cNvPr id="8" name="Group 7"/>
          <p:cNvGrpSpPr/>
          <p:nvPr/>
        </p:nvGrpSpPr>
        <p:grpSpPr>
          <a:xfrm>
            <a:off x="141033" y="3821132"/>
            <a:ext cx="8061352" cy="1517074"/>
            <a:chOff x="465158" y="4502726"/>
            <a:chExt cx="8360326" cy="1517074"/>
          </a:xfrm>
        </p:grpSpPr>
        <p:sp>
          <p:nvSpPr>
            <p:cNvPr id="5" name="Flowchart: Sequential Access Storage 4"/>
            <p:cNvSpPr/>
            <p:nvPr/>
          </p:nvSpPr>
          <p:spPr>
            <a:xfrm>
              <a:off x="465158" y="4502726"/>
              <a:ext cx="1897042" cy="1517074"/>
            </a:xfrm>
            <a:prstGeom prst="flowChartMagneticTape">
              <a:avLst/>
            </a:prstGeom>
            <a:noFill/>
            <a:ln w="28575">
              <a:solidFill>
                <a:srgbClr val="0070C0"/>
              </a:solidFill>
            </a:ln>
          </p:spPr>
          <p:style>
            <a:lnRef idx="0">
              <a:schemeClr val="accent2"/>
            </a:lnRef>
            <a:fillRef idx="3">
              <a:schemeClr val="accent2"/>
            </a:fillRef>
            <a:effectRef idx="3">
              <a:schemeClr val="accent2"/>
            </a:effectRef>
            <a:fontRef idx="minor">
              <a:schemeClr val="lt1"/>
            </a:fontRef>
          </p:style>
          <p:txBody>
            <a:bodyPr rtlCol="0" anchor="ctr">
              <a:sp3d extrusionH="57150">
                <a:bevelT w="38100" h="38100"/>
              </a:sp3d>
            </a:bodyPr>
            <a:lstStyle/>
            <a:p>
              <a:pPr algn="ctr"/>
              <a:r>
                <a:rPr lang="bn-BD" sz="4000" b="1" dirty="0">
                  <a:solidFill>
                    <a:srgbClr val="0070C0"/>
                  </a:solidFill>
                  <a:latin typeface="Kalpurush" panose="02000600000000000000" pitchFamily="2" charset="0"/>
                  <a:cs typeface="Kalpurush" panose="02000600000000000000" pitchFamily="2" charset="0"/>
                </a:rPr>
                <a:t>দল-২</a:t>
              </a:r>
              <a:endParaRPr lang="en-US" sz="4000" b="1" dirty="0">
                <a:solidFill>
                  <a:srgbClr val="0070C0"/>
                </a:solidFill>
                <a:latin typeface="Kalpurush" panose="02000600000000000000" pitchFamily="2" charset="0"/>
                <a:cs typeface="Kalpurush" panose="02000600000000000000" pitchFamily="2" charset="0"/>
              </a:endParaRPr>
            </a:p>
          </p:txBody>
        </p:sp>
        <p:sp>
          <p:nvSpPr>
            <p:cNvPr id="6" name="Rounded Rectangle 5"/>
            <p:cNvSpPr/>
            <p:nvPr/>
          </p:nvSpPr>
          <p:spPr>
            <a:xfrm>
              <a:off x="2495923" y="4502726"/>
              <a:ext cx="6329561" cy="1517074"/>
            </a:xfrm>
            <a:prstGeom prst="roundRect">
              <a:avLst/>
            </a:prstGeom>
            <a:noFill/>
            <a:ln w="38100">
              <a:solidFill>
                <a:srgbClr val="0070C0"/>
              </a:solidFill>
            </a:ln>
          </p:spPr>
          <p:style>
            <a:lnRef idx="0">
              <a:schemeClr val="accent4"/>
            </a:lnRef>
            <a:fillRef idx="3">
              <a:schemeClr val="accent4"/>
            </a:fillRef>
            <a:effectRef idx="3">
              <a:schemeClr val="accent4"/>
            </a:effectRef>
            <a:fontRef idx="minor">
              <a:schemeClr val="lt1"/>
            </a:fontRef>
          </p:style>
          <p:txBody>
            <a:bodyPr rtlCol="0" anchor="ctr">
              <a:sp3d extrusionH="57150">
                <a:bevelT w="38100" h="38100"/>
              </a:sp3d>
            </a:bodyPr>
            <a:lstStyle/>
            <a:p>
              <a:pPr algn="ctr"/>
              <a:r>
                <a:rPr lang="bn-BD" sz="3600" b="1" dirty="0">
                  <a:solidFill>
                    <a:srgbClr val="FF0000"/>
                  </a:solidFill>
                  <a:latin typeface="Kalpurush" panose="02000600000000000000" pitchFamily="2" charset="0"/>
                  <a:cs typeface="Kalpurush" panose="02000600000000000000" pitchFamily="2" charset="0"/>
                </a:rPr>
                <a:t>‘মানুষের চেয়ে বড় কিছু নাই, নহে কিছু</a:t>
              </a:r>
              <a:r>
                <a:rPr lang="en-US" sz="3600" b="1" dirty="0">
                  <a:solidFill>
                    <a:srgbClr val="FF0000"/>
                  </a:solidFill>
                  <a:latin typeface="Kalpurush" panose="02000600000000000000" pitchFamily="2" charset="0"/>
                  <a:cs typeface="Kalpurush" panose="02000600000000000000" pitchFamily="2" charset="0"/>
                </a:rPr>
                <a:t> </a:t>
              </a:r>
              <a:r>
                <a:rPr lang="bn-BD" sz="3600" b="1" dirty="0">
                  <a:solidFill>
                    <a:srgbClr val="FF0000"/>
                  </a:solidFill>
                  <a:latin typeface="Kalpurush" panose="02000600000000000000" pitchFamily="2" charset="0"/>
                  <a:cs typeface="Kalpurush" panose="02000600000000000000" pitchFamily="2" charset="0"/>
                </a:rPr>
                <a:t>মহীয়ান’ </a:t>
              </a:r>
              <a:r>
                <a:rPr lang="bn-IN" sz="3600" b="1" dirty="0">
                  <a:solidFill>
                    <a:srgbClr val="FF0000"/>
                  </a:solidFill>
                  <a:latin typeface="Kalpurush" panose="02000600000000000000" pitchFamily="2" charset="0"/>
                  <a:cs typeface="Kalpurush" panose="02000600000000000000" pitchFamily="2" charset="0"/>
                </a:rPr>
                <a:t>-</a:t>
              </a:r>
              <a:r>
                <a:rPr lang="bn-BD" sz="3600" b="1" dirty="0">
                  <a:solidFill>
                    <a:srgbClr val="FF0000"/>
                  </a:solidFill>
                  <a:latin typeface="Kalpurush" panose="02000600000000000000" pitchFamily="2" charset="0"/>
                  <a:cs typeface="Kalpurush" panose="02000600000000000000" pitchFamily="2" charset="0"/>
                </a:rPr>
                <a:t> </a:t>
              </a:r>
              <a:r>
                <a:rPr lang="bn-IN" sz="3600" b="1" dirty="0">
                  <a:solidFill>
                    <a:srgbClr val="FF0000"/>
                  </a:solidFill>
                  <a:latin typeface="Kalpurush" panose="02000600000000000000" pitchFamily="2" charset="0"/>
                  <a:cs typeface="Kalpurush" panose="02000600000000000000" pitchFamily="2" charset="0"/>
                </a:rPr>
                <a:t>কথাটি বুঝিয়ে লিখ। </a:t>
              </a:r>
              <a:endParaRPr lang="en-US" sz="3600" b="1" dirty="0">
                <a:solidFill>
                  <a:srgbClr val="FF0000"/>
                </a:solidFill>
                <a:latin typeface="Kalpurush" panose="02000600000000000000" pitchFamily="2" charset="0"/>
                <a:cs typeface="Kalpurush" panose="02000600000000000000" pitchFamily="2" charset="0"/>
              </a:endParaRPr>
            </a:p>
          </p:txBody>
        </p:sp>
      </p:grpSp>
    </p:spTree>
    <p:extLst>
      <p:ext uri="{BB962C8B-B14F-4D97-AF65-F5344CB8AC3E}">
        <p14:creationId xmlns:p14="http://schemas.microsoft.com/office/powerpoint/2010/main" val="291426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repeatCount="indefinite" fill="hold" grpId="0" nodeType="clickEffect">
                                  <p:stCondLst>
                                    <p:cond delay="0"/>
                                  </p:stCondLst>
                                  <p:childTnLst>
                                    <p:animClr clrSpc="rgb" dir="cw">
                                      <p:cBhvr override="childStyle">
                                        <p:cTn id="6" dur="1000" fill="hold"/>
                                        <p:tgtEl>
                                          <p:spTgt spid="2"/>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7120" y="-40114"/>
            <a:ext cx="4996881" cy="646331"/>
          </a:xfrm>
          <a:prstGeom prst="rect">
            <a:avLst/>
          </a:prstGeom>
          <a:noFill/>
          <a:ln w="12700">
            <a:solidFill>
              <a:schemeClr val="tx1"/>
            </a:solidFill>
          </a:ln>
        </p:spPr>
        <p:txBody>
          <a:bodyPr wrap="none" rtlCol="0">
            <a:spAutoFit/>
            <a:scene3d>
              <a:camera prst="orthographicFront"/>
              <a:lightRig rig="threePt" dir="t"/>
            </a:scene3d>
            <a:sp3d extrusionH="57150">
              <a:bevelT w="38100" h="38100"/>
            </a:sp3d>
          </a:bodyPr>
          <a:lstStyle/>
          <a:p>
            <a:pPr marL="457200" indent="-457200">
              <a:buFont typeface="Wingdings" pitchFamily="2" charset="2"/>
              <a:buChar char="q"/>
            </a:pPr>
            <a:r>
              <a:rPr lang="en-US" sz="3600" b="1" dirty="0">
                <a:solidFill>
                  <a:srgbClr val="008000"/>
                </a:solidFill>
                <a:latin typeface="Kalpurush" panose="02000600000000000000" pitchFamily="2" charset="0"/>
                <a:cs typeface="Kalpurush" panose="02000600000000000000" pitchFamily="2" charset="0"/>
              </a:rPr>
              <a:t>‘</a:t>
            </a:r>
            <a:r>
              <a:rPr lang="en-US" sz="3600" b="1" dirty="0" err="1">
                <a:solidFill>
                  <a:srgbClr val="008000"/>
                </a:solidFill>
                <a:latin typeface="Kalpurush" panose="02000600000000000000" pitchFamily="2" charset="0"/>
                <a:cs typeface="Kalpurush" panose="02000600000000000000" pitchFamily="2" charset="0"/>
              </a:rPr>
              <a:t>মানুষ</a:t>
            </a:r>
            <a:r>
              <a:rPr lang="en-US" sz="3600" b="1" dirty="0">
                <a:solidFill>
                  <a:srgbClr val="008000"/>
                </a:solidFill>
                <a:latin typeface="Kalpurush" panose="02000600000000000000" pitchFamily="2" charset="0"/>
                <a:cs typeface="Kalpurush" panose="02000600000000000000" pitchFamily="2" charset="0"/>
              </a:rPr>
              <a:t>’ </a:t>
            </a:r>
            <a:r>
              <a:rPr lang="en-US" sz="3600" b="1" dirty="0" err="1">
                <a:solidFill>
                  <a:srgbClr val="008000"/>
                </a:solidFill>
                <a:latin typeface="Kalpurush" panose="02000600000000000000" pitchFamily="2" charset="0"/>
                <a:cs typeface="Kalpurush" panose="02000600000000000000" pitchFamily="2" charset="0"/>
              </a:rPr>
              <a:t>কবিতা</a:t>
            </a:r>
            <a:r>
              <a:rPr lang="en-US" sz="3600" b="1" dirty="0">
                <a:solidFill>
                  <a:srgbClr val="008000"/>
                </a:solidFill>
                <a:latin typeface="Kalpurush" panose="02000600000000000000" pitchFamily="2" charset="0"/>
                <a:cs typeface="Kalpurush" panose="02000600000000000000" pitchFamily="2" charset="0"/>
              </a:rPr>
              <a:t> ও </a:t>
            </a:r>
            <a:r>
              <a:rPr lang="en-US" sz="3600" b="1" dirty="0" err="1">
                <a:solidFill>
                  <a:srgbClr val="008000"/>
                </a:solidFill>
                <a:latin typeface="Kalpurush" panose="02000600000000000000" pitchFamily="2" charset="0"/>
                <a:cs typeface="Kalpurush" panose="02000600000000000000" pitchFamily="2" charset="0"/>
              </a:rPr>
              <a:t>সাম্যবাদঃ</a:t>
            </a:r>
            <a:endParaRPr lang="en-US" sz="2400" b="1" dirty="0">
              <a:solidFill>
                <a:srgbClr val="008000"/>
              </a:solidFill>
              <a:latin typeface="Kalpurush" panose="02000600000000000000" pitchFamily="2" charset="0"/>
              <a:cs typeface="Kalpurush" panose="02000600000000000000" pitchFamily="2" charset="0"/>
            </a:endParaRPr>
          </a:p>
        </p:txBody>
      </p:sp>
      <p:sp>
        <p:nvSpPr>
          <p:cNvPr id="4" name="TextBox 3"/>
          <p:cNvSpPr txBox="1"/>
          <p:nvPr/>
        </p:nvSpPr>
        <p:spPr>
          <a:xfrm>
            <a:off x="104774" y="3143240"/>
            <a:ext cx="8534400" cy="3108543"/>
          </a:xfrm>
          <a:prstGeom prst="rect">
            <a:avLst/>
          </a:prstGeom>
          <a:noFill/>
          <a:ln w="12700">
            <a:solidFill>
              <a:schemeClr val="tx1"/>
            </a:solidFill>
          </a:ln>
        </p:spPr>
        <p:txBody>
          <a:bodyPr wrap="square" rtlCol="0">
            <a:spAutoFit/>
            <a:scene3d>
              <a:camera prst="orthographicFront"/>
              <a:lightRig rig="threePt" dir="t"/>
            </a:scene3d>
            <a:sp3d extrusionH="57150">
              <a:bevelT w="38100" h="38100"/>
            </a:sp3d>
          </a:bodyPr>
          <a:lstStyle/>
          <a:p>
            <a:pPr marL="457200" indent="-457200" algn="just">
              <a:buFont typeface="Wingdings" pitchFamily="2" charset="2"/>
              <a:buChar char="q"/>
            </a:pPr>
            <a:r>
              <a:rPr lang="bn-IN" sz="2800" b="1" dirty="0">
                <a:solidFill>
                  <a:srgbClr val="FF0000"/>
                </a:solidFill>
                <a:latin typeface="Kalpurush" panose="02000600000000000000" pitchFamily="2" charset="0"/>
                <a:cs typeface="Kalpurush" panose="02000600000000000000" pitchFamily="2" charset="0"/>
              </a:rPr>
              <a:t>‘মানুষ’ </a:t>
            </a:r>
            <a:r>
              <a:rPr lang="bn-IN" sz="2800" b="1" dirty="0">
                <a:latin typeface="Kalpurush" panose="02000600000000000000" pitchFamily="2" charset="0"/>
                <a:cs typeface="Kalpurush" panose="02000600000000000000" pitchFamily="2" charset="0"/>
              </a:rPr>
              <a:t>কবিতার মূলভাবটি </a:t>
            </a:r>
            <a:r>
              <a:rPr lang="bn-IN" sz="2800" b="1" dirty="0">
                <a:solidFill>
                  <a:srgbClr val="FF0000"/>
                </a:solidFill>
                <a:latin typeface="Kalpurush" panose="02000600000000000000" pitchFamily="2" charset="0"/>
                <a:cs typeface="Kalpurush" panose="02000600000000000000" pitchFamily="2" charset="0"/>
              </a:rPr>
              <a:t>‘সাম্যবাদী’ দর্শনের এক অনবদ্য রূপ</a:t>
            </a:r>
            <a:r>
              <a:rPr lang="bn-IN" sz="2800" b="1" dirty="0">
                <a:solidFill>
                  <a:srgbClr val="002060"/>
                </a:solidFill>
                <a:latin typeface="Kalpurush" panose="02000600000000000000" pitchFamily="2" charset="0"/>
                <a:cs typeface="Kalpurush" panose="02000600000000000000" pitchFamily="2" charset="0"/>
              </a:rPr>
              <a:t>।’ </a:t>
            </a:r>
            <a:r>
              <a:rPr lang="bn-IN" sz="2800" b="1" dirty="0">
                <a:latin typeface="Kalpurush" panose="02000600000000000000" pitchFamily="2" charset="0"/>
                <a:cs typeface="Kalpurush" panose="02000600000000000000" pitchFamily="2" charset="0"/>
              </a:rPr>
              <a:t>এই কাব্যের প্রতিটি কবিতাতেই সাম্যবাদের বিষয়টি প্রাধান্য পেয়েছে। এখানে মানুষের জয়গান গাওয়া হয়েছে, বলা হয়েছে মানুষের চেয়ে আর বড় কিছু হতে পারে না। ধনী-গরিব সকল মানুষ সমান। একে অন্যের পরম </a:t>
            </a:r>
            <a:r>
              <a:rPr lang="bn-IN" sz="2800" dirty="0">
                <a:latin typeface="Kalpurush" panose="02000600000000000000" pitchFamily="2" charset="0"/>
                <a:cs typeface="Kalpurush" panose="02000600000000000000" pitchFamily="2" charset="0"/>
              </a:rPr>
              <a:t>আত্মীয়</a:t>
            </a:r>
            <a:r>
              <a:rPr lang="bn-IN" sz="2800" b="1" dirty="0">
                <a:latin typeface="Kalpurush" panose="02000600000000000000" pitchFamily="2" charset="0"/>
                <a:cs typeface="Kalpurush" panose="02000600000000000000" pitchFamily="2" charset="0"/>
              </a:rPr>
              <a:t>। তাই একটি সুশৃংখল সমাজ ব্যবস্থার জন্য সাম্যবাদের প্রয়োজনীয়তা অনস্বীকার্য। </a:t>
            </a:r>
            <a:endParaRPr lang="en-US" sz="2800" b="1" dirty="0">
              <a:latin typeface="Kalpurush" panose="02000600000000000000" pitchFamily="2" charset="0"/>
              <a:cs typeface="Kalpurush" panose="02000600000000000000" pitchFamily="2" charset="0"/>
            </a:endParaRPr>
          </a:p>
        </p:txBody>
      </p:sp>
      <p:grpSp>
        <p:nvGrpSpPr>
          <p:cNvPr id="14" name="Group 13"/>
          <p:cNvGrpSpPr/>
          <p:nvPr/>
        </p:nvGrpSpPr>
        <p:grpSpPr>
          <a:xfrm>
            <a:off x="-288472" y="606217"/>
            <a:ext cx="9320893" cy="2379852"/>
            <a:chOff x="-550055" y="-1534375"/>
            <a:chExt cx="12662711" cy="4033299"/>
          </a:xfrm>
        </p:grpSpPr>
        <p:sp>
          <p:nvSpPr>
            <p:cNvPr id="3" name="TextBox 2"/>
            <p:cNvSpPr txBox="1"/>
            <p:nvPr/>
          </p:nvSpPr>
          <p:spPr>
            <a:xfrm>
              <a:off x="-550055" y="159421"/>
              <a:ext cx="12662711" cy="2339503"/>
            </a:xfrm>
            <a:prstGeom prst="rect">
              <a:avLst/>
            </a:prstGeom>
            <a:noFill/>
            <a:ln w="12700">
              <a:solidFill>
                <a:schemeClr val="tx1"/>
              </a:solidFill>
            </a:ln>
          </p:spPr>
          <p:txBody>
            <a:bodyPr wrap="square" rtlCol="0">
              <a:spAutoFit/>
              <a:scene3d>
                <a:camera prst="orthographicFront"/>
                <a:lightRig rig="threePt" dir="t"/>
              </a:scene3d>
              <a:sp3d extrusionH="57150">
                <a:bevelT w="38100" h="38100"/>
              </a:sp3d>
            </a:bodyPr>
            <a:lstStyle/>
            <a:p>
              <a:pPr algn="ctr"/>
              <a:r>
                <a:rPr lang="bn-IN" sz="2800" b="1" dirty="0">
                  <a:solidFill>
                    <a:srgbClr val="FF0000"/>
                  </a:solidFill>
                  <a:latin typeface="Kalpurush" panose="02000600000000000000" pitchFamily="2" charset="0"/>
                  <a:cs typeface="Kalpurush" panose="02000600000000000000" pitchFamily="2" charset="0"/>
                </a:rPr>
                <a:t>‘‘কেউ খাবে তো কেউ খাবে না, </a:t>
              </a:r>
            </a:p>
            <a:p>
              <a:pPr algn="ctr"/>
              <a:r>
                <a:rPr lang="bn-IN" sz="2800" b="1" dirty="0">
                  <a:solidFill>
                    <a:srgbClr val="FF0000"/>
                  </a:solidFill>
                  <a:latin typeface="Kalpurush" panose="02000600000000000000" pitchFamily="2" charset="0"/>
                  <a:cs typeface="Kalpurush" panose="02000600000000000000" pitchFamily="2" charset="0"/>
                </a:rPr>
                <a:t> </a:t>
              </a:r>
              <a:r>
                <a:rPr lang="bn-IN" sz="1000" b="1" dirty="0">
                  <a:solidFill>
                    <a:srgbClr val="FF0000"/>
                  </a:solidFill>
                  <a:latin typeface="Kalpurush" panose="02000600000000000000" pitchFamily="2" charset="0"/>
                  <a:cs typeface="Kalpurush" panose="02000600000000000000" pitchFamily="2" charset="0"/>
                </a:rPr>
                <a:t>               </a:t>
              </a:r>
              <a:r>
                <a:rPr lang="bn-IN" sz="2800" b="1" dirty="0">
                  <a:solidFill>
                    <a:srgbClr val="FF0000"/>
                  </a:solidFill>
                  <a:latin typeface="Kalpurush" panose="02000600000000000000" pitchFamily="2" charset="0"/>
                  <a:cs typeface="Kalpurush" panose="02000600000000000000" pitchFamily="2" charset="0"/>
                </a:rPr>
                <a:t>তা হবে না, তা হবে না।’’ </a:t>
              </a:r>
            </a:p>
            <a:p>
              <a:pPr algn="ctr"/>
              <a:r>
                <a:rPr lang="bn-IN" sz="2800" b="1" dirty="0">
                  <a:latin typeface="Kalpurush" panose="02000600000000000000" pitchFamily="2" charset="0"/>
                  <a:cs typeface="Kalpurush" panose="02000600000000000000" pitchFamily="2" charset="0"/>
                </a:rPr>
                <a:t>- এই স্লোগানে, সবার সমান অধিকার</a:t>
              </a:r>
              <a:r>
                <a:rPr lang="en-US" sz="2800" b="1" dirty="0">
                  <a:latin typeface="Kalpurush" panose="02000600000000000000" pitchFamily="2" charset="0"/>
                  <a:cs typeface="Kalpurush" panose="02000600000000000000" pitchFamily="2" charset="0"/>
                </a:rPr>
                <a:t> </a:t>
              </a:r>
              <a:r>
                <a:rPr lang="bn-IN" sz="2800" b="1" dirty="0">
                  <a:latin typeface="Kalpurush" panose="02000600000000000000" pitchFamily="2" charset="0"/>
                  <a:cs typeface="Kalpurush" panose="02000600000000000000" pitchFamily="2" charset="0"/>
                </a:rPr>
                <a:t>নিশ্চিত করা।  </a:t>
              </a:r>
              <a:endParaRPr lang="en-US" sz="2800" b="1" dirty="0">
                <a:latin typeface="Kalpurush" panose="02000600000000000000" pitchFamily="2" charset="0"/>
                <a:cs typeface="Kalpurush" panose="02000600000000000000" pitchFamily="2"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1824" r="12148"/>
            <a:stretch/>
          </p:blipFill>
          <p:spPr>
            <a:xfrm>
              <a:off x="189057" y="-1534375"/>
              <a:ext cx="9897565" cy="16937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3734977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685800"/>
            <a:ext cx="1066800" cy="5791200"/>
          </a:xfrm>
          <a:prstGeom prst="round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accent2"/>
          </a:lnRef>
          <a:fillRef idx="3">
            <a:schemeClr val="accent2"/>
          </a:fillRef>
          <a:effectRef idx="3">
            <a:schemeClr val="accent2"/>
          </a:effectRef>
          <a:fontRef idx="minor">
            <a:schemeClr val="lt1"/>
          </a:fontRef>
        </p:style>
        <p:txBody>
          <a:bodyPr rtlCol="0" anchor="ctr"/>
          <a:lstStyle/>
          <a:p>
            <a:pPr algn="ctr"/>
            <a:r>
              <a:rPr lang="bn-BD"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Kalpurush" panose="02000600000000000000" pitchFamily="2" charset="0"/>
                <a:cs typeface="Kalpurush" panose="02000600000000000000" pitchFamily="2" charset="0"/>
              </a:rPr>
              <a:t>মূ</a:t>
            </a:r>
            <a:endParaRPr lang="bn-IN"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Kalpurush" panose="02000600000000000000" pitchFamily="2" charset="0"/>
              <a:cs typeface="Kalpurush" panose="02000600000000000000" pitchFamily="2" charset="0"/>
            </a:endParaRPr>
          </a:p>
          <a:p>
            <a:pPr algn="ctr"/>
            <a:r>
              <a:rPr lang="bn-BD"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Kalpurush" panose="02000600000000000000" pitchFamily="2" charset="0"/>
                <a:cs typeface="Kalpurush" panose="02000600000000000000" pitchFamily="2" charset="0"/>
              </a:rPr>
              <a:t>ল্যা</a:t>
            </a:r>
            <a:endParaRPr lang="bn-IN"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Kalpurush" panose="02000600000000000000" pitchFamily="2" charset="0"/>
              <a:cs typeface="Kalpurush" panose="02000600000000000000" pitchFamily="2" charset="0"/>
            </a:endParaRPr>
          </a:p>
          <a:p>
            <a:pPr algn="ctr"/>
            <a:r>
              <a:rPr lang="bn-BD"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Kalpurush" panose="02000600000000000000" pitchFamily="2" charset="0"/>
                <a:cs typeface="Kalpurush" panose="02000600000000000000" pitchFamily="2" charset="0"/>
              </a:rPr>
              <a:t>য়</a:t>
            </a:r>
            <a:endParaRPr lang="en-US"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Kalpurush" panose="02000600000000000000" pitchFamily="2" charset="0"/>
              <a:cs typeface="Kalpurush" panose="02000600000000000000" pitchFamily="2" charset="0"/>
            </a:endParaRPr>
          </a:p>
          <a:p>
            <a:pPr algn="ctr"/>
            <a:r>
              <a:rPr lang="bn-BD"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Kalpurush" panose="02000600000000000000" pitchFamily="2" charset="0"/>
                <a:cs typeface="Kalpurush" panose="02000600000000000000" pitchFamily="2" charset="0"/>
              </a:rPr>
              <a:t>ন</a:t>
            </a:r>
            <a:endParaRPr lang="en-US" sz="6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Kalpurush" panose="02000600000000000000" pitchFamily="2" charset="0"/>
              <a:cs typeface="Kalpurush" panose="02000600000000000000" pitchFamily="2" charset="0"/>
            </a:endParaRPr>
          </a:p>
        </p:txBody>
      </p:sp>
      <p:sp>
        <p:nvSpPr>
          <p:cNvPr id="2" name="TextBox 1"/>
          <p:cNvSpPr txBox="1"/>
          <p:nvPr/>
        </p:nvSpPr>
        <p:spPr>
          <a:xfrm>
            <a:off x="1524000" y="152430"/>
            <a:ext cx="7391400" cy="6494085"/>
          </a:xfrm>
          <a:prstGeom prst="rect">
            <a:avLst/>
          </a:prstGeom>
          <a:noFill/>
        </p:spPr>
        <p:txBody>
          <a:bodyPr wrap="square" rtlCol="0">
            <a:spAutoFit/>
            <a:scene3d>
              <a:camera prst="orthographicFront"/>
              <a:lightRig rig="threePt" dir="t"/>
            </a:scene3d>
            <a:sp3d extrusionH="57150">
              <a:bevelT w="38100" h="38100"/>
            </a:sp3d>
          </a:bodyPr>
          <a:lstStyle/>
          <a:p>
            <a:pPr marL="342900" indent="-342900">
              <a:buFont typeface="Wingdings" pitchFamily="2" charset="2"/>
              <a:buChar char="q"/>
            </a:pPr>
            <a:r>
              <a:rPr lang="bn-IN" sz="2600" b="1" dirty="0">
                <a:blipFill>
                  <a:blip r:embed="rId2"/>
                  <a:tile tx="0" ty="0" sx="100000" sy="100000" flip="none" algn="tl"/>
                </a:blipFill>
                <a:latin typeface="Kalpurush" panose="02000600000000000000" pitchFamily="2" charset="0"/>
                <a:cs typeface="Kalpurush" panose="02000600000000000000" pitchFamily="2" charset="0"/>
              </a:rPr>
              <a:t> </a:t>
            </a:r>
            <a:r>
              <a:rPr lang="en-US" sz="2600" b="1" dirty="0">
                <a:solidFill>
                  <a:srgbClr val="C00000"/>
                </a:solidFill>
                <a:latin typeface="Kalpurush" panose="02000600000000000000" pitchFamily="2" charset="0"/>
                <a:cs typeface="Kalpurush" panose="02000600000000000000" pitchFamily="2" charset="0"/>
              </a:rPr>
              <a:t>1976 </a:t>
            </a:r>
            <a:r>
              <a:rPr lang="bn-IN" sz="2600" b="1" dirty="0">
                <a:solidFill>
                  <a:srgbClr val="C00000"/>
                </a:solidFill>
                <a:latin typeface="Kalpurush" panose="02000600000000000000" pitchFamily="2" charset="0"/>
                <a:cs typeface="Kalpurush" panose="02000600000000000000" pitchFamily="2" charset="0"/>
              </a:rPr>
              <a:t>সালে বাংলাদেশ সরকার কবি কাজী নজরুল ইসলামকে </a:t>
            </a:r>
          </a:p>
          <a:p>
            <a:r>
              <a:rPr lang="bn-IN" sz="2600" b="1" dirty="0">
                <a:solidFill>
                  <a:srgbClr val="C00000"/>
                </a:solidFill>
                <a:latin typeface="Kalpurush" panose="02000600000000000000" pitchFamily="2" charset="0"/>
                <a:cs typeface="Kalpurush" panose="02000600000000000000" pitchFamily="2" charset="0"/>
              </a:rPr>
              <a:t>     কী মর্যাদায় অধিষ্ঠিত করেন?</a:t>
            </a:r>
          </a:p>
          <a:p>
            <a:r>
              <a:rPr lang="bn-IN" sz="2600" b="1" dirty="0">
                <a:solidFill>
                  <a:schemeClr val="tx2">
                    <a:lumMod val="50000"/>
                  </a:schemeClr>
                </a:solidFill>
                <a:latin typeface="Kalpurush" panose="02000600000000000000" pitchFamily="2" charset="0"/>
                <a:cs typeface="Kalpurush" panose="02000600000000000000" pitchFamily="2" charset="0"/>
              </a:rPr>
              <a:t>উঃ একুশে পদক প্রদান ও জাতীয় কবির মর্যাদায় অধিষ্ঠিত করেন।</a:t>
            </a:r>
          </a:p>
          <a:p>
            <a:pPr marL="342900" indent="-342900">
              <a:buFont typeface="Wingdings" pitchFamily="2" charset="2"/>
              <a:buChar char="q"/>
            </a:pPr>
            <a:r>
              <a:rPr lang="bn-IN" sz="2600" b="1" dirty="0">
                <a:solidFill>
                  <a:srgbClr val="C00000"/>
                </a:solidFill>
                <a:latin typeface="Kalpurush" panose="02000600000000000000" pitchFamily="2" charset="0"/>
                <a:cs typeface="Kalpurush" panose="02000600000000000000" pitchFamily="2" charset="0"/>
              </a:rPr>
              <a:t> ‘মানুষ’ কবিতায় কবি কীসের জয়গান গেয়েছেন?</a:t>
            </a:r>
          </a:p>
          <a:p>
            <a:r>
              <a:rPr lang="bn-IN" sz="2600" b="1" dirty="0">
                <a:solidFill>
                  <a:schemeClr val="tx2">
                    <a:lumMod val="50000"/>
                  </a:schemeClr>
                </a:solidFill>
                <a:latin typeface="Kalpurush" panose="02000600000000000000" pitchFamily="2" charset="0"/>
                <a:cs typeface="Kalpurush" panose="02000600000000000000" pitchFamily="2" charset="0"/>
              </a:rPr>
              <a:t>উঃ  সাম্যবাদের জয়গান গেয়েছেন।</a:t>
            </a:r>
          </a:p>
          <a:p>
            <a:pPr marL="342900" indent="-342900">
              <a:buFont typeface="Wingdings" pitchFamily="2" charset="2"/>
              <a:buChar char="q"/>
            </a:pPr>
            <a:r>
              <a:rPr lang="bn-IN" sz="2600" b="1" dirty="0">
                <a:solidFill>
                  <a:srgbClr val="C00000"/>
                </a:solidFill>
                <a:latin typeface="Kalpurush" panose="02000600000000000000" pitchFamily="2" charset="0"/>
                <a:cs typeface="Kalpurush" panose="02000600000000000000" pitchFamily="2" charset="0"/>
              </a:rPr>
              <a:t> ‘মানুষ’ কবিতায় কে পূজারীকে দ্বার খুলতে বলেছিল?</a:t>
            </a:r>
          </a:p>
          <a:p>
            <a:r>
              <a:rPr lang="bn-IN" sz="2600" b="1" dirty="0">
                <a:solidFill>
                  <a:schemeClr val="tx2">
                    <a:lumMod val="50000"/>
                  </a:schemeClr>
                </a:solidFill>
                <a:latin typeface="Kalpurush" panose="02000600000000000000" pitchFamily="2" charset="0"/>
                <a:cs typeface="Kalpurush" panose="02000600000000000000" pitchFamily="2" charset="0"/>
              </a:rPr>
              <a:t>উঃ পথিক পূজারীকে দ্বার খুলতে বলেছিল।</a:t>
            </a:r>
          </a:p>
          <a:p>
            <a:pPr marL="342900" indent="-342900">
              <a:buFont typeface="Wingdings" pitchFamily="2" charset="2"/>
              <a:buChar char="q"/>
            </a:pPr>
            <a:r>
              <a:rPr lang="bn-IN" sz="2600" b="1" dirty="0">
                <a:solidFill>
                  <a:srgbClr val="C00000"/>
                </a:solidFill>
                <a:latin typeface="Kalpurush" panose="02000600000000000000" pitchFamily="2" charset="0"/>
                <a:cs typeface="Kalpurush" panose="02000600000000000000" pitchFamily="2" charset="0"/>
              </a:rPr>
              <a:t> ‘ভ্যালা হলো দেখি লেঠা’- উক্তিটি কার?</a:t>
            </a:r>
          </a:p>
          <a:p>
            <a:r>
              <a:rPr lang="bn-IN" sz="2600" b="1" dirty="0">
                <a:solidFill>
                  <a:schemeClr val="tx2">
                    <a:lumMod val="50000"/>
                  </a:schemeClr>
                </a:solidFill>
                <a:latin typeface="Kalpurush" panose="02000600000000000000" pitchFamily="2" charset="0"/>
                <a:cs typeface="Kalpurush" panose="02000600000000000000" pitchFamily="2" charset="0"/>
              </a:rPr>
              <a:t>উঃ  ‘মানুষ’ কবিতায় উক্তিটি মোল্লা সাহেবের।</a:t>
            </a:r>
          </a:p>
          <a:p>
            <a:pPr marL="342900" indent="-342900">
              <a:buFont typeface="Wingdings" pitchFamily="2" charset="2"/>
              <a:buChar char="q"/>
            </a:pPr>
            <a:r>
              <a:rPr lang="bn-IN" sz="2600" b="1" dirty="0">
                <a:solidFill>
                  <a:srgbClr val="C00000"/>
                </a:solidFill>
                <a:latin typeface="Kalpurush" panose="02000600000000000000" pitchFamily="2" charset="0"/>
                <a:cs typeface="Kalpurush" panose="02000600000000000000" pitchFamily="2" charset="0"/>
              </a:rPr>
              <a:t> ‘মানুষ’ কবিতায় উল্লিখিত কিসের জন্য হাতুরি শাবল চালানোর</a:t>
            </a:r>
          </a:p>
          <a:p>
            <a:r>
              <a:rPr lang="bn-IN" sz="2600" b="1" dirty="0">
                <a:solidFill>
                  <a:srgbClr val="C00000"/>
                </a:solidFill>
                <a:latin typeface="Kalpurush" panose="02000600000000000000" pitchFamily="2" charset="0"/>
                <a:cs typeface="Kalpurush" panose="02000600000000000000" pitchFamily="2" charset="0"/>
              </a:rPr>
              <a:t>     কথা বলা হয়েছে?</a:t>
            </a:r>
          </a:p>
          <a:p>
            <a:r>
              <a:rPr lang="bn-IN" sz="2600" b="1" dirty="0">
                <a:solidFill>
                  <a:schemeClr val="tx2">
                    <a:lumMod val="50000"/>
                  </a:schemeClr>
                </a:solidFill>
                <a:latin typeface="Kalpurush" panose="02000600000000000000" pitchFamily="2" charset="0"/>
                <a:cs typeface="Kalpurush" panose="02000600000000000000" pitchFamily="2" charset="0"/>
              </a:rPr>
              <a:t>উঃ খোদার ঘরের কপাট লাগানো সব দ্বার খুলে দেওয়ার জন্য হাতুরি</a:t>
            </a:r>
            <a:r>
              <a:rPr lang="en-US" sz="2600" b="1" dirty="0">
                <a:solidFill>
                  <a:schemeClr val="tx2">
                    <a:lumMod val="50000"/>
                  </a:schemeClr>
                </a:solidFill>
                <a:latin typeface="Kalpurush" panose="02000600000000000000" pitchFamily="2" charset="0"/>
                <a:cs typeface="Kalpurush" panose="02000600000000000000" pitchFamily="2" charset="0"/>
              </a:rPr>
              <a:t> </a:t>
            </a:r>
            <a:r>
              <a:rPr lang="bn-IN" sz="2600" b="1" dirty="0">
                <a:solidFill>
                  <a:schemeClr val="tx2">
                    <a:lumMod val="50000"/>
                  </a:schemeClr>
                </a:solidFill>
                <a:latin typeface="Kalpurush" panose="02000600000000000000" pitchFamily="2" charset="0"/>
                <a:cs typeface="Kalpurush" panose="02000600000000000000" pitchFamily="2" charset="0"/>
              </a:rPr>
              <a:t>শাবল চালানোর কথা বলা হয়েছে।</a:t>
            </a:r>
          </a:p>
        </p:txBody>
      </p:sp>
    </p:spTree>
    <p:extLst>
      <p:ext uri="{BB962C8B-B14F-4D97-AF65-F5344CB8AC3E}">
        <p14:creationId xmlns:p14="http://schemas.microsoft.com/office/powerpoint/2010/main" val="95822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barn(inVertical)">
                                      <p:cBhvr>
                                        <p:cTn id="25" dur="500"/>
                                        <p:tgtEl>
                                          <p:spTgt spid="2">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barn(inVertical)">
                                      <p:cBhvr>
                                        <p:cTn id="28" dur="500"/>
                                        <p:tgtEl>
                                          <p:spTgt spid="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barn(inVertical)">
                                      <p:cBhvr>
                                        <p:cTn id="33" dur="500"/>
                                        <p:tgtEl>
                                          <p:spTgt spid="2">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barn(inVertical)">
                                      <p:cBhvr>
                                        <p:cTn id="38" dur="500"/>
                                        <p:tgtEl>
                                          <p:spTgt spid="2">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
                                            <p:txEl>
                                              <p:pRg st="4" end="4"/>
                                            </p:txEl>
                                          </p:spTgt>
                                        </p:tgtEl>
                                        <p:attrNameLst>
                                          <p:attrName>style.visibility</p:attrName>
                                        </p:attrNameLst>
                                      </p:cBhvr>
                                      <p:to>
                                        <p:strVal val="visible"/>
                                      </p:to>
                                    </p:set>
                                    <p:animEffect transition="in" filter="barn(inVertical)">
                                      <p:cBhvr>
                                        <p:cTn id="43" dur="500"/>
                                        <p:tgtEl>
                                          <p:spTgt spid="2">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
                                            <p:txEl>
                                              <p:pRg st="5" end="5"/>
                                            </p:txEl>
                                          </p:spTgt>
                                        </p:tgtEl>
                                        <p:attrNameLst>
                                          <p:attrName>style.visibility</p:attrName>
                                        </p:attrNameLst>
                                      </p:cBhvr>
                                      <p:to>
                                        <p:strVal val="visible"/>
                                      </p:to>
                                    </p:set>
                                    <p:animEffect transition="in" filter="barn(inVertical)">
                                      <p:cBhvr>
                                        <p:cTn id="48" dur="500"/>
                                        <p:tgtEl>
                                          <p:spTgt spid="2">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
                                            <p:txEl>
                                              <p:pRg st="6" end="6"/>
                                            </p:txEl>
                                          </p:spTgt>
                                        </p:tgtEl>
                                        <p:attrNameLst>
                                          <p:attrName>style.visibility</p:attrName>
                                        </p:attrNameLst>
                                      </p:cBhvr>
                                      <p:to>
                                        <p:strVal val="visible"/>
                                      </p:to>
                                    </p:set>
                                    <p:animEffect transition="in" filter="barn(inVertical)">
                                      <p:cBhvr>
                                        <p:cTn id="53" dur="500"/>
                                        <p:tgtEl>
                                          <p:spTgt spid="2">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2">
                                            <p:txEl>
                                              <p:pRg st="7" end="7"/>
                                            </p:txEl>
                                          </p:spTgt>
                                        </p:tgtEl>
                                        <p:attrNameLst>
                                          <p:attrName>style.visibility</p:attrName>
                                        </p:attrNameLst>
                                      </p:cBhvr>
                                      <p:to>
                                        <p:strVal val="visible"/>
                                      </p:to>
                                    </p:set>
                                    <p:animEffect transition="in" filter="barn(inVertical)">
                                      <p:cBhvr>
                                        <p:cTn id="58" dur="500"/>
                                        <p:tgtEl>
                                          <p:spTgt spid="2">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2">
                                            <p:txEl>
                                              <p:pRg st="8" end="8"/>
                                            </p:txEl>
                                          </p:spTgt>
                                        </p:tgtEl>
                                        <p:attrNameLst>
                                          <p:attrName>style.visibility</p:attrName>
                                        </p:attrNameLst>
                                      </p:cBhvr>
                                      <p:to>
                                        <p:strVal val="visible"/>
                                      </p:to>
                                    </p:set>
                                    <p:animEffect transition="in" filter="barn(inVertical)">
                                      <p:cBhvr>
                                        <p:cTn id="63" dur="500"/>
                                        <p:tgtEl>
                                          <p:spTgt spid="2">
                                            <p:txEl>
                                              <p:pRg st="8" end="8"/>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2">
                                            <p:txEl>
                                              <p:pRg st="9" end="9"/>
                                            </p:txEl>
                                          </p:spTgt>
                                        </p:tgtEl>
                                        <p:attrNameLst>
                                          <p:attrName>style.visibility</p:attrName>
                                        </p:attrNameLst>
                                      </p:cBhvr>
                                      <p:to>
                                        <p:strVal val="visible"/>
                                      </p:to>
                                    </p:set>
                                    <p:animEffect transition="in" filter="barn(inVertical)">
                                      <p:cBhvr>
                                        <p:cTn id="68" dur="500"/>
                                        <p:tgtEl>
                                          <p:spTgt spid="2">
                                            <p:txEl>
                                              <p:pRg st="9" end="9"/>
                                            </p:txEl>
                                          </p:spTgt>
                                        </p:tgtEl>
                                      </p:cBhvr>
                                    </p:animEffect>
                                  </p:childTnLst>
                                </p:cTn>
                              </p:par>
                              <p:par>
                                <p:cTn id="69" presetID="16" presetClass="entr" presetSubtype="21" fill="hold" nodeType="withEffect">
                                  <p:stCondLst>
                                    <p:cond delay="0"/>
                                  </p:stCondLst>
                                  <p:childTnLst>
                                    <p:set>
                                      <p:cBhvr>
                                        <p:cTn id="70" dur="1" fill="hold">
                                          <p:stCondLst>
                                            <p:cond delay="0"/>
                                          </p:stCondLst>
                                        </p:cTn>
                                        <p:tgtEl>
                                          <p:spTgt spid="2">
                                            <p:txEl>
                                              <p:pRg st="10" end="10"/>
                                            </p:txEl>
                                          </p:spTgt>
                                        </p:tgtEl>
                                        <p:attrNameLst>
                                          <p:attrName>style.visibility</p:attrName>
                                        </p:attrNameLst>
                                      </p:cBhvr>
                                      <p:to>
                                        <p:strVal val="visible"/>
                                      </p:to>
                                    </p:set>
                                    <p:animEffect transition="in" filter="barn(inVertical)">
                                      <p:cBhvr>
                                        <p:cTn id="71" dur="500"/>
                                        <p:tgtEl>
                                          <p:spTgt spid="2">
                                            <p:txEl>
                                              <p:pRg st="10" end="10"/>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nodeType="clickEffect">
                                  <p:stCondLst>
                                    <p:cond delay="0"/>
                                  </p:stCondLst>
                                  <p:childTnLst>
                                    <p:set>
                                      <p:cBhvr>
                                        <p:cTn id="75" dur="1" fill="hold">
                                          <p:stCondLst>
                                            <p:cond delay="0"/>
                                          </p:stCondLst>
                                        </p:cTn>
                                        <p:tgtEl>
                                          <p:spTgt spid="2">
                                            <p:txEl>
                                              <p:pRg st="11" end="11"/>
                                            </p:txEl>
                                          </p:spTgt>
                                        </p:tgtEl>
                                        <p:attrNameLst>
                                          <p:attrName>style.visibility</p:attrName>
                                        </p:attrNameLst>
                                      </p:cBhvr>
                                      <p:to>
                                        <p:strVal val="visible"/>
                                      </p:to>
                                    </p:set>
                                    <p:animEffect transition="in" filter="barn(inVertical)">
                                      <p:cBhvr>
                                        <p:cTn id="76"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75357"/>
            <a:ext cx="8534400" cy="7109639"/>
          </a:xfrm>
          <a:prstGeom prst="rect">
            <a:avLst/>
          </a:prstGeom>
          <a:noFill/>
        </p:spPr>
        <p:txBody>
          <a:bodyPr wrap="square" rtlCol="0">
            <a:spAutoFit/>
            <a:scene3d>
              <a:camera prst="orthographicFront"/>
              <a:lightRig rig="threePt" dir="t"/>
            </a:scene3d>
            <a:sp3d extrusionH="57150">
              <a:bevelT w="38100" h="38100"/>
            </a:sp3d>
          </a:bodyPr>
          <a:lstStyle/>
          <a:p>
            <a:pPr marL="285750" indent="-285750">
              <a:buFont typeface="Wingdings" pitchFamily="2" charset="2"/>
              <a:buChar char="q"/>
            </a:pPr>
            <a:r>
              <a:rPr lang="en-US" sz="2400" dirty="0">
                <a:latin typeface="Kalpurush" panose="02000600000000000000" pitchFamily="2" charset="0"/>
                <a:cs typeface="Kalpurush" panose="02000600000000000000" pitchFamily="2" charset="0"/>
              </a:rPr>
              <a:t> </a:t>
            </a:r>
            <a:r>
              <a:rPr lang="bn-IN" sz="2400" b="1" dirty="0">
                <a:solidFill>
                  <a:srgbClr val="00B050"/>
                </a:solidFill>
                <a:latin typeface="Kalpurush" panose="02000600000000000000" pitchFamily="2" charset="0"/>
                <a:cs typeface="Kalpurush" panose="02000600000000000000" pitchFamily="2" charset="0"/>
              </a:rPr>
              <a:t>‘মানুষ’ কবিতাটি কবি কাজী নজরুল ইসলামের কোন কাব্যগ্রন্থ থেকে সংকলিত হয়েছে?</a:t>
            </a:r>
          </a:p>
          <a:p>
            <a:r>
              <a:rPr lang="bn-IN" sz="2400" b="1" dirty="0">
                <a:solidFill>
                  <a:srgbClr val="FF0000"/>
                </a:solidFill>
                <a:latin typeface="Kalpurush" panose="02000600000000000000" pitchFamily="2" charset="0"/>
                <a:cs typeface="Kalpurush" panose="02000600000000000000" pitchFamily="2" charset="0"/>
              </a:rPr>
              <a:t>ক. চক্রবাক	খ. অগ্নিবীণা	গ.  সাম্যবাদী	ঘ. ছায়ানট</a:t>
            </a:r>
          </a:p>
          <a:p>
            <a:pPr marL="285750" indent="-285750">
              <a:buFont typeface="Wingdings" pitchFamily="2" charset="2"/>
              <a:buChar char="q"/>
            </a:pPr>
            <a:r>
              <a:rPr lang="bn-IN" sz="2400" b="1" dirty="0">
                <a:solidFill>
                  <a:srgbClr val="00B050"/>
                </a:solidFill>
                <a:latin typeface="Kalpurush" panose="02000600000000000000" pitchFamily="2" charset="0"/>
                <a:cs typeface="Kalpurush" panose="02000600000000000000" pitchFamily="2" charset="0"/>
              </a:rPr>
              <a:t> ‘তিমিররাত্রি, পথ জুড়ে তার ক্ষুধার মানিক জ্বলে!’- এখানে ‘ক্ষুধার মানিক’ অর্থ-</a:t>
            </a:r>
          </a:p>
          <a:p>
            <a:r>
              <a:rPr lang="bn-IN" sz="2400" b="1" dirty="0">
                <a:solidFill>
                  <a:srgbClr val="FF0000"/>
                </a:solidFill>
                <a:latin typeface="Kalpurush" panose="02000600000000000000" pitchFamily="2" charset="0"/>
                <a:cs typeface="Kalpurush" panose="02000600000000000000" pitchFamily="2" charset="0"/>
              </a:rPr>
              <a:t>ক. আর্তনাদ	খ.  অভাব	গ. উৎকন্ঠা	ঘ. প্রাচুর্য</a:t>
            </a:r>
          </a:p>
          <a:p>
            <a:r>
              <a:rPr lang="bn-IN" sz="2400" b="1" dirty="0">
                <a:solidFill>
                  <a:schemeClr val="tx2">
                    <a:lumMod val="50000"/>
                  </a:schemeClr>
                </a:solidFill>
                <a:latin typeface="Kalpurush" panose="02000600000000000000" pitchFamily="2" charset="0"/>
                <a:cs typeface="Kalpurush" panose="02000600000000000000" pitchFamily="2" charset="0"/>
              </a:rPr>
              <a:t>নিচের কবিতাংশটি পড় এবং সংশ্লিষ্ট প্রশ্নগুলোর উত্তর দাওঃ</a:t>
            </a:r>
          </a:p>
          <a:p>
            <a:r>
              <a:rPr lang="bn-IN" sz="2400" b="1" dirty="0">
                <a:solidFill>
                  <a:schemeClr val="tx2">
                    <a:lumMod val="50000"/>
                  </a:schemeClr>
                </a:solidFill>
                <a:latin typeface="Kalpurush" panose="02000600000000000000" pitchFamily="2" charset="0"/>
                <a:cs typeface="Kalpurush" panose="02000600000000000000" pitchFamily="2" charset="0"/>
              </a:rPr>
              <a:t>	‘‘জীবে প্রেম করে যেইজন</a:t>
            </a:r>
          </a:p>
          <a:p>
            <a:r>
              <a:rPr lang="bn-IN" sz="2400" b="1" dirty="0">
                <a:solidFill>
                  <a:schemeClr val="tx2">
                    <a:lumMod val="50000"/>
                  </a:schemeClr>
                </a:solidFill>
                <a:latin typeface="Kalpurush" panose="02000600000000000000" pitchFamily="2" charset="0"/>
                <a:cs typeface="Kalpurush" panose="02000600000000000000" pitchFamily="2" charset="0"/>
              </a:rPr>
              <a:t>	  সেইজন সেবিছে ঈশ্বর।” </a:t>
            </a:r>
          </a:p>
          <a:p>
            <a:pPr marL="285750" indent="-285750">
              <a:buFont typeface="Wingdings" pitchFamily="2" charset="2"/>
              <a:buChar char="q"/>
            </a:pPr>
            <a:r>
              <a:rPr lang="bn-IN" sz="2400" b="1" dirty="0">
                <a:solidFill>
                  <a:srgbClr val="00B050"/>
                </a:solidFill>
                <a:latin typeface="Kalpurush" panose="02000600000000000000" pitchFamily="2" charset="0"/>
                <a:cs typeface="Kalpurush" panose="02000600000000000000" pitchFamily="2" charset="0"/>
              </a:rPr>
              <a:t> উদ্দিপকের সঙ্গে সাদৃশ্য রয়েছে নিচের কোন কবিতার?</a:t>
            </a:r>
          </a:p>
          <a:p>
            <a:r>
              <a:rPr lang="bn-IN" sz="2400" b="1" dirty="0">
                <a:solidFill>
                  <a:srgbClr val="FF0000"/>
                </a:solidFill>
                <a:latin typeface="Kalpurush" panose="02000600000000000000" pitchFamily="2" charset="0"/>
                <a:cs typeface="Kalpurush" panose="02000600000000000000" pitchFamily="2" charset="0"/>
              </a:rPr>
              <a:t>ক. জীবন সঙ্গীত	খ. আমার সন্তান	গ.  মানুষ		ঘ. পল্লিজননী</a:t>
            </a:r>
          </a:p>
          <a:p>
            <a:pPr marL="285750" indent="-285750">
              <a:buFont typeface="Wingdings" pitchFamily="2" charset="2"/>
              <a:buChar char="q"/>
            </a:pPr>
            <a:r>
              <a:rPr lang="bn-IN" sz="2400" b="1" dirty="0">
                <a:solidFill>
                  <a:srgbClr val="00B050"/>
                </a:solidFill>
                <a:latin typeface="Kalpurush" panose="02000600000000000000" pitchFamily="2" charset="0"/>
                <a:cs typeface="Kalpurush" panose="02000600000000000000" pitchFamily="2" charset="0"/>
              </a:rPr>
              <a:t> এরূপ </a:t>
            </a:r>
            <a:r>
              <a:rPr lang="bn-IN" sz="2400" b="1">
                <a:solidFill>
                  <a:srgbClr val="00B050"/>
                </a:solidFill>
                <a:latin typeface="Kalpurush" panose="02000600000000000000" pitchFamily="2" charset="0"/>
                <a:cs typeface="Kalpurush" panose="02000600000000000000" pitchFamily="2" charset="0"/>
              </a:rPr>
              <a:t>সাদৃশ্যের কারণ-</a:t>
            </a:r>
            <a:endParaRPr lang="bn-IN" sz="2400" b="1" dirty="0">
              <a:solidFill>
                <a:srgbClr val="00B050"/>
              </a:solidFill>
              <a:latin typeface="Kalpurush" panose="02000600000000000000" pitchFamily="2" charset="0"/>
              <a:cs typeface="Kalpurush" panose="02000600000000000000" pitchFamily="2" charset="0"/>
            </a:endParaRPr>
          </a:p>
          <a:p>
            <a:r>
              <a:rPr lang="en-US" sz="2400" b="1" dirty="0">
                <a:solidFill>
                  <a:srgbClr val="FF0000"/>
                </a:solidFill>
                <a:latin typeface="Kalpurush" panose="02000600000000000000" pitchFamily="2" charset="0"/>
                <a:cs typeface="Kalpurush" panose="02000600000000000000" pitchFamily="2" charset="0"/>
              </a:rPr>
              <a:t>i</a:t>
            </a:r>
            <a:r>
              <a:rPr lang="bn-IN" sz="2400" b="1" dirty="0">
                <a:solidFill>
                  <a:srgbClr val="FF0000"/>
                </a:solidFill>
                <a:latin typeface="Kalpurush" panose="02000600000000000000" pitchFamily="2" charset="0"/>
                <a:cs typeface="Kalpurush" panose="02000600000000000000" pitchFamily="2" charset="0"/>
              </a:rPr>
              <a:t>. ভালোবাসা          </a:t>
            </a:r>
            <a:r>
              <a:rPr lang="en-US" sz="2400" b="1" dirty="0">
                <a:solidFill>
                  <a:srgbClr val="FF0000"/>
                </a:solidFill>
                <a:latin typeface="Kalpurush" panose="02000600000000000000" pitchFamily="2" charset="0"/>
                <a:cs typeface="Kalpurush" panose="02000600000000000000" pitchFamily="2" charset="0"/>
              </a:rPr>
              <a:t>ii. </a:t>
            </a:r>
            <a:r>
              <a:rPr lang="bn-IN" sz="2400" b="1" dirty="0">
                <a:solidFill>
                  <a:srgbClr val="FF0000"/>
                </a:solidFill>
                <a:latin typeface="Kalpurush" panose="02000600000000000000" pitchFamily="2" charset="0"/>
                <a:cs typeface="Kalpurush" panose="02000600000000000000" pitchFamily="2" charset="0"/>
              </a:rPr>
              <a:t>সহযোগিতা          </a:t>
            </a:r>
            <a:r>
              <a:rPr lang="en-US" sz="2400" b="1" dirty="0">
                <a:solidFill>
                  <a:srgbClr val="FF0000"/>
                </a:solidFill>
                <a:latin typeface="Kalpurush" panose="02000600000000000000" pitchFamily="2" charset="0"/>
                <a:cs typeface="Kalpurush" panose="02000600000000000000" pitchFamily="2" charset="0"/>
              </a:rPr>
              <a:t>iii.</a:t>
            </a:r>
            <a:r>
              <a:rPr lang="bn-IN" sz="2400" b="1" dirty="0">
                <a:solidFill>
                  <a:srgbClr val="FF0000"/>
                </a:solidFill>
                <a:latin typeface="Kalpurush" panose="02000600000000000000" pitchFamily="2" charset="0"/>
                <a:cs typeface="Kalpurush" panose="02000600000000000000" pitchFamily="2" charset="0"/>
              </a:rPr>
              <a:t> সহমর্মিতা</a:t>
            </a:r>
            <a:endParaRPr lang="en-US" sz="2400" b="1" dirty="0">
              <a:solidFill>
                <a:srgbClr val="FF0000"/>
              </a:solidFill>
              <a:latin typeface="Kalpurush" panose="02000600000000000000" pitchFamily="2" charset="0"/>
              <a:cs typeface="Kalpurush" panose="02000600000000000000" pitchFamily="2" charset="0"/>
            </a:endParaRPr>
          </a:p>
          <a:p>
            <a:r>
              <a:rPr lang="bn-IN" sz="2400" b="1" dirty="0">
                <a:solidFill>
                  <a:srgbClr val="00B050"/>
                </a:solidFill>
                <a:latin typeface="Kalpurush" panose="02000600000000000000" pitchFamily="2" charset="0"/>
                <a:cs typeface="Kalpurush" panose="02000600000000000000" pitchFamily="2" charset="0"/>
              </a:rPr>
              <a:t>নিচের কোনটি সঠিক?</a:t>
            </a:r>
            <a:r>
              <a:rPr lang="en-US" sz="2400" b="1" dirty="0">
                <a:solidFill>
                  <a:srgbClr val="00B050"/>
                </a:solidFill>
                <a:latin typeface="Kalpurush" panose="02000600000000000000" pitchFamily="2" charset="0"/>
                <a:cs typeface="Kalpurush" panose="02000600000000000000" pitchFamily="2" charset="0"/>
              </a:rPr>
              <a:t> </a:t>
            </a:r>
            <a:endParaRPr lang="bn-IN" sz="2400" b="1" dirty="0">
              <a:solidFill>
                <a:srgbClr val="00B050"/>
              </a:solidFill>
              <a:latin typeface="Kalpurush" panose="02000600000000000000" pitchFamily="2" charset="0"/>
              <a:cs typeface="Kalpurush" panose="02000600000000000000" pitchFamily="2" charset="0"/>
            </a:endParaRPr>
          </a:p>
          <a:p>
            <a:r>
              <a:rPr lang="bn-IN" sz="2400" b="1" dirty="0">
                <a:solidFill>
                  <a:srgbClr val="FF0000"/>
                </a:solidFill>
                <a:latin typeface="Kalpurush" panose="02000600000000000000" pitchFamily="2" charset="0"/>
                <a:cs typeface="Kalpurush" panose="02000600000000000000" pitchFamily="2" charset="0"/>
              </a:rPr>
              <a:t>ক.  </a:t>
            </a:r>
            <a:r>
              <a:rPr lang="en-US" sz="2400" b="1" dirty="0">
                <a:solidFill>
                  <a:srgbClr val="FF0000"/>
                </a:solidFill>
                <a:latin typeface="Kalpurush" panose="02000600000000000000" pitchFamily="2" charset="0"/>
                <a:cs typeface="Kalpurush" panose="02000600000000000000" pitchFamily="2" charset="0"/>
              </a:rPr>
              <a:t>i</a:t>
            </a:r>
            <a:r>
              <a:rPr lang="bn-IN" sz="2400" b="1" dirty="0">
                <a:solidFill>
                  <a:srgbClr val="FF0000"/>
                </a:solidFill>
                <a:latin typeface="Kalpurush" panose="02000600000000000000" pitchFamily="2" charset="0"/>
                <a:cs typeface="Kalpurush" panose="02000600000000000000" pitchFamily="2" charset="0"/>
              </a:rPr>
              <a:t> 		খ. </a:t>
            </a:r>
            <a:r>
              <a:rPr lang="en-US" sz="2400" b="1" dirty="0">
                <a:solidFill>
                  <a:srgbClr val="FF0000"/>
                </a:solidFill>
                <a:latin typeface="Kalpurush" panose="02000600000000000000" pitchFamily="2" charset="0"/>
                <a:cs typeface="Kalpurush" panose="02000600000000000000" pitchFamily="2" charset="0"/>
              </a:rPr>
              <a:t>ii</a:t>
            </a:r>
            <a:r>
              <a:rPr lang="bn-IN" sz="2400" b="1" dirty="0">
                <a:solidFill>
                  <a:srgbClr val="FF0000"/>
                </a:solidFill>
                <a:latin typeface="Kalpurush" panose="02000600000000000000" pitchFamily="2" charset="0"/>
                <a:cs typeface="Kalpurush" panose="02000600000000000000" pitchFamily="2" charset="0"/>
              </a:rPr>
              <a:t> ও </a:t>
            </a:r>
            <a:r>
              <a:rPr lang="en-US" sz="2400" b="1" dirty="0">
                <a:solidFill>
                  <a:srgbClr val="FF0000"/>
                </a:solidFill>
                <a:latin typeface="Kalpurush" panose="02000600000000000000" pitchFamily="2" charset="0"/>
                <a:cs typeface="Kalpurush" panose="02000600000000000000" pitchFamily="2" charset="0"/>
              </a:rPr>
              <a:t>iii</a:t>
            </a:r>
            <a:r>
              <a:rPr lang="bn-IN" sz="2400" b="1" dirty="0">
                <a:solidFill>
                  <a:srgbClr val="FF0000"/>
                </a:solidFill>
                <a:latin typeface="Kalpurush" panose="02000600000000000000" pitchFamily="2" charset="0"/>
                <a:cs typeface="Kalpurush" panose="02000600000000000000" pitchFamily="2" charset="0"/>
              </a:rPr>
              <a:t>      	গ. </a:t>
            </a:r>
            <a:r>
              <a:rPr lang="en-US" sz="2400" b="1" dirty="0">
                <a:solidFill>
                  <a:srgbClr val="FF0000"/>
                </a:solidFill>
                <a:latin typeface="Kalpurush" panose="02000600000000000000" pitchFamily="2" charset="0"/>
                <a:cs typeface="Kalpurush" panose="02000600000000000000" pitchFamily="2" charset="0"/>
              </a:rPr>
              <a:t>i</a:t>
            </a:r>
            <a:r>
              <a:rPr lang="bn-IN" sz="2400" b="1" dirty="0">
                <a:solidFill>
                  <a:srgbClr val="FF0000"/>
                </a:solidFill>
                <a:latin typeface="Kalpurush" panose="02000600000000000000" pitchFamily="2" charset="0"/>
                <a:cs typeface="Kalpurush" panose="02000600000000000000" pitchFamily="2" charset="0"/>
              </a:rPr>
              <a:t> ও </a:t>
            </a:r>
            <a:r>
              <a:rPr lang="en-US" sz="2400" b="1" dirty="0">
                <a:solidFill>
                  <a:srgbClr val="FF0000"/>
                </a:solidFill>
                <a:latin typeface="Kalpurush" panose="02000600000000000000" pitchFamily="2" charset="0"/>
                <a:cs typeface="Kalpurush" panose="02000600000000000000" pitchFamily="2" charset="0"/>
              </a:rPr>
              <a:t>iii</a:t>
            </a:r>
            <a:r>
              <a:rPr lang="bn-IN" sz="2400" b="1" dirty="0">
                <a:solidFill>
                  <a:srgbClr val="FF0000"/>
                </a:solidFill>
                <a:latin typeface="Kalpurush" panose="02000600000000000000" pitchFamily="2" charset="0"/>
                <a:cs typeface="Kalpurush" panose="02000600000000000000" pitchFamily="2" charset="0"/>
              </a:rPr>
              <a:t>       	ঘ.</a:t>
            </a:r>
            <a:r>
              <a:rPr lang="en-US" sz="2400" b="1" dirty="0">
                <a:solidFill>
                  <a:srgbClr val="FF0000"/>
                </a:solidFill>
                <a:latin typeface="Kalpurush" panose="02000600000000000000" pitchFamily="2" charset="0"/>
                <a:cs typeface="Kalpurush" panose="02000600000000000000" pitchFamily="2" charset="0"/>
              </a:rPr>
              <a:t> </a:t>
            </a:r>
            <a:r>
              <a:rPr lang="bn-IN" sz="2400" b="1" dirty="0">
                <a:solidFill>
                  <a:srgbClr val="FF0000"/>
                </a:solidFill>
                <a:latin typeface="Kalpurush" panose="02000600000000000000" pitchFamily="2" charset="0"/>
                <a:cs typeface="Kalpurush" panose="02000600000000000000" pitchFamily="2" charset="0"/>
              </a:rPr>
              <a:t> </a:t>
            </a:r>
            <a:r>
              <a:rPr lang="en-US" sz="2400" b="1" dirty="0">
                <a:solidFill>
                  <a:srgbClr val="FF0000"/>
                </a:solidFill>
                <a:latin typeface="Kalpurush" panose="02000600000000000000" pitchFamily="2" charset="0"/>
                <a:cs typeface="Kalpurush" panose="02000600000000000000" pitchFamily="2" charset="0"/>
              </a:rPr>
              <a:t>i</a:t>
            </a:r>
            <a:r>
              <a:rPr lang="bn-IN" sz="2400" b="1" dirty="0">
                <a:solidFill>
                  <a:srgbClr val="FF0000"/>
                </a:solidFill>
                <a:latin typeface="Kalpurush" panose="02000600000000000000" pitchFamily="2" charset="0"/>
                <a:cs typeface="Kalpurush" panose="02000600000000000000" pitchFamily="2" charset="0"/>
              </a:rPr>
              <a:t>, </a:t>
            </a:r>
            <a:r>
              <a:rPr lang="en-US" sz="2400" b="1" dirty="0">
                <a:solidFill>
                  <a:srgbClr val="FF0000"/>
                </a:solidFill>
                <a:latin typeface="Kalpurush" panose="02000600000000000000" pitchFamily="2" charset="0"/>
                <a:cs typeface="Kalpurush" panose="02000600000000000000" pitchFamily="2" charset="0"/>
              </a:rPr>
              <a:t>ii</a:t>
            </a:r>
            <a:r>
              <a:rPr lang="bn-IN" sz="2400" b="1" dirty="0">
                <a:solidFill>
                  <a:srgbClr val="FF0000"/>
                </a:solidFill>
                <a:latin typeface="Kalpurush" panose="02000600000000000000" pitchFamily="2" charset="0"/>
                <a:cs typeface="Kalpurush" panose="02000600000000000000" pitchFamily="2" charset="0"/>
              </a:rPr>
              <a:t> ও </a:t>
            </a:r>
            <a:r>
              <a:rPr lang="en-US" sz="2400" b="1" dirty="0">
                <a:solidFill>
                  <a:srgbClr val="FF0000"/>
                </a:solidFill>
                <a:latin typeface="Kalpurush" panose="02000600000000000000" pitchFamily="2" charset="0"/>
                <a:cs typeface="Kalpurush" panose="02000600000000000000" pitchFamily="2" charset="0"/>
              </a:rPr>
              <a:t>iii</a:t>
            </a:r>
            <a:endParaRPr lang="bn-IN" sz="2400" b="1" dirty="0">
              <a:solidFill>
                <a:srgbClr val="FF0000"/>
              </a:solidFill>
              <a:latin typeface="Kalpurush" panose="02000600000000000000" pitchFamily="2" charset="0"/>
              <a:cs typeface="Kalpurush" panose="02000600000000000000" pitchFamily="2" charset="0"/>
            </a:endParaRPr>
          </a:p>
          <a:p>
            <a:pPr marL="285750" indent="-285750">
              <a:buFont typeface="Wingdings" pitchFamily="2" charset="2"/>
              <a:buChar char="q"/>
            </a:pPr>
            <a:r>
              <a:rPr lang="bn-IN" sz="2400" b="1" dirty="0">
                <a:solidFill>
                  <a:srgbClr val="00B050"/>
                </a:solidFill>
                <a:latin typeface="Kalpurush" panose="02000600000000000000" pitchFamily="2" charset="0"/>
                <a:cs typeface="Kalpurush" panose="02000600000000000000" pitchFamily="2" charset="0"/>
              </a:rPr>
              <a:t> ‘মানুষ’ কবিতার প্রতিপাদ্য বিষয় নিচের কোনটি?</a:t>
            </a:r>
          </a:p>
          <a:p>
            <a:r>
              <a:rPr lang="bn-IN" sz="2400" b="1" dirty="0">
                <a:solidFill>
                  <a:srgbClr val="FF0000"/>
                </a:solidFill>
                <a:latin typeface="Kalpurush" panose="02000600000000000000" pitchFamily="2" charset="0"/>
                <a:cs typeface="Kalpurush" panose="02000600000000000000" pitchFamily="2" charset="0"/>
              </a:rPr>
              <a:t>ক. ধর্মের অনুশাসন মেনে চলা            	     খ.  আদর্শ জীবন যাপন করা    </a:t>
            </a:r>
          </a:p>
          <a:p>
            <a:r>
              <a:rPr lang="bn-IN" sz="2400" b="1" dirty="0">
                <a:solidFill>
                  <a:srgbClr val="FF0000"/>
                </a:solidFill>
                <a:latin typeface="Kalpurush" panose="02000600000000000000" pitchFamily="2" charset="0"/>
                <a:cs typeface="Kalpurush" panose="02000600000000000000" pitchFamily="2" charset="0"/>
              </a:rPr>
              <a:t>গ. অন্যের ধর্মের প্রতি শ্রদ্ধাশীল হওয়া   	     ঘ.  অসহায়কে সেবা করা </a:t>
            </a:r>
          </a:p>
        </p:txBody>
      </p:sp>
      <p:sp>
        <p:nvSpPr>
          <p:cNvPr id="5" name="Oval 4"/>
          <p:cNvSpPr/>
          <p:nvPr/>
        </p:nvSpPr>
        <p:spPr>
          <a:xfrm>
            <a:off x="3962400" y="8382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6" name="Oval 5"/>
          <p:cNvSpPr/>
          <p:nvPr/>
        </p:nvSpPr>
        <p:spPr>
          <a:xfrm>
            <a:off x="4343400" y="6019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7" name="Oval 6"/>
          <p:cNvSpPr/>
          <p:nvPr/>
        </p:nvSpPr>
        <p:spPr>
          <a:xfrm>
            <a:off x="349724" y="4853485"/>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8" name="Oval 7"/>
          <p:cNvSpPr/>
          <p:nvPr/>
        </p:nvSpPr>
        <p:spPr>
          <a:xfrm>
            <a:off x="3962400" y="3476178"/>
            <a:ext cx="381000" cy="3628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9" name="Oval 8"/>
          <p:cNvSpPr/>
          <p:nvPr/>
        </p:nvSpPr>
        <p:spPr>
          <a:xfrm>
            <a:off x="2133600" y="1600200"/>
            <a:ext cx="381000" cy="35143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06684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Vertical)">
                                      <p:cBhvr>
                                        <p:cTn id="10" dur="500"/>
                                        <p:tgtEl>
                                          <p:spTgt spid="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barn(inVertical)">
                                      <p:cBhvr>
                                        <p:cTn id="21" dur="500"/>
                                        <p:tgtEl>
                                          <p:spTgt spid="4">
                                            <p:txEl>
                                              <p:pRg st="2" end="2"/>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barn(inVertical)">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barn(inVertical)">
                                      <p:cBhvr>
                                        <p:cTn id="35" dur="500"/>
                                        <p:tgtEl>
                                          <p:spTgt spid="4">
                                            <p:txEl>
                                              <p:pRg st="4" end="4"/>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barn(inVertical)">
                                      <p:cBhvr>
                                        <p:cTn id="38" dur="500"/>
                                        <p:tgtEl>
                                          <p:spTgt spid="4">
                                            <p:txEl>
                                              <p:pRg st="5" end="5"/>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Effect transition="in" filter="barn(inVertical)">
                                      <p:cBhvr>
                                        <p:cTn id="41" dur="500"/>
                                        <p:tgtEl>
                                          <p:spTgt spid="4">
                                            <p:txEl>
                                              <p:pRg st="6" end="6"/>
                                            </p:txEl>
                                          </p:spTgt>
                                        </p:tgtEl>
                                      </p:cBhvr>
                                    </p:animEffect>
                                  </p:childTnLst>
                                </p:cTn>
                              </p:par>
                              <p:par>
                                <p:cTn id="42" presetID="16" presetClass="entr" presetSubtype="21" fill="hold" nodeType="withEffect">
                                  <p:stCondLst>
                                    <p:cond delay="0"/>
                                  </p:stCondLst>
                                  <p:childTnLst>
                                    <p:set>
                                      <p:cBhvr>
                                        <p:cTn id="43" dur="1" fill="hold">
                                          <p:stCondLst>
                                            <p:cond delay="0"/>
                                          </p:stCondLst>
                                        </p:cTn>
                                        <p:tgtEl>
                                          <p:spTgt spid="4">
                                            <p:txEl>
                                              <p:pRg st="7" end="7"/>
                                            </p:txEl>
                                          </p:spTgt>
                                        </p:tgtEl>
                                        <p:attrNameLst>
                                          <p:attrName>style.visibility</p:attrName>
                                        </p:attrNameLst>
                                      </p:cBhvr>
                                      <p:to>
                                        <p:strVal val="visible"/>
                                      </p:to>
                                    </p:set>
                                    <p:animEffect transition="in" filter="barn(inVertical)">
                                      <p:cBhvr>
                                        <p:cTn id="44" dur="500"/>
                                        <p:tgtEl>
                                          <p:spTgt spid="4">
                                            <p:txEl>
                                              <p:pRg st="7" end="7"/>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barn(inVertical)">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additive="base">
                                        <p:cTn id="52" dur="500" fill="hold"/>
                                        <p:tgtEl>
                                          <p:spTgt spid="8"/>
                                        </p:tgtEl>
                                        <p:attrNameLst>
                                          <p:attrName>ppt_x</p:attrName>
                                        </p:attrNameLst>
                                      </p:cBhvr>
                                      <p:tavLst>
                                        <p:tav tm="0">
                                          <p:val>
                                            <p:strVal val="#ppt_x"/>
                                          </p:val>
                                        </p:tav>
                                        <p:tav tm="100000">
                                          <p:val>
                                            <p:strVal val="#ppt_x"/>
                                          </p:val>
                                        </p:tav>
                                      </p:tavLst>
                                    </p:anim>
                                    <p:anim calcmode="lin" valueType="num">
                                      <p:cBhvr additive="base">
                                        <p:cTn id="5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4">
                                            <p:txEl>
                                              <p:pRg st="9" end="9"/>
                                            </p:txEl>
                                          </p:spTgt>
                                        </p:tgtEl>
                                        <p:attrNameLst>
                                          <p:attrName>style.visibility</p:attrName>
                                        </p:attrNameLst>
                                      </p:cBhvr>
                                      <p:to>
                                        <p:strVal val="visible"/>
                                      </p:to>
                                    </p:set>
                                    <p:animEffect transition="in" filter="barn(inVertical)">
                                      <p:cBhvr>
                                        <p:cTn id="58" dur="500"/>
                                        <p:tgtEl>
                                          <p:spTgt spid="4">
                                            <p:txEl>
                                              <p:pRg st="9" end="9"/>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animEffect transition="in" filter="barn(inVertical)">
                                      <p:cBhvr>
                                        <p:cTn id="61" dur="500"/>
                                        <p:tgtEl>
                                          <p:spTgt spid="4">
                                            <p:txEl>
                                              <p:pRg st="10" end="10"/>
                                            </p:txEl>
                                          </p:spTgt>
                                        </p:tgtEl>
                                      </p:cBhvr>
                                    </p:animEffect>
                                  </p:childTnLst>
                                </p:cTn>
                              </p:par>
                              <p:par>
                                <p:cTn id="62" presetID="16" presetClass="entr" presetSubtype="21" fill="hold" nodeType="withEffect">
                                  <p:stCondLst>
                                    <p:cond delay="0"/>
                                  </p:stCondLst>
                                  <p:childTnLst>
                                    <p:set>
                                      <p:cBhvr>
                                        <p:cTn id="63" dur="1" fill="hold">
                                          <p:stCondLst>
                                            <p:cond delay="0"/>
                                          </p:stCondLst>
                                        </p:cTn>
                                        <p:tgtEl>
                                          <p:spTgt spid="4">
                                            <p:txEl>
                                              <p:pRg st="11" end="11"/>
                                            </p:txEl>
                                          </p:spTgt>
                                        </p:tgtEl>
                                        <p:attrNameLst>
                                          <p:attrName>style.visibility</p:attrName>
                                        </p:attrNameLst>
                                      </p:cBhvr>
                                      <p:to>
                                        <p:strVal val="visible"/>
                                      </p:to>
                                    </p:set>
                                    <p:animEffect transition="in" filter="barn(inVertical)">
                                      <p:cBhvr>
                                        <p:cTn id="64" dur="500"/>
                                        <p:tgtEl>
                                          <p:spTgt spid="4">
                                            <p:txEl>
                                              <p:pRg st="11" end="11"/>
                                            </p:txEl>
                                          </p:spTgt>
                                        </p:tgtEl>
                                      </p:cBhvr>
                                    </p:animEffect>
                                  </p:childTnLst>
                                </p:cTn>
                              </p:par>
                              <p:par>
                                <p:cTn id="65" presetID="16" presetClass="entr" presetSubtype="21" fill="hold" nodeType="withEffect">
                                  <p:stCondLst>
                                    <p:cond delay="0"/>
                                  </p:stCondLst>
                                  <p:childTnLst>
                                    <p:set>
                                      <p:cBhvr>
                                        <p:cTn id="66" dur="1" fill="hold">
                                          <p:stCondLst>
                                            <p:cond delay="0"/>
                                          </p:stCondLst>
                                        </p:cTn>
                                        <p:tgtEl>
                                          <p:spTgt spid="4">
                                            <p:txEl>
                                              <p:pRg st="12" end="12"/>
                                            </p:txEl>
                                          </p:spTgt>
                                        </p:tgtEl>
                                        <p:attrNameLst>
                                          <p:attrName>style.visibility</p:attrName>
                                        </p:attrNameLst>
                                      </p:cBhvr>
                                      <p:to>
                                        <p:strVal val="visible"/>
                                      </p:to>
                                    </p:set>
                                    <p:animEffect transition="in" filter="barn(inVertical)">
                                      <p:cBhvr>
                                        <p:cTn id="67" dur="500"/>
                                        <p:tgtEl>
                                          <p:spTgt spid="4">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additive="base">
                                        <p:cTn id="72" dur="500" fill="hold"/>
                                        <p:tgtEl>
                                          <p:spTgt spid="7"/>
                                        </p:tgtEl>
                                        <p:attrNameLst>
                                          <p:attrName>ppt_x</p:attrName>
                                        </p:attrNameLst>
                                      </p:cBhvr>
                                      <p:tavLst>
                                        <p:tav tm="0">
                                          <p:val>
                                            <p:strVal val="#ppt_x"/>
                                          </p:val>
                                        </p:tav>
                                        <p:tav tm="100000">
                                          <p:val>
                                            <p:strVal val="#ppt_x"/>
                                          </p:val>
                                        </p:tav>
                                      </p:tavLst>
                                    </p:anim>
                                    <p:anim calcmode="lin" valueType="num">
                                      <p:cBhvr additive="base">
                                        <p:cTn id="7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4">
                                            <p:txEl>
                                              <p:pRg st="13" end="13"/>
                                            </p:txEl>
                                          </p:spTgt>
                                        </p:tgtEl>
                                        <p:attrNameLst>
                                          <p:attrName>style.visibility</p:attrName>
                                        </p:attrNameLst>
                                      </p:cBhvr>
                                      <p:to>
                                        <p:strVal val="visible"/>
                                      </p:to>
                                    </p:set>
                                    <p:animEffect transition="in" filter="barn(inVertical)">
                                      <p:cBhvr>
                                        <p:cTn id="78" dur="500"/>
                                        <p:tgtEl>
                                          <p:spTgt spid="4">
                                            <p:txEl>
                                              <p:pRg st="13" end="13"/>
                                            </p:txEl>
                                          </p:spTgt>
                                        </p:tgtEl>
                                      </p:cBhvr>
                                    </p:animEffect>
                                  </p:childTnLst>
                                </p:cTn>
                              </p:par>
                              <p:par>
                                <p:cTn id="79" presetID="16" presetClass="entr" presetSubtype="21" fill="hold" nodeType="withEffect">
                                  <p:stCondLst>
                                    <p:cond delay="0"/>
                                  </p:stCondLst>
                                  <p:childTnLst>
                                    <p:set>
                                      <p:cBhvr>
                                        <p:cTn id="80" dur="1" fill="hold">
                                          <p:stCondLst>
                                            <p:cond delay="0"/>
                                          </p:stCondLst>
                                        </p:cTn>
                                        <p:tgtEl>
                                          <p:spTgt spid="4">
                                            <p:txEl>
                                              <p:pRg st="14" end="14"/>
                                            </p:txEl>
                                          </p:spTgt>
                                        </p:tgtEl>
                                        <p:attrNameLst>
                                          <p:attrName>style.visibility</p:attrName>
                                        </p:attrNameLst>
                                      </p:cBhvr>
                                      <p:to>
                                        <p:strVal val="visible"/>
                                      </p:to>
                                    </p:set>
                                    <p:animEffect transition="in" filter="barn(inVertical)">
                                      <p:cBhvr>
                                        <p:cTn id="81" dur="500"/>
                                        <p:tgtEl>
                                          <p:spTgt spid="4">
                                            <p:txEl>
                                              <p:pRg st="14" end="14"/>
                                            </p:txEl>
                                          </p:spTgt>
                                        </p:tgtEl>
                                      </p:cBhvr>
                                    </p:animEffect>
                                  </p:childTnLst>
                                </p:cTn>
                              </p:par>
                              <p:par>
                                <p:cTn id="82" presetID="16" presetClass="entr" presetSubtype="21" fill="hold" nodeType="withEffect">
                                  <p:stCondLst>
                                    <p:cond delay="0"/>
                                  </p:stCondLst>
                                  <p:childTnLst>
                                    <p:set>
                                      <p:cBhvr>
                                        <p:cTn id="83" dur="1" fill="hold">
                                          <p:stCondLst>
                                            <p:cond delay="0"/>
                                          </p:stCondLst>
                                        </p:cTn>
                                        <p:tgtEl>
                                          <p:spTgt spid="4">
                                            <p:txEl>
                                              <p:pRg st="15" end="15"/>
                                            </p:txEl>
                                          </p:spTgt>
                                        </p:tgtEl>
                                        <p:attrNameLst>
                                          <p:attrName>style.visibility</p:attrName>
                                        </p:attrNameLst>
                                      </p:cBhvr>
                                      <p:to>
                                        <p:strVal val="visible"/>
                                      </p:to>
                                    </p:set>
                                    <p:animEffect transition="in" filter="barn(inVertical)">
                                      <p:cBhvr>
                                        <p:cTn id="84" dur="500"/>
                                        <p:tgtEl>
                                          <p:spTgt spid="4">
                                            <p:txEl>
                                              <p:pRg st="15" end="15"/>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6"/>
                                        </p:tgtEl>
                                        <p:attrNameLst>
                                          <p:attrName>style.visibility</p:attrName>
                                        </p:attrNameLst>
                                      </p:cBhvr>
                                      <p:to>
                                        <p:strVal val="visible"/>
                                      </p:to>
                                    </p:set>
                                    <p:anim calcmode="lin" valueType="num">
                                      <p:cBhvr additive="base">
                                        <p:cTn id="89" dur="500" fill="hold"/>
                                        <p:tgtEl>
                                          <p:spTgt spid="6"/>
                                        </p:tgtEl>
                                        <p:attrNameLst>
                                          <p:attrName>ppt_x</p:attrName>
                                        </p:attrNameLst>
                                      </p:cBhvr>
                                      <p:tavLst>
                                        <p:tav tm="0">
                                          <p:val>
                                            <p:strVal val="#ppt_x"/>
                                          </p:val>
                                        </p:tav>
                                        <p:tav tm="100000">
                                          <p:val>
                                            <p:strVal val="#ppt_x"/>
                                          </p:val>
                                        </p:tav>
                                      </p:tavLst>
                                    </p:anim>
                                    <p:anim calcmode="lin" valueType="num">
                                      <p:cBhvr additive="base">
                                        <p:cTn id="9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15143" y="2819400"/>
            <a:ext cx="8095457" cy="2743200"/>
          </a:xfrm>
          <a:prstGeom prst="roundRect">
            <a:avLst/>
          </a:prstGeom>
          <a:ln w="38100">
            <a:solidFill>
              <a:srgbClr val="C00000"/>
            </a:solidFill>
          </a:ln>
          <a:scene3d>
            <a:camera prst="orthographicFront"/>
            <a:lightRig rig="soft" dir="tl">
              <a:rot lat="0" lon="0" rev="0"/>
            </a:lightRig>
          </a:scene3d>
          <a:sp3d>
            <a:bevelT w="114300" prst="hardEdge"/>
          </a:sp3d>
        </p:spPr>
        <p:style>
          <a:lnRef idx="1">
            <a:schemeClr val="accent5"/>
          </a:lnRef>
          <a:fillRef idx="2">
            <a:schemeClr val="accent5"/>
          </a:fillRef>
          <a:effectRef idx="1">
            <a:schemeClr val="accent5"/>
          </a:effectRef>
          <a:fontRef idx="minor">
            <a:schemeClr val="dk1"/>
          </a:fontRef>
        </p:style>
        <p:txBody>
          <a:bodyPr rtlCol="0" anchor="ctr">
            <a:sp3d contourW="25400" prstMaterial="matte">
              <a:bevelT w="25400" h="55880" prst="artDeco"/>
              <a:contourClr>
                <a:schemeClr val="accent2">
                  <a:tint val="20000"/>
                </a:schemeClr>
              </a:contourClr>
            </a:sp3d>
          </a:bodyPr>
          <a:lstStyle/>
          <a:p>
            <a:pPr marL="685800" indent="-685800" algn="ctr">
              <a:buFont typeface="Wingdings" pitchFamily="2" charset="2"/>
              <a:buChar char="q"/>
            </a:pPr>
            <a:r>
              <a:rPr lang="bn-BD"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Kalpurush" panose="02000600000000000000" pitchFamily="2" charset="0"/>
                <a:cs typeface="Kalpurush" panose="02000600000000000000" pitchFamily="2" charset="0"/>
              </a:rPr>
              <a:t>‘মানুষ’ কবিতাটি সাম্যবাদী চেতনার এক অনবদ্য রূপ’-উক্তিটির স্বপক্ষে একটি প্রতিবেদন তৈরি কর।</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Kalpurush" panose="02000600000000000000" pitchFamily="2" charset="0"/>
              <a:cs typeface="Kalpurush" panose="02000600000000000000" pitchFamily="2" charset="0"/>
            </a:endParaRPr>
          </a:p>
        </p:txBody>
      </p:sp>
      <p:grpSp>
        <p:nvGrpSpPr>
          <p:cNvPr id="6" name="Group 5"/>
          <p:cNvGrpSpPr/>
          <p:nvPr/>
        </p:nvGrpSpPr>
        <p:grpSpPr>
          <a:xfrm>
            <a:off x="304800" y="339436"/>
            <a:ext cx="8537027" cy="2022764"/>
            <a:chOff x="152400" y="339436"/>
            <a:chExt cx="8839200" cy="2022764"/>
          </a:xfrm>
        </p:grpSpPr>
        <p:grpSp>
          <p:nvGrpSpPr>
            <p:cNvPr id="7" name="Group 6"/>
            <p:cNvGrpSpPr/>
            <p:nvPr/>
          </p:nvGrpSpPr>
          <p:grpSpPr>
            <a:xfrm>
              <a:off x="152400" y="339436"/>
              <a:ext cx="1676400" cy="2022764"/>
              <a:chOff x="228600" y="304800"/>
              <a:chExt cx="1676400" cy="2022764"/>
            </a:xfrm>
          </p:grpSpPr>
          <p:sp>
            <p:nvSpPr>
              <p:cNvPr id="18" name="Rectangle 17"/>
              <p:cNvSpPr/>
              <p:nvPr/>
            </p:nvSpPr>
            <p:spPr>
              <a:xfrm>
                <a:off x="381000" y="1219200"/>
                <a:ext cx="1371600" cy="9144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19" name="Rectangle 18"/>
              <p:cNvSpPr/>
              <p:nvPr/>
            </p:nvSpPr>
            <p:spPr>
              <a:xfrm>
                <a:off x="914400" y="2133600"/>
                <a:ext cx="304800" cy="96982"/>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grpSp>
            <p:nvGrpSpPr>
              <p:cNvPr id="20" name="Group 19"/>
              <p:cNvGrpSpPr/>
              <p:nvPr/>
            </p:nvGrpSpPr>
            <p:grpSpPr>
              <a:xfrm>
                <a:off x="228600" y="304800"/>
                <a:ext cx="1676400" cy="2022764"/>
                <a:chOff x="228600" y="304800"/>
                <a:chExt cx="1676400" cy="2022764"/>
              </a:xfrm>
            </p:grpSpPr>
            <p:sp>
              <p:nvSpPr>
                <p:cNvPr id="21" name="Isosceles Triangle 20"/>
                <p:cNvSpPr/>
                <p:nvPr/>
              </p:nvSpPr>
              <p:spPr>
                <a:xfrm>
                  <a:off x="228600" y="304800"/>
                  <a:ext cx="1676400" cy="762000"/>
                </a:xfrm>
                <a:prstGeom prst="triangle">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a:blip r:embed="rId4"/>
                      <a:tile tx="0" ty="0" sx="100000" sy="100000" flip="none" algn="tl"/>
                    </a:blipFill>
                    <a:latin typeface="Kalpurush" panose="02000600000000000000" pitchFamily="2" charset="0"/>
                    <a:cs typeface="Kalpurush" panose="02000600000000000000" pitchFamily="2" charset="0"/>
                  </a:endParaRPr>
                </a:p>
              </p:txBody>
            </p:sp>
            <p:sp>
              <p:nvSpPr>
                <p:cNvPr id="22" name="Rectangle 21"/>
                <p:cNvSpPr/>
                <p:nvPr/>
              </p:nvSpPr>
              <p:spPr>
                <a:xfrm>
                  <a:off x="457200" y="1524000"/>
                  <a:ext cx="228600" cy="304800"/>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23" name="Rectangle 22"/>
                <p:cNvSpPr/>
                <p:nvPr/>
              </p:nvSpPr>
              <p:spPr>
                <a:xfrm>
                  <a:off x="1447800" y="1524000"/>
                  <a:ext cx="228600" cy="304800"/>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24" name="Rectangle 23"/>
                <p:cNvSpPr/>
                <p:nvPr/>
              </p:nvSpPr>
              <p:spPr>
                <a:xfrm>
                  <a:off x="914400" y="1371600"/>
                  <a:ext cx="304800" cy="6096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25" name="Rectangle 24"/>
                <p:cNvSpPr/>
                <p:nvPr/>
              </p:nvSpPr>
              <p:spPr>
                <a:xfrm>
                  <a:off x="914400" y="2230582"/>
                  <a:ext cx="304800" cy="96982"/>
                </a:xfrm>
                <a:prstGeom prst="rect">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26" name="Rectangle 25"/>
                <p:cNvSpPr/>
                <p:nvPr/>
              </p:nvSpPr>
              <p:spPr>
                <a:xfrm>
                  <a:off x="228600" y="1066800"/>
                  <a:ext cx="1676400" cy="121919"/>
                </a:xfrm>
                <a:prstGeom prst="rect">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grpSp>
        </p:grpSp>
        <p:grpSp>
          <p:nvGrpSpPr>
            <p:cNvPr id="8" name="Group 7"/>
            <p:cNvGrpSpPr/>
            <p:nvPr/>
          </p:nvGrpSpPr>
          <p:grpSpPr>
            <a:xfrm>
              <a:off x="7315200" y="339436"/>
              <a:ext cx="1676400" cy="2022764"/>
              <a:chOff x="228600" y="304800"/>
              <a:chExt cx="1676400" cy="2022764"/>
            </a:xfrm>
          </p:grpSpPr>
          <p:sp>
            <p:nvSpPr>
              <p:cNvPr id="9" name="Rectangle 8"/>
              <p:cNvSpPr/>
              <p:nvPr/>
            </p:nvSpPr>
            <p:spPr>
              <a:xfrm>
                <a:off x="381000" y="1219200"/>
                <a:ext cx="1371600" cy="9144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10" name="Rectangle 9"/>
              <p:cNvSpPr/>
              <p:nvPr/>
            </p:nvSpPr>
            <p:spPr>
              <a:xfrm>
                <a:off x="914400" y="2133600"/>
                <a:ext cx="304800" cy="96982"/>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grpSp>
            <p:nvGrpSpPr>
              <p:cNvPr id="11" name="Group 10"/>
              <p:cNvGrpSpPr/>
              <p:nvPr/>
            </p:nvGrpSpPr>
            <p:grpSpPr>
              <a:xfrm>
                <a:off x="228600" y="304800"/>
                <a:ext cx="1676400" cy="2022764"/>
                <a:chOff x="228600" y="304800"/>
                <a:chExt cx="1676400" cy="2022764"/>
              </a:xfrm>
            </p:grpSpPr>
            <p:sp>
              <p:nvSpPr>
                <p:cNvPr id="12" name="Isosceles Triangle 11"/>
                <p:cNvSpPr/>
                <p:nvPr/>
              </p:nvSpPr>
              <p:spPr>
                <a:xfrm>
                  <a:off x="228600" y="304800"/>
                  <a:ext cx="1676400" cy="762000"/>
                </a:xfrm>
                <a:prstGeom prst="triangle">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blipFill>
                      <a:blip r:embed="rId4"/>
                      <a:tile tx="0" ty="0" sx="100000" sy="100000" flip="none" algn="tl"/>
                    </a:blipFill>
                    <a:latin typeface="Kalpurush" panose="02000600000000000000" pitchFamily="2" charset="0"/>
                    <a:cs typeface="Kalpurush" panose="02000600000000000000" pitchFamily="2" charset="0"/>
                  </a:endParaRPr>
                </a:p>
              </p:txBody>
            </p:sp>
            <p:sp>
              <p:nvSpPr>
                <p:cNvPr id="13" name="Rectangle 12"/>
                <p:cNvSpPr/>
                <p:nvPr/>
              </p:nvSpPr>
              <p:spPr>
                <a:xfrm>
                  <a:off x="457200" y="1524000"/>
                  <a:ext cx="228600" cy="304800"/>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14" name="Rectangle 13"/>
                <p:cNvSpPr/>
                <p:nvPr/>
              </p:nvSpPr>
              <p:spPr>
                <a:xfrm>
                  <a:off x="1447800" y="1524000"/>
                  <a:ext cx="228600" cy="304800"/>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15" name="Rectangle 14"/>
                <p:cNvSpPr/>
                <p:nvPr/>
              </p:nvSpPr>
              <p:spPr>
                <a:xfrm>
                  <a:off x="914400" y="1371600"/>
                  <a:ext cx="304800" cy="6096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16" name="Rectangle 15"/>
                <p:cNvSpPr/>
                <p:nvPr/>
              </p:nvSpPr>
              <p:spPr>
                <a:xfrm>
                  <a:off x="914400" y="2230582"/>
                  <a:ext cx="304800" cy="96982"/>
                </a:xfrm>
                <a:prstGeom prst="rect">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17" name="Rectangle 16"/>
                <p:cNvSpPr/>
                <p:nvPr/>
              </p:nvSpPr>
              <p:spPr>
                <a:xfrm>
                  <a:off x="228600" y="1066800"/>
                  <a:ext cx="1676400" cy="121919"/>
                </a:xfrm>
                <a:prstGeom prst="rect">
                  <a:avLst/>
                </a:prstGeom>
                <a:blipFill>
                  <a:blip r:embed="rId7"/>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grpSp>
        </p:grpSp>
      </p:grpSp>
      <p:sp>
        <p:nvSpPr>
          <p:cNvPr id="27" name="Oval 26"/>
          <p:cNvSpPr/>
          <p:nvPr/>
        </p:nvSpPr>
        <p:spPr>
          <a:xfrm>
            <a:off x="1921265" y="339436"/>
            <a:ext cx="5301470" cy="2098964"/>
          </a:xfrm>
          <a:prstGeom prst="ellipse">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rPr>
              <a:t>বাড়ির কাজ</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70738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27"/>
                                        </p:tgtEl>
                                        <p:attrNameLst>
                                          <p:attrName>style.visibility</p:attrName>
                                        </p:attrNameLst>
                                      </p:cBhvr>
                                      <p:to>
                                        <p:strVal val="visible"/>
                                      </p:to>
                                    </p:set>
                                    <p:anim by="(-#ppt_w*2)" calcmode="lin" valueType="num">
                                      <p:cBhvr rctx="PPT">
                                        <p:cTn id="25" dur="500" autoRev="1" fill="hold">
                                          <p:stCondLst>
                                            <p:cond delay="0"/>
                                          </p:stCondLst>
                                        </p:cTn>
                                        <p:tgtEl>
                                          <p:spTgt spid="27"/>
                                        </p:tgtEl>
                                        <p:attrNameLst>
                                          <p:attrName>ppt_w</p:attrName>
                                        </p:attrNameLst>
                                      </p:cBhvr>
                                    </p:anim>
                                    <p:anim by="(#ppt_w*0.50)" calcmode="lin" valueType="num">
                                      <p:cBhvr>
                                        <p:cTn id="26" dur="500" decel="50000" autoRev="1" fill="hold">
                                          <p:stCondLst>
                                            <p:cond delay="0"/>
                                          </p:stCondLst>
                                        </p:cTn>
                                        <p:tgtEl>
                                          <p:spTgt spid="27"/>
                                        </p:tgtEl>
                                        <p:attrNameLst>
                                          <p:attrName>ppt_x</p:attrName>
                                        </p:attrNameLst>
                                      </p:cBhvr>
                                    </p:anim>
                                    <p:anim from="(-#ppt_h/2)" to="(#ppt_y)" calcmode="lin" valueType="num">
                                      <p:cBhvr>
                                        <p:cTn id="27" dur="1000" fill="hold">
                                          <p:stCondLst>
                                            <p:cond delay="0"/>
                                          </p:stCondLst>
                                        </p:cTn>
                                        <p:tgtEl>
                                          <p:spTgt spid="27"/>
                                        </p:tgtEl>
                                        <p:attrNameLst>
                                          <p:attrName>ppt_y</p:attrName>
                                        </p:attrNameLst>
                                      </p:cBhvr>
                                    </p:anim>
                                    <p:animRot by="21600000">
                                      <p:cBhvr>
                                        <p:cTn id="28" dur="1000" fill="hold">
                                          <p:stCondLst>
                                            <p:cond delay="0"/>
                                          </p:stCondLst>
                                        </p:cTn>
                                        <p:tgtEl>
                                          <p:spTgt spid="27"/>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56" presetClass="entr" presetSubtype="0" fill="hold" grpId="0" nodeType="clickEffect">
                                  <p:stCondLst>
                                    <p:cond delay="0"/>
                                  </p:stCondLst>
                                  <p:iterate type="lt">
                                    <p:tmPct val="10000"/>
                                  </p:iterate>
                                  <p:childTnLst>
                                    <p:set>
                                      <p:cBhvr>
                                        <p:cTn id="32" dur="1" fill="hold">
                                          <p:stCondLst>
                                            <p:cond delay="0"/>
                                          </p:stCondLst>
                                        </p:cTn>
                                        <p:tgtEl>
                                          <p:spTgt spid="5"/>
                                        </p:tgtEl>
                                        <p:attrNameLst>
                                          <p:attrName>style.visibility</p:attrName>
                                        </p:attrNameLst>
                                      </p:cBhvr>
                                      <p:to>
                                        <p:strVal val="visible"/>
                                      </p:to>
                                    </p:set>
                                    <p:anim by="(-#ppt_w*2)" calcmode="lin" valueType="num">
                                      <p:cBhvr rctx="PPT">
                                        <p:cTn id="33" dur="500" autoRev="1" fill="hold">
                                          <p:stCondLst>
                                            <p:cond delay="0"/>
                                          </p:stCondLst>
                                        </p:cTn>
                                        <p:tgtEl>
                                          <p:spTgt spid="5"/>
                                        </p:tgtEl>
                                        <p:attrNameLst>
                                          <p:attrName>ppt_w</p:attrName>
                                        </p:attrNameLst>
                                      </p:cBhvr>
                                    </p:anim>
                                    <p:anim by="(#ppt_w*0.50)" calcmode="lin" valueType="num">
                                      <p:cBhvr>
                                        <p:cTn id="34" dur="500" decel="50000" autoRev="1" fill="hold">
                                          <p:stCondLst>
                                            <p:cond delay="0"/>
                                          </p:stCondLst>
                                        </p:cTn>
                                        <p:tgtEl>
                                          <p:spTgt spid="5"/>
                                        </p:tgtEl>
                                        <p:attrNameLst>
                                          <p:attrName>ppt_x</p:attrName>
                                        </p:attrNameLst>
                                      </p:cBhvr>
                                    </p:anim>
                                    <p:anim from="(-#ppt_h/2)" to="(#ppt_y)" calcmode="lin" valueType="num">
                                      <p:cBhvr>
                                        <p:cTn id="35" dur="1000" fill="hold">
                                          <p:stCondLst>
                                            <p:cond delay="0"/>
                                          </p:stCondLst>
                                        </p:cTn>
                                        <p:tgtEl>
                                          <p:spTgt spid="5"/>
                                        </p:tgtEl>
                                        <p:attrNameLst>
                                          <p:attrName>ppt_y</p:attrName>
                                        </p:attrNameLst>
                                      </p:cBhvr>
                                    </p:anim>
                                    <p:animRot by="21600000">
                                      <p:cBhvr>
                                        <p:cTn id="36"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8664" y="0"/>
            <a:ext cx="8945335" cy="2122714"/>
          </a:xfrm>
          <a:prstGeom prst="rect">
            <a:avLst/>
          </a:prstGeom>
        </p:spPr>
        <p:txBody>
          <a:bodyPr wrap="none">
            <a:prstTxWarp prst="textPlain">
              <a:avLst/>
            </a:prstTxWarp>
            <a:spAutoFit/>
          </a:bodyPr>
          <a:lstStyle/>
          <a:p>
            <a:r>
              <a:rPr lang="bn-BD" sz="11500" b="1" spc="50" dirty="0">
                <a:ln w="11430"/>
                <a:solidFill>
                  <a:srgbClr val="FF0000"/>
                </a:solidFill>
                <a:effectLst>
                  <a:outerShdw blurRad="76200" dist="50800" dir="5400000" algn="tl" rotWithShape="0">
                    <a:srgbClr val="000000">
                      <a:alpha val="65000"/>
                    </a:srgbClr>
                  </a:outerShdw>
                </a:effectLst>
                <a:latin typeface="Kalpurush" panose="02000600000000000000" pitchFamily="2" charset="0"/>
                <a:cs typeface="Kalpurush" panose="02000600000000000000" pitchFamily="2" charset="0"/>
              </a:rPr>
              <a:t>ধন্যবাদ</a:t>
            </a:r>
            <a:endParaRPr lang="en-US" sz="11500" dirty="0"/>
          </a:p>
        </p:txBody>
      </p:sp>
      <p:sp>
        <p:nvSpPr>
          <p:cNvPr id="2" name="TextBox 1">
            <a:extLst>
              <a:ext uri="{FF2B5EF4-FFF2-40B4-BE49-F238E27FC236}">
                <a16:creationId xmlns:a16="http://schemas.microsoft.com/office/drawing/2014/main" id="{0F553AC9-EDD2-CD4F-B4C1-1E957A454A99}"/>
              </a:ext>
            </a:extLst>
          </p:cNvPr>
          <p:cNvSpPr txBox="1"/>
          <p:nvPr/>
        </p:nvSpPr>
        <p:spPr>
          <a:xfrm>
            <a:off x="3691618" y="2500993"/>
            <a:ext cx="1828800" cy="1828800"/>
          </a:xfrm>
          <a:prstGeom prst="rect">
            <a:avLst/>
          </a:prstGeom>
          <a:noFill/>
        </p:spPr>
        <p:txBody>
          <a:bodyPr wrap="square" rtlCol="0">
            <a:spAutoFit/>
          </a:bodyPr>
          <a:lstStyle/>
          <a:p>
            <a:pPr algn="l"/>
            <a:endParaRPr lang="en-US"/>
          </a:p>
        </p:txBody>
      </p:sp>
      <p:pic>
        <p:nvPicPr>
          <p:cNvPr id="3" name="Picture 4">
            <a:extLst>
              <a:ext uri="{FF2B5EF4-FFF2-40B4-BE49-F238E27FC236}">
                <a16:creationId xmlns:a16="http://schemas.microsoft.com/office/drawing/2014/main" id="{C81CCAA8-C3E1-734D-AA8D-08619E5939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32" y="2122714"/>
            <a:ext cx="8945335" cy="4966607"/>
          </a:xfrm>
          <a:prstGeom prst="rect">
            <a:avLst/>
          </a:prstGeom>
        </p:spPr>
      </p:pic>
    </p:spTree>
    <p:extLst>
      <p:ext uri="{BB962C8B-B14F-4D97-AF65-F5344CB8AC3E}">
        <p14:creationId xmlns:p14="http://schemas.microsoft.com/office/powerpoint/2010/main" val="782204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Group 46"/>
          <p:cNvGrpSpPr/>
          <p:nvPr/>
        </p:nvGrpSpPr>
        <p:grpSpPr>
          <a:xfrm>
            <a:off x="4779816" y="152400"/>
            <a:ext cx="4343402" cy="3116407"/>
            <a:chOff x="4648200" y="0"/>
            <a:chExt cx="4343402" cy="3314376"/>
          </a:xfrm>
        </p:grpSpPr>
        <p:grpSp>
          <p:nvGrpSpPr>
            <p:cNvPr id="44" name="Group 43"/>
            <p:cNvGrpSpPr/>
            <p:nvPr/>
          </p:nvGrpSpPr>
          <p:grpSpPr>
            <a:xfrm>
              <a:off x="4648200" y="0"/>
              <a:ext cx="4343402" cy="3314376"/>
              <a:chOff x="4738251" y="-54119"/>
              <a:chExt cx="4343402" cy="3200666"/>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8251" y="-54119"/>
                <a:ext cx="4343402" cy="2734177"/>
              </a:xfrm>
              <a:prstGeom prst="rect">
                <a:avLst/>
              </a:prstGeom>
            </p:spPr>
          </p:pic>
          <p:pic>
            <p:nvPicPr>
              <p:cNvPr id="43" name="Picture 42"/>
              <p:cNvPicPr>
                <a:picLocks noChangeAspect="1"/>
              </p:cNvPicPr>
              <p:nvPr/>
            </p:nvPicPr>
            <p:blipFill rotWithShape="1">
              <a:blip r:embed="rId3">
                <a:extLst>
                  <a:ext uri="{28A0092B-C50C-407E-A947-70E740481C1C}">
                    <a14:useLocalDpi xmlns:a14="http://schemas.microsoft.com/office/drawing/2010/main" val="0"/>
                  </a:ext>
                </a:extLst>
              </a:blip>
              <a:srcRect l="8883" r="13954" b="9646"/>
              <a:stretch/>
            </p:blipFill>
            <p:spPr>
              <a:xfrm>
                <a:off x="7848600" y="1413290"/>
                <a:ext cx="1066800" cy="1733257"/>
              </a:xfrm>
              <a:prstGeom prst="rect">
                <a:avLst/>
              </a:prstGeom>
            </p:spPr>
          </p:pic>
        </p:grpSp>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3167" y="1739862"/>
              <a:ext cx="1279240" cy="1567243"/>
            </a:xfrm>
            <a:prstGeom prst="ellipse">
              <a:avLst/>
            </a:prstGeom>
            <a:ln>
              <a:noFill/>
            </a:ln>
            <a:effectLst>
              <a:softEdge rad="112500"/>
            </a:effectLst>
          </p:spPr>
        </p:pic>
      </p:grpSp>
      <p:sp>
        <p:nvSpPr>
          <p:cNvPr id="48" name="TextBox 47"/>
          <p:cNvSpPr txBox="1"/>
          <p:nvPr/>
        </p:nvSpPr>
        <p:spPr>
          <a:xfrm flipH="1">
            <a:off x="6347884" y="81916"/>
            <a:ext cx="2129366" cy="984885"/>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r>
              <a:rPr lang="bn-BD" sz="4000" b="1" spc="50" dirty="0">
                <a:ln w="11430"/>
                <a:solidFill>
                  <a:srgbClr val="00206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মুসলিম</a:t>
            </a:r>
            <a:endParaRPr lang="en-US" sz="1600" b="1" spc="50" dirty="0">
              <a:ln w="11430"/>
              <a:solidFill>
                <a:srgbClr val="00206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a:p>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Kalpurush" panose="02000600000000000000" pitchFamily="2" charset="0"/>
              <a:cs typeface="Kalpurush" panose="02000600000000000000" pitchFamily="2" charset="0"/>
            </a:endParaRPr>
          </a:p>
        </p:txBody>
      </p:sp>
      <p:grpSp>
        <p:nvGrpSpPr>
          <p:cNvPr id="51" name="Group 50"/>
          <p:cNvGrpSpPr/>
          <p:nvPr/>
        </p:nvGrpSpPr>
        <p:grpSpPr>
          <a:xfrm>
            <a:off x="0" y="26112"/>
            <a:ext cx="9123218" cy="6774799"/>
            <a:chOff x="0" y="26112"/>
            <a:chExt cx="9123218" cy="6774799"/>
          </a:xfrm>
        </p:grpSpPr>
        <p:sp>
          <p:nvSpPr>
            <p:cNvPr id="49" name="Rectangle 48"/>
            <p:cNvSpPr/>
            <p:nvPr/>
          </p:nvSpPr>
          <p:spPr>
            <a:xfrm>
              <a:off x="4406182" y="26112"/>
              <a:ext cx="242017" cy="6774799"/>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sp>
          <p:nvSpPr>
            <p:cNvPr id="50" name="Rectangle 49"/>
            <p:cNvSpPr/>
            <p:nvPr/>
          </p:nvSpPr>
          <p:spPr>
            <a:xfrm>
              <a:off x="0" y="3413511"/>
              <a:ext cx="9123218" cy="223557"/>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latin typeface="Kalpurush" panose="02000600000000000000" pitchFamily="2" charset="0"/>
                <a:cs typeface="Kalpurush" panose="02000600000000000000" pitchFamily="2" charset="0"/>
              </a:endParaRPr>
            </a:p>
          </p:txBody>
        </p:sp>
      </p:grpSp>
      <p:grpSp>
        <p:nvGrpSpPr>
          <p:cNvPr id="3" name="Group 2"/>
          <p:cNvGrpSpPr/>
          <p:nvPr/>
        </p:nvGrpSpPr>
        <p:grpSpPr>
          <a:xfrm>
            <a:off x="0" y="254633"/>
            <a:ext cx="4257608" cy="3240751"/>
            <a:chOff x="37696" y="199452"/>
            <a:chExt cx="4257608" cy="3240751"/>
          </a:xfrm>
        </p:grpSpPr>
        <p:grpSp>
          <p:nvGrpSpPr>
            <p:cNvPr id="33" name="Group 32"/>
            <p:cNvGrpSpPr/>
            <p:nvPr/>
          </p:nvGrpSpPr>
          <p:grpSpPr>
            <a:xfrm>
              <a:off x="381000" y="199452"/>
              <a:ext cx="3914304" cy="3240751"/>
              <a:chOff x="-280845" y="304800"/>
              <a:chExt cx="4451063" cy="3225388"/>
            </a:xfrm>
          </p:grpSpPr>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l="22236" t="7307" r="30211" b="43722"/>
              <a:stretch/>
            </p:blipFill>
            <p:spPr>
              <a:xfrm>
                <a:off x="-280845" y="304800"/>
                <a:ext cx="3536665" cy="3225388"/>
              </a:xfrm>
              <a:prstGeom prst="rect">
                <a:avLst/>
              </a:prstGeom>
            </p:spPr>
          </p:pic>
          <p:pic>
            <p:nvPicPr>
              <p:cNvPr id="17" name="Picture 16"/>
              <p:cNvPicPr>
                <a:picLocks noChangeAspect="1"/>
              </p:cNvPicPr>
              <p:nvPr/>
            </p:nvPicPr>
            <p:blipFill rotWithShape="1">
              <a:blip r:embed="rId6">
                <a:extLst>
                  <a:ext uri="{28A0092B-C50C-407E-A947-70E740481C1C}">
                    <a14:useLocalDpi xmlns:a14="http://schemas.microsoft.com/office/drawing/2010/main" val="0"/>
                  </a:ext>
                </a:extLst>
              </a:blip>
              <a:srcRect l="41352" r="6757" b="6410"/>
              <a:stretch/>
            </p:blipFill>
            <p:spPr>
              <a:xfrm>
                <a:off x="3255818" y="1069985"/>
                <a:ext cx="914400" cy="2433637"/>
              </a:xfrm>
              <a:prstGeom prst="rect">
                <a:avLst/>
              </a:prstGeom>
            </p:spPr>
          </p:pic>
        </p:gr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696" y="402019"/>
              <a:ext cx="1295400" cy="1403968"/>
            </a:xfrm>
            <a:prstGeom prst="ellipse">
              <a:avLst/>
            </a:prstGeom>
            <a:ln>
              <a:noFill/>
            </a:ln>
            <a:effectLst>
              <a:softEdge rad="112500"/>
            </a:effectLst>
          </p:spPr>
        </p:pic>
      </p:grpSp>
      <p:sp>
        <p:nvSpPr>
          <p:cNvPr id="29" name="Rectangle 28"/>
          <p:cNvSpPr/>
          <p:nvPr/>
        </p:nvSpPr>
        <p:spPr>
          <a:xfrm>
            <a:off x="1427018" y="7203"/>
            <a:ext cx="3662054" cy="70788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4000" b="1" spc="50" dirty="0">
                <a:ln w="11430"/>
                <a:solidFill>
                  <a:srgbClr val="002060"/>
                </a:solidFill>
                <a:effectLst>
                  <a:outerShdw blurRad="76200" dist="50800" dir="5400000" algn="tl" rotWithShape="0">
                    <a:srgbClr val="000000">
                      <a:alpha val="65000"/>
                    </a:srgbClr>
                  </a:outerShdw>
                </a:effectLst>
                <a:latin typeface="Kalpurush" panose="02000600000000000000" pitchFamily="2" charset="0"/>
                <a:cs typeface="Kalpurush" panose="02000600000000000000" pitchFamily="2" charset="0"/>
              </a:rPr>
              <a:t>হিন্দু</a:t>
            </a:r>
            <a:endParaRPr lang="en-US" sz="1400" b="1" spc="50" dirty="0">
              <a:ln w="11430"/>
              <a:solidFill>
                <a:srgbClr val="002060"/>
              </a:solidFill>
              <a:effectLst>
                <a:outerShdw blurRad="76200" dist="50800" dir="5400000" algn="tl" rotWithShape="0">
                  <a:srgbClr val="000000">
                    <a:alpha val="65000"/>
                  </a:srgbClr>
                </a:outerShdw>
              </a:effectLst>
              <a:latin typeface="Kalpurush" panose="02000600000000000000" pitchFamily="2" charset="0"/>
              <a:cs typeface="Kalpurush" panose="02000600000000000000" pitchFamily="2" charset="0"/>
            </a:endParaRPr>
          </a:p>
        </p:txBody>
      </p:sp>
      <p:grpSp>
        <p:nvGrpSpPr>
          <p:cNvPr id="8" name="Group 7"/>
          <p:cNvGrpSpPr/>
          <p:nvPr/>
        </p:nvGrpSpPr>
        <p:grpSpPr>
          <a:xfrm>
            <a:off x="1" y="3780187"/>
            <a:ext cx="3961831" cy="2971800"/>
            <a:chOff x="138946" y="3780188"/>
            <a:chExt cx="3961831" cy="2971800"/>
          </a:xfrm>
        </p:grpSpPr>
        <p:grpSp>
          <p:nvGrpSpPr>
            <p:cNvPr id="26" name="Group 25"/>
            <p:cNvGrpSpPr/>
            <p:nvPr/>
          </p:nvGrpSpPr>
          <p:grpSpPr>
            <a:xfrm>
              <a:off x="138946" y="3780188"/>
              <a:ext cx="2742623" cy="2971800"/>
              <a:chOff x="-81381" y="37473"/>
              <a:chExt cx="1927499" cy="2590799"/>
            </a:xfrm>
          </p:grpSpPr>
          <p:pic>
            <p:nvPicPr>
              <p:cNvPr id="24" name="Picture 23"/>
              <p:cNvPicPr>
                <a:picLocks noChangeAspect="1"/>
              </p:cNvPicPr>
              <p:nvPr/>
            </p:nvPicPr>
            <p:blipFill rotWithShape="1">
              <a:blip r:embed="rId8">
                <a:extLst>
                  <a:ext uri="{28A0092B-C50C-407E-A947-70E740481C1C}">
                    <a14:useLocalDpi xmlns:a14="http://schemas.microsoft.com/office/drawing/2010/main" val="0"/>
                  </a:ext>
                </a:extLst>
              </a:blip>
              <a:srcRect l="6118" r="10227" b="5493"/>
              <a:stretch/>
            </p:blipFill>
            <p:spPr>
              <a:xfrm>
                <a:off x="-81381" y="37473"/>
                <a:ext cx="1705191" cy="2590799"/>
              </a:xfrm>
              <a:prstGeom prst="rect">
                <a:avLst/>
              </a:prstGeom>
            </p:spPr>
          </p:pic>
          <p:pic>
            <p:nvPicPr>
              <p:cNvPr id="25" name="Picture 24"/>
              <p:cNvPicPr>
                <a:picLocks noChangeAspect="1"/>
              </p:cNvPicPr>
              <p:nvPr/>
            </p:nvPicPr>
            <p:blipFill rotWithShape="1">
              <a:blip r:embed="rId9">
                <a:extLst>
                  <a:ext uri="{28A0092B-C50C-407E-A947-70E740481C1C}">
                    <a14:useLocalDpi xmlns:a14="http://schemas.microsoft.com/office/drawing/2010/main" val="0"/>
                  </a:ext>
                </a:extLst>
              </a:blip>
              <a:srcRect l="70696" r="4582" b="41594"/>
              <a:stretch/>
            </p:blipFill>
            <p:spPr>
              <a:xfrm>
                <a:off x="661554" y="929951"/>
                <a:ext cx="1184564" cy="1530910"/>
              </a:xfrm>
              <a:prstGeom prst="rect">
                <a:avLst/>
              </a:prstGeom>
            </p:spPr>
          </p:pic>
        </p:grpSp>
        <p:pic>
          <p:nvPicPr>
            <p:cNvPr id="6" name="Picture 5"/>
            <p:cNvPicPr>
              <a:picLocks noChangeAspect="1"/>
            </p:cNvPicPr>
            <p:nvPr/>
          </p:nvPicPr>
          <p:blipFill rotWithShape="1">
            <a:blip r:embed="rId10">
              <a:extLst>
                <a:ext uri="{28A0092B-C50C-407E-A947-70E740481C1C}">
                  <a14:useLocalDpi xmlns:a14="http://schemas.microsoft.com/office/drawing/2010/main" val="0"/>
                </a:ext>
              </a:extLst>
            </a:blip>
            <a:srcRect l="22087" t="19364" r="11592"/>
            <a:stretch/>
          </p:blipFill>
          <p:spPr>
            <a:xfrm>
              <a:off x="2881569" y="4696690"/>
              <a:ext cx="1219208" cy="2012313"/>
            </a:xfrm>
            <a:prstGeom prst="rect">
              <a:avLst/>
            </a:prstGeom>
          </p:spPr>
        </p:pic>
      </p:grpSp>
      <p:sp>
        <p:nvSpPr>
          <p:cNvPr id="38" name="TextBox 37"/>
          <p:cNvSpPr txBox="1"/>
          <p:nvPr/>
        </p:nvSpPr>
        <p:spPr>
          <a:xfrm>
            <a:off x="1877786" y="3733799"/>
            <a:ext cx="2580172" cy="707886"/>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r>
              <a:rPr lang="bn-BD" sz="4000" b="1" spc="50" dirty="0">
                <a:ln w="11430"/>
                <a:solidFill>
                  <a:schemeClr val="tx2">
                    <a:lumMod val="50000"/>
                  </a:schemeClr>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খ্রীস্টান</a:t>
            </a:r>
            <a:endParaRPr lang="en-US" sz="2800" b="1" spc="50" dirty="0">
              <a:ln w="11430"/>
              <a:solidFill>
                <a:schemeClr val="tx2">
                  <a:lumMod val="50000"/>
                </a:schemeClr>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grpSp>
        <p:nvGrpSpPr>
          <p:cNvPr id="10" name="Group 9"/>
          <p:cNvGrpSpPr/>
          <p:nvPr/>
        </p:nvGrpSpPr>
        <p:grpSpPr>
          <a:xfrm>
            <a:off x="4779816" y="3752911"/>
            <a:ext cx="4164858" cy="3048000"/>
            <a:chOff x="4779816" y="3752911"/>
            <a:chExt cx="4164858" cy="3048000"/>
          </a:xfrm>
        </p:grpSpPr>
        <p:grpSp>
          <p:nvGrpSpPr>
            <p:cNvPr id="5" name="Group 4"/>
            <p:cNvGrpSpPr/>
            <p:nvPr/>
          </p:nvGrpSpPr>
          <p:grpSpPr>
            <a:xfrm>
              <a:off x="4876800" y="3752911"/>
              <a:ext cx="4067874" cy="3048000"/>
              <a:chOff x="4876800" y="3752911"/>
              <a:chExt cx="4067874" cy="3048000"/>
            </a:xfrm>
          </p:grpSpPr>
          <p:grpSp>
            <p:nvGrpSpPr>
              <p:cNvPr id="37" name="Group 36"/>
              <p:cNvGrpSpPr/>
              <p:nvPr/>
            </p:nvGrpSpPr>
            <p:grpSpPr>
              <a:xfrm>
                <a:off x="4876800" y="3752911"/>
                <a:ext cx="3201627" cy="3048000"/>
                <a:chOff x="4682837" y="3810000"/>
                <a:chExt cx="3201627" cy="3048000"/>
              </a:xfrm>
            </p:grpSpPr>
            <p:pic>
              <p:nvPicPr>
                <p:cNvPr id="31" name="Picture 3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682837" y="3810000"/>
                  <a:ext cx="3201627" cy="3048000"/>
                </a:xfrm>
                <a:prstGeom prst="rect">
                  <a:avLst/>
                </a:prstGeom>
              </p:spPr>
            </p:pic>
            <p:pic>
              <p:nvPicPr>
                <p:cNvPr id="36" name="Picture 3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83037" y="3837276"/>
                  <a:ext cx="1433512" cy="1400175"/>
                </a:xfrm>
                <a:prstGeom prst="ellipse">
                  <a:avLst/>
                </a:prstGeom>
                <a:ln>
                  <a:noFill/>
                </a:ln>
                <a:effectLst>
                  <a:softEdge rad="112500"/>
                </a:effectLst>
              </p:spPr>
            </p:pic>
          </p:grpSp>
          <p:pic>
            <p:nvPicPr>
              <p:cNvPr id="4" name="Picture 3"/>
              <p:cNvPicPr>
                <a:picLocks noChangeAspect="1"/>
              </p:cNvPicPr>
              <p:nvPr/>
            </p:nvPicPr>
            <p:blipFill rotWithShape="1">
              <a:blip r:embed="rId13">
                <a:extLst>
                  <a:ext uri="{28A0092B-C50C-407E-A947-70E740481C1C}">
                    <a14:useLocalDpi xmlns:a14="http://schemas.microsoft.com/office/drawing/2010/main" val="0"/>
                  </a:ext>
                </a:extLst>
              </a:blip>
              <a:srcRect l="21532" t="14259" r="66611" b="53656"/>
              <a:stretch/>
            </p:blipFill>
            <p:spPr>
              <a:xfrm>
                <a:off x="8077200" y="5365920"/>
                <a:ext cx="867474" cy="1406024"/>
              </a:xfrm>
              <a:prstGeom prst="rect">
                <a:avLst/>
              </a:prstGeom>
            </p:spPr>
          </p:pic>
        </p:grpSp>
        <p:pic>
          <p:nvPicPr>
            <p:cNvPr id="9" name="Picture 8"/>
            <p:cNvPicPr>
              <a:picLocks noChangeAspect="1"/>
            </p:cNvPicPr>
            <p:nvPr/>
          </p:nvPicPr>
          <p:blipFill rotWithShape="1">
            <a:blip r:embed="rId14">
              <a:extLst>
                <a:ext uri="{28A0092B-C50C-407E-A947-70E740481C1C}">
                  <a14:useLocalDpi xmlns:a14="http://schemas.microsoft.com/office/drawing/2010/main" val="0"/>
                </a:ext>
              </a:extLst>
            </a:blip>
            <a:srcRect l="17807" t="23006" r="73482" b="41251"/>
            <a:stretch/>
          </p:blipFill>
          <p:spPr>
            <a:xfrm>
              <a:off x="4779816" y="5227689"/>
              <a:ext cx="637309" cy="1566295"/>
            </a:xfrm>
            <a:prstGeom prst="rect">
              <a:avLst/>
            </a:prstGeom>
          </p:spPr>
        </p:pic>
      </p:grpSp>
      <p:sp>
        <p:nvSpPr>
          <p:cNvPr id="39" name="TextBox 38"/>
          <p:cNvSpPr txBox="1"/>
          <p:nvPr/>
        </p:nvSpPr>
        <p:spPr>
          <a:xfrm>
            <a:off x="6628077" y="3787914"/>
            <a:ext cx="2519014" cy="707886"/>
          </a:xfrm>
          <a:prstGeom prst="rect">
            <a:avLst/>
          </a:prstGeom>
          <a:noFill/>
        </p:spPr>
        <p:txBody>
          <a:bodyPr wrap="square" rtlCol="0">
            <a:spAutoFit/>
            <a:scene3d>
              <a:camera prst="orthographicFront"/>
              <a:lightRig rig="soft" dir="tl">
                <a:rot lat="0" lon="0" rev="0"/>
              </a:lightRig>
            </a:scene3d>
            <a:sp3d extrusionH="57150" contourW="25400" prstMaterial="matte">
              <a:bevelT w="25400" h="55880"/>
              <a:contourClr>
                <a:schemeClr val="accent2">
                  <a:tint val="20000"/>
                </a:schemeClr>
              </a:contourClr>
            </a:sp3d>
          </a:bodyPr>
          <a:lstStyle/>
          <a:p>
            <a:r>
              <a:rPr lang="bn-IN" sz="4000" b="1" spc="50" dirty="0">
                <a:ln w="11430"/>
                <a:solidFill>
                  <a:srgbClr val="00206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বৌদ্ধ</a:t>
            </a:r>
            <a:endParaRPr lang="en-US" sz="2400" b="1" spc="50" dirty="0">
              <a:ln w="11430"/>
              <a:solidFill>
                <a:srgbClr val="00206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1799087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down)">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inVertical)">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80">
                                          <p:stCondLst>
                                            <p:cond delay="0"/>
                                          </p:stCondLst>
                                        </p:cTn>
                                        <p:tgtEl>
                                          <p:spTgt spid="3"/>
                                        </p:tgtEl>
                                      </p:cBhvr>
                                    </p:animEffect>
                                    <p:anim calcmode="lin" valueType="num">
                                      <p:cBhvr>
                                        <p:cTn id="2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8" dur="26">
                                          <p:stCondLst>
                                            <p:cond delay="650"/>
                                          </p:stCondLst>
                                        </p:cTn>
                                        <p:tgtEl>
                                          <p:spTgt spid="3"/>
                                        </p:tgtEl>
                                      </p:cBhvr>
                                      <p:to x="100000" y="60000"/>
                                    </p:animScale>
                                    <p:animScale>
                                      <p:cBhvr>
                                        <p:cTn id="29" dur="166" decel="50000">
                                          <p:stCondLst>
                                            <p:cond delay="676"/>
                                          </p:stCondLst>
                                        </p:cTn>
                                        <p:tgtEl>
                                          <p:spTgt spid="3"/>
                                        </p:tgtEl>
                                      </p:cBhvr>
                                      <p:to x="100000" y="100000"/>
                                    </p:animScale>
                                    <p:animScale>
                                      <p:cBhvr>
                                        <p:cTn id="30" dur="26">
                                          <p:stCondLst>
                                            <p:cond delay="1312"/>
                                          </p:stCondLst>
                                        </p:cTn>
                                        <p:tgtEl>
                                          <p:spTgt spid="3"/>
                                        </p:tgtEl>
                                      </p:cBhvr>
                                      <p:to x="100000" y="80000"/>
                                    </p:animScale>
                                    <p:animScale>
                                      <p:cBhvr>
                                        <p:cTn id="31" dur="166" decel="50000">
                                          <p:stCondLst>
                                            <p:cond delay="1338"/>
                                          </p:stCondLst>
                                        </p:cTn>
                                        <p:tgtEl>
                                          <p:spTgt spid="3"/>
                                        </p:tgtEl>
                                      </p:cBhvr>
                                      <p:to x="100000" y="100000"/>
                                    </p:animScale>
                                    <p:animScale>
                                      <p:cBhvr>
                                        <p:cTn id="32" dur="26">
                                          <p:stCondLst>
                                            <p:cond delay="1642"/>
                                          </p:stCondLst>
                                        </p:cTn>
                                        <p:tgtEl>
                                          <p:spTgt spid="3"/>
                                        </p:tgtEl>
                                      </p:cBhvr>
                                      <p:to x="100000" y="90000"/>
                                    </p:animScale>
                                    <p:animScale>
                                      <p:cBhvr>
                                        <p:cTn id="33" dur="166" decel="50000">
                                          <p:stCondLst>
                                            <p:cond delay="1668"/>
                                          </p:stCondLst>
                                        </p:cTn>
                                        <p:tgtEl>
                                          <p:spTgt spid="3"/>
                                        </p:tgtEl>
                                      </p:cBhvr>
                                      <p:to x="100000" y="100000"/>
                                    </p:animScale>
                                    <p:animScale>
                                      <p:cBhvr>
                                        <p:cTn id="34" dur="26">
                                          <p:stCondLst>
                                            <p:cond delay="1808"/>
                                          </p:stCondLst>
                                        </p:cTn>
                                        <p:tgtEl>
                                          <p:spTgt spid="3"/>
                                        </p:tgtEl>
                                      </p:cBhvr>
                                      <p:to x="100000" y="95000"/>
                                    </p:animScale>
                                    <p:animScale>
                                      <p:cBhvr>
                                        <p:cTn id="35" dur="166" decel="50000">
                                          <p:stCondLst>
                                            <p:cond delay="1834"/>
                                          </p:stCondLst>
                                        </p:cTn>
                                        <p:tgtEl>
                                          <p:spTgt spid="3"/>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arn(inVertical)">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arn(inVertical)">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barn(inVertical)">
                                      <p:cBhvr>
                                        <p:cTn id="50" dur="500"/>
                                        <p:tgtEl>
                                          <p:spTgt spid="38"/>
                                        </p:tgtEl>
                                      </p:cBhvr>
                                    </p:animEffect>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down)">
                                      <p:cBhvr>
                                        <p:cTn id="55" dur="580">
                                          <p:stCondLst>
                                            <p:cond delay="0"/>
                                          </p:stCondLst>
                                        </p:cTn>
                                        <p:tgtEl>
                                          <p:spTgt spid="10"/>
                                        </p:tgtEl>
                                      </p:cBhvr>
                                    </p:animEffect>
                                    <p:anim calcmode="lin" valueType="num">
                                      <p:cBhvr>
                                        <p:cTn id="5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1" dur="26">
                                          <p:stCondLst>
                                            <p:cond delay="650"/>
                                          </p:stCondLst>
                                        </p:cTn>
                                        <p:tgtEl>
                                          <p:spTgt spid="10"/>
                                        </p:tgtEl>
                                      </p:cBhvr>
                                      <p:to x="100000" y="60000"/>
                                    </p:animScale>
                                    <p:animScale>
                                      <p:cBhvr>
                                        <p:cTn id="62" dur="166" decel="50000">
                                          <p:stCondLst>
                                            <p:cond delay="676"/>
                                          </p:stCondLst>
                                        </p:cTn>
                                        <p:tgtEl>
                                          <p:spTgt spid="10"/>
                                        </p:tgtEl>
                                      </p:cBhvr>
                                      <p:to x="100000" y="100000"/>
                                    </p:animScale>
                                    <p:animScale>
                                      <p:cBhvr>
                                        <p:cTn id="63" dur="26">
                                          <p:stCondLst>
                                            <p:cond delay="1312"/>
                                          </p:stCondLst>
                                        </p:cTn>
                                        <p:tgtEl>
                                          <p:spTgt spid="10"/>
                                        </p:tgtEl>
                                      </p:cBhvr>
                                      <p:to x="100000" y="80000"/>
                                    </p:animScale>
                                    <p:animScale>
                                      <p:cBhvr>
                                        <p:cTn id="64" dur="166" decel="50000">
                                          <p:stCondLst>
                                            <p:cond delay="1338"/>
                                          </p:stCondLst>
                                        </p:cTn>
                                        <p:tgtEl>
                                          <p:spTgt spid="10"/>
                                        </p:tgtEl>
                                      </p:cBhvr>
                                      <p:to x="100000" y="100000"/>
                                    </p:animScale>
                                    <p:animScale>
                                      <p:cBhvr>
                                        <p:cTn id="65" dur="26">
                                          <p:stCondLst>
                                            <p:cond delay="1642"/>
                                          </p:stCondLst>
                                        </p:cTn>
                                        <p:tgtEl>
                                          <p:spTgt spid="10"/>
                                        </p:tgtEl>
                                      </p:cBhvr>
                                      <p:to x="100000" y="90000"/>
                                    </p:animScale>
                                    <p:animScale>
                                      <p:cBhvr>
                                        <p:cTn id="66" dur="166" decel="50000">
                                          <p:stCondLst>
                                            <p:cond delay="1668"/>
                                          </p:stCondLst>
                                        </p:cTn>
                                        <p:tgtEl>
                                          <p:spTgt spid="10"/>
                                        </p:tgtEl>
                                      </p:cBhvr>
                                      <p:to x="100000" y="100000"/>
                                    </p:animScale>
                                    <p:animScale>
                                      <p:cBhvr>
                                        <p:cTn id="67" dur="26">
                                          <p:stCondLst>
                                            <p:cond delay="1808"/>
                                          </p:stCondLst>
                                        </p:cTn>
                                        <p:tgtEl>
                                          <p:spTgt spid="10"/>
                                        </p:tgtEl>
                                      </p:cBhvr>
                                      <p:to x="100000" y="95000"/>
                                    </p:animScale>
                                    <p:animScale>
                                      <p:cBhvr>
                                        <p:cTn id="68" dur="166" decel="50000">
                                          <p:stCondLst>
                                            <p:cond delay="1834"/>
                                          </p:stCondLst>
                                        </p:cTn>
                                        <p:tgtEl>
                                          <p:spTgt spid="10"/>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barn(inVertical)">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29" grpId="0"/>
      <p:bldP spid="38"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EEBE075-EA6D-9D4A-A898-30DCE9165027}"/>
              </a:ext>
            </a:extLst>
          </p:cNvPr>
          <p:cNvSpPr txBox="1"/>
          <p:nvPr/>
        </p:nvSpPr>
        <p:spPr>
          <a:xfrm>
            <a:off x="3650796" y="2514600"/>
            <a:ext cx="1828800" cy="369332"/>
          </a:xfrm>
          <a:prstGeom prst="rect">
            <a:avLst/>
          </a:prstGeom>
          <a:noFill/>
        </p:spPr>
        <p:txBody>
          <a:bodyPr wrap="square" rtlCol="0">
            <a:spAutoFit/>
          </a:bodyPr>
          <a:lstStyle/>
          <a:p>
            <a:pPr algn="l"/>
            <a:endParaRPr lang="en-US"/>
          </a:p>
        </p:txBody>
      </p:sp>
      <p:sp>
        <p:nvSpPr>
          <p:cNvPr id="2" name="TextBox 1">
            <a:extLst>
              <a:ext uri="{FF2B5EF4-FFF2-40B4-BE49-F238E27FC236}">
                <a16:creationId xmlns:a16="http://schemas.microsoft.com/office/drawing/2014/main" id="{B273B172-3AB8-B145-A2A7-783DC97575D7}"/>
              </a:ext>
            </a:extLst>
          </p:cNvPr>
          <p:cNvSpPr txBox="1"/>
          <p:nvPr/>
        </p:nvSpPr>
        <p:spPr>
          <a:xfrm>
            <a:off x="2308451" y="224901"/>
            <a:ext cx="4527098" cy="830997"/>
          </a:xfrm>
          <a:prstGeom prst="rect">
            <a:avLst/>
          </a:prstGeom>
          <a:noFill/>
        </p:spPr>
        <p:txBody>
          <a:bodyPr wrap="square" rtlCol="0">
            <a:spAutoFit/>
          </a:bodyPr>
          <a:lstStyle/>
          <a:p>
            <a:pPr algn="l"/>
            <a:r>
              <a:rPr lang="en-US" sz="4800" u="sng"/>
              <a:t>পাঠ পরিচিতি </a:t>
            </a:r>
          </a:p>
        </p:txBody>
      </p:sp>
      <p:sp>
        <p:nvSpPr>
          <p:cNvPr id="5" name="TextBox 4">
            <a:extLst>
              <a:ext uri="{FF2B5EF4-FFF2-40B4-BE49-F238E27FC236}">
                <a16:creationId xmlns:a16="http://schemas.microsoft.com/office/drawing/2014/main" id="{1FF0A4AF-97AC-8441-A8F0-FD5644330EAC}"/>
              </a:ext>
            </a:extLst>
          </p:cNvPr>
          <p:cNvSpPr txBox="1"/>
          <p:nvPr/>
        </p:nvSpPr>
        <p:spPr>
          <a:xfrm>
            <a:off x="214992" y="1332375"/>
            <a:ext cx="4186918" cy="830997"/>
          </a:xfrm>
          <a:prstGeom prst="rect">
            <a:avLst/>
          </a:prstGeom>
          <a:noFill/>
        </p:spPr>
        <p:txBody>
          <a:bodyPr wrap="square" rtlCol="0">
            <a:spAutoFit/>
          </a:bodyPr>
          <a:lstStyle/>
          <a:p>
            <a:pPr lvl="1"/>
            <a:r>
              <a:rPr lang="en-US" sz="4800" i="1" u="sng"/>
              <a:t>মানুষ</a:t>
            </a:r>
          </a:p>
        </p:txBody>
      </p:sp>
      <p:sp>
        <p:nvSpPr>
          <p:cNvPr id="6" name="TextBox 5">
            <a:extLst>
              <a:ext uri="{FF2B5EF4-FFF2-40B4-BE49-F238E27FC236}">
                <a16:creationId xmlns:a16="http://schemas.microsoft.com/office/drawing/2014/main" id="{39CD3EC6-6686-EE43-873D-4C2CC1CCA7E4}"/>
              </a:ext>
            </a:extLst>
          </p:cNvPr>
          <p:cNvSpPr txBox="1"/>
          <p:nvPr/>
        </p:nvSpPr>
        <p:spPr>
          <a:xfrm>
            <a:off x="3338513" y="1475333"/>
            <a:ext cx="4554311" cy="1754326"/>
          </a:xfrm>
          <a:prstGeom prst="rect">
            <a:avLst/>
          </a:prstGeom>
          <a:noFill/>
        </p:spPr>
        <p:txBody>
          <a:bodyPr wrap="square" rtlCol="0">
            <a:spAutoFit/>
          </a:bodyPr>
          <a:lstStyle/>
          <a:p>
            <a:pPr algn="l"/>
            <a:r>
              <a:rPr lang="en-US" sz="5400" i="1" u="sng">
                <a:solidFill>
                  <a:srgbClr val="FF0000"/>
                </a:solidFill>
              </a:rPr>
              <a:t>কাজী নজরুল ইসলাম  </a:t>
            </a:r>
          </a:p>
        </p:txBody>
      </p:sp>
      <p:sp>
        <p:nvSpPr>
          <p:cNvPr id="7" name="TextBox 6">
            <a:extLst>
              <a:ext uri="{FF2B5EF4-FFF2-40B4-BE49-F238E27FC236}">
                <a16:creationId xmlns:a16="http://schemas.microsoft.com/office/drawing/2014/main" id="{6E4661F2-C7E3-2C47-A243-04CB90E4106D}"/>
              </a:ext>
            </a:extLst>
          </p:cNvPr>
          <p:cNvSpPr txBox="1"/>
          <p:nvPr/>
        </p:nvSpPr>
        <p:spPr>
          <a:xfrm>
            <a:off x="391204" y="3575386"/>
            <a:ext cx="8010526" cy="3046988"/>
          </a:xfrm>
          <a:prstGeom prst="rect">
            <a:avLst/>
          </a:prstGeom>
          <a:noFill/>
        </p:spPr>
        <p:txBody>
          <a:bodyPr wrap="square" rtlCol="0">
            <a:spAutoFit/>
          </a:bodyPr>
          <a:lstStyle/>
          <a:p>
            <a:pPr algn="l"/>
            <a:r>
              <a:rPr lang="en-US" sz="4800" i="1">
                <a:solidFill>
                  <a:srgbClr val="008000"/>
                </a:solidFill>
              </a:rPr>
              <a:t>শ্রেণিঃ নবম</a:t>
            </a:r>
          </a:p>
          <a:p>
            <a:pPr algn="l"/>
            <a:r>
              <a:rPr lang="en-US" sz="4800" i="1">
                <a:solidFill>
                  <a:srgbClr val="008000"/>
                </a:solidFill>
              </a:rPr>
              <a:t>বিষয়ঃ বাংলা সাহিত্য( কবিতা) </a:t>
            </a:r>
          </a:p>
          <a:p>
            <a:pPr algn="l"/>
            <a:r>
              <a:rPr lang="en-US" sz="4800" i="1">
                <a:solidFill>
                  <a:srgbClr val="008000"/>
                </a:solidFill>
              </a:rPr>
              <a:t>সময়ঃ৪৫ মিনিট। তারিখঃ২৪/০১/২০২০  </a:t>
            </a:r>
          </a:p>
        </p:txBody>
      </p:sp>
    </p:spTree>
    <p:extLst>
      <p:ext uri="{BB962C8B-B14F-4D97-AF65-F5344CB8AC3E}">
        <p14:creationId xmlns:p14="http://schemas.microsoft.com/office/powerpoint/2010/main" val="94325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9195"/>
          <a:stretch/>
        </p:blipFill>
        <p:spPr>
          <a:xfrm>
            <a:off x="339436" y="135811"/>
            <a:ext cx="8575964" cy="6417388"/>
          </a:xfrm>
          <a:prstGeom prst="rect">
            <a:avLst/>
          </a:prstGeom>
        </p:spPr>
      </p:pic>
      <p:sp>
        <p:nvSpPr>
          <p:cNvPr id="8" name="Rectangle 7"/>
          <p:cNvSpPr/>
          <p:nvPr/>
        </p:nvSpPr>
        <p:spPr>
          <a:xfrm>
            <a:off x="-20782" y="966028"/>
            <a:ext cx="9144000" cy="3170099"/>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bn-BD" sz="13800" b="1" spc="50" dirty="0">
                <a:ln w="11430"/>
                <a:solidFill>
                  <a:srgbClr val="FFFF00"/>
                </a:solidFill>
                <a:effectLst>
                  <a:outerShdw blurRad="76200" dist="50800" dir="5400000" algn="tl" rotWithShape="0">
                    <a:srgbClr val="000000">
                      <a:alpha val="65000"/>
                    </a:srgbClr>
                  </a:outerShdw>
                </a:effectLst>
                <a:latin typeface="Kalpurush" panose="02000600000000000000" pitchFamily="2" charset="0"/>
                <a:cs typeface="Kalpurush" panose="02000600000000000000" pitchFamily="2" charset="0"/>
              </a:rPr>
              <a:t>মানুষ</a:t>
            </a:r>
          </a:p>
          <a:p>
            <a:r>
              <a:rPr lang="bn-BD"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Kalpurush" panose="02000600000000000000" pitchFamily="2" charset="0"/>
                <a:cs typeface="Kalpurush" panose="02000600000000000000" pitchFamily="2" charset="0"/>
              </a:rPr>
              <a:t>   </a:t>
            </a:r>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Kalpurush" panose="02000600000000000000" pitchFamily="2" charset="0"/>
                <a:cs typeface="Kalpurush" panose="02000600000000000000" pitchFamily="2" charset="0"/>
              </a:rPr>
              <a:t>    </a:t>
            </a:r>
            <a:r>
              <a:rPr lang="bn-BD" sz="6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rPr>
              <a:t>- </a:t>
            </a:r>
            <a:r>
              <a:rPr lang="bn-BD" sz="6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rPr>
              <a:t>কাজী নজরুল ইসলাম</a:t>
            </a:r>
            <a:endParaRPr lang="en-US" sz="6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Kalpurush" panose="02000600000000000000" pitchFamily="2" charset="0"/>
              <a:cs typeface="Kalpurush" panose="02000600000000000000" pitchFamily="2"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256307"/>
            <a:ext cx="2507672" cy="21058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599" y="4343400"/>
            <a:ext cx="2507673" cy="22097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8" name="Picture 17"/>
          <p:cNvPicPr>
            <a:picLocks noChangeAspect="1"/>
          </p:cNvPicPr>
          <p:nvPr/>
        </p:nvPicPr>
        <p:blipFill rotWithShape="1">
          <a:blip r:embed="rId5">
            <a:extLst>
              <a:ext uri="{28A0092B-C50C-407E-A947-70E740481C1C}">
                <a14:useLocalDpi xmlns:a14="http://schemas.microsoft.com/office/drawing/2010/main" val="0"/>
              </a:ext>
            </a:extLst>
          </a:blip>
          <a:srcRect l="4773" r="12671" b="5670"/>
          <a:stretch/>
        </p:blipFill>
        <p:spPr>
          <a:xfrm>
            <a:off x="6477000" y="256308"/>
            <a:ext cx="2362200" cy="21058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77000" y="4343401"/>
            <a:ext cx="2362200" cy="2209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1440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7328" y="1196396"/>
            <a:ext cx="7848600" cy="3847207"/>
          </a:xfrm>
          <a:prstGeom prst="rect">
            <a:avLst/>
          </a:prstGeom>
          <a:noFill/>
        </p:spPr>
        <p:txBody>
          <a:bodyPr wrap="square" rtlCol="0">
            <a:spAutoFit/>
            <a:scene3d>
              <a:camera prst="orthographicFront"/>
              <a:lightRig rig="threePt" dir="t"/>
            </a:scene3d>
            <a:sp3d extrusionH="57150">
              <a:bevelT w="38100" h="38100"/>
            </a:sp3d>
          </a:bodyPr>
          <a:lstStyle/>
          <a:p>
            <a:r>
              <a:rPr lang="en-US" sz="3600" dirty="0">
                <a:latin typeface="Kalpurush" panose="02000600000000000000" pitchFamily="2" charset="0"/>
                <a:cs typeface="Kalpurush" panose="02000600000000000000" pitchFamily="2" charset="0"/>
              </a:rPr>
              <a:t>     </a:t>
            </a:r>
            <a:r>
              <a:rPr lang="en-US" sz="1000" dirty="0">
                <a:latin typeface="Kalpurush" panose="02000600000000000000" pitchFamily="2" charset="0"/>
                <a:cs typeface="Kalpurush" panose="02000600000000000000" pitchFamily="2" charset="0"/>
              </a:rPr>
              <a:t> </a:t>
            </a:r>
            <a:r>
              <a:rPr lang="bn-BD" sz="3000" b="1" dirty="0">
                <a:solidFill>
                  <a:srgbClr val="002060"/>
                </a:solidFill>
                <a:latin typeface="Kalpurush" panose="02000600000000000000" pitchFamily="2" charset="0"/>
                <a:cs typeface="Kalpurush" panose="02000600000000000000" pitchFamily="2" charset="0"/>
              </a:rPr>
              <a:t>এই পাঠ শেষে শিক্ষার্থীরা ...</a:t>
            </a:r>
          </a:p>
          <a:p>
            <a:endParaRPr lang="bn-BD" sz="1600" dirty="0">
              <a:latin typeface="Kalpurush" panose="02000600000000000000" pitchFamily="2" charset="0"/>
              <a:cs typeface="Kalpurush" panose="02000600000000000000" pitchFamily="2" charset="0"/>
            </a:endParaRPr>
          </a:p>
          <a:p>
            <a:pPr marL="571500" indent="-571500">
              <a:buFont typeface="Wingdings" pitchFamily="2" charset="2"/>
              <a:buChar char="q"/>
            </a:pPr>
            <a:r>
              <a:rPr lang="bn-BD" sz="3200" b="1" dirty="0">
                <a:solidFill>
                  <a:srgbClr val="FF0000"/>
                </a:solidFill>
                <a:latin typeface="Kalpurush" panose="02000600000000000000" pitchFamily="2" charset="0"/>
                <a:cs typeface="Kalpurush" panose="02000600000000000000" pitchFamily="2" charset="0"/>
              </a:rPr>
              <a:t>কবি পরিচিতি বলতে পারবে।</a:t>
            </a:r>
            <a:endParaRPr lang="en-US" sz="3200" b="1" dirty="0">
              <a:solidFill>
                <a:srgbClr val="FF0000"/>
              </a:solidFill>
              <a:latin typeface="Kalpurush" panose="02000600000000000000" pitchFamily="2" charset="0"/>
              <a:cs typeface="Kalpurush" panose="02000600000000000000" pitchFamily="2" charset="0"/>
            </a:endParaRPr>
          </a:p>
          <a:p>
            <a:pPr marL="571500" indent="-571500">
              <a:buFont typeface="Wingdings" pitchFamily="2" charset="2"/>
              <a:buChar char="q"/>
            </a:pPr>
            <a:r>
              <a:rPr lang="bn-BD" sz="3200" b="1" dirty="0">
                <a:solidFill>
                  <a:srgbClr val="0070C0"/>
                </a:solidFill>
                <a:latin typeface="Kalpurush" panose="02000600000000000000" pitchFamily="2" charset="0"/>
                <a:cs typeface="Kalpurush" panose="02000600000000000000" pitchFamily="2" charset="0"/>
              </a:rPr>
              <a:t>কবিতাটি শুদ্ধ উচ্চারণে পাঠ করতে পারবে।</a:t>
            </a:r>
            <a:endParaRPr lang="bn-IN" sz="3200" b="1" dirty="0">
              <a:solidFill>
                <a:srgbClr val="0070C0"/>
              </a:solidFill>
              <a:latin typeface="Kalpurush" panose="02000600000000000000" pitchFamily="2" charset="0"/>
              <a:cs typeface="Kalpurush" panose="02000600000000000000" pitchFamily="2" charset="0"/>
            </a:endParaRPr>
          </a:p>
          <a:p>
            <a:pPr marL="571500" indent="-571500">
              <a:buFont typeface="Wingdings" pitchFamily="2" charset="2"/>
              <a:buChar char="q"/>
            </a:pPr>
            <a:r>
              <a:rPr lang="bn-IN" sz="3200" b="1" dirty="0">
                <a:solidFill>
                  <a:srgbClr val="FF0000"/>
                </a:solidFill>
                <a:latin typeface="Kalpurush" panose="02000600000000000000" pitchFamily="2" charset="0"/>
                <a:cs typeface="Kalpurush" panose="02000600000000000000" pitchFamily="2" charset="0"/>
              </a:rPr>
              <a:t>ধনী-গরিব সবাইকে সমান চোখে দেখা ও ক্ষুধার্তকে খাবার দেওয়ার মানসিকতা তৈরি হবে।</a:t>
            </a:r>
            <a:endParaRPr lang="bn-BD" sz="3200" b="1" dirty="0">
              <a:solidFill>
                <a:srgbClr val="FF0000"/>
              </a:solidFill>
              <a:latin typeface="Kalpurush" panose="02000600000000000000" pitchFamily="2" charset="0"/>
              <a:cs typeface="Kalpurush" panose="02000600000000000000" pitchFamily="2" charset="0"/>
            </a:endParaRPr>
          </a:p>
          <a:p>
            <a:pPr marL="571500" indent="-571500">
              <a:buFont typeface="Wingdings" pitchFamily="2" charset="2"/>
              <a:buChar char="q"/>
            </a:pPr>
            <a:r>
              <a:rPr lang="bn-IN" sz="3200" b="1" dirty="0">
                <a:solidFill>
                  <a:srgbClr val="0070C0"/>
                </a:solidFill>
                <a:latin typeface="Kalpurush" panose="02000600000000000000" pitchFamily="2" charset="0"/>
                <a:cs typeface="Kalpurush" panose="02000600000000000000" pitchFamily="2" charset="0"/>
              </a:rPr>
              <a:t>সমাজে সাম্যবাদের প্রয়োজনীয়তা</a:t>
            </a:r>
            <a:r>
              <a:rPr lang="en-US" sz="3200" b="1" dirty="0">
                <a:solidFill>
                  <a:srgbClr val="0070C0"/>
                </a:solidFill>
                <a:latin typeface="Kalpurush" panose="02000600000000000000" pitchFamily="2" charset="0"/>
                <a:cs typeface="Kalpurush" panose="02000600000000000000" pitchFamily="2" charset="0"/>
              </a:rPr>
              <a:t> </a:t>
            </a:r>
            <a:r>
              <a:rPr lang="bn-IN" sz="3200" b="1" dirty="0">
                <a:solidFill>
                  <a:srgbClr val="0070C0"/>
                </a:solidFill>
                <a:latin typeface="Kalpurush" panose="02000600000000000000" pitchFamily="2" charset="0"/>
                <a:cs typeface="Kalpurush" panose="02000600000000000000" pitchFamily="2" charset="0"/>
              </a:rPr>
              <a:t>ব্যাখ্যা </a:t>
            </a:r>
            <a:r>
              <a:rPr lang="bn-BD" sz="3200" b="1" dirty="0">
                <a:solidFill>
                  <a:srgbClr val="0070C0"/>
                </a:solidFill>
                <a:latin typeface="Kalpurush" panose="02000600000000000000" pitchFamily="2" charset="0"/>
                <a:cs typeface="Kalpurush" panose="02000600000000000000" pitchFamily="2" charset="0"/>
              </a:rPr>
              <a:t>করতে পারবে।</a:t>
            </a:r>
          </a:p>
        </p:txBody>
      </p:sp>
      <p:sp>
        <p:nvSpPr>
          <p:cNvPr id="8" name="Rectangle 7"/>
          <p:cNvSpPr/>
          <p:nvPr/>
        </p:nvSpPr>
        <p:spPr>
          <a:xfrm>
            <a:off x="1946048" y="180733"/>
            <a:ext cx="3986665" cy="1015663"/>
          </a:xfrm>
          <a:prstGeom prst="rect">
            <a:avLst/>
          </a:prstGeom>
          <a:ln w="38100">
            <a:noFill/>
          </a:ln>
        </p:spPr>
        <p:txBody>
          <a:bodyPr wrap="square">
            <a:spAutoFit/>
            <a:scene3d>
              <a:camera prst="orthographicFront"/>
              <a:lightRig rig="threePt" dir="t"/>
            </a:scene3d>
            <a:sp3d extrusionH="57150">
              <a:bevelT w="38100" h="38100"/>
            </a:sp3d>
          </a:bodyPr>
          <a:lstStyle/>
          <a:p>
            <a:pPr algn="ctr"/>
            <a:r>
              <a:rPr lang="en-US" sz="6000" b="1" dirty="0">
                <a:solidFill>
                  <a:srgbClr val="0070C0"/>
                </a:solidFill>
                <a:latin typeface="Kalpurush" panose="02000600000000000000" pitchFamily="2" charset="0"/>
                <a:cs typeface="Kalpurush" panose="02000600000000000000" pitchFamily="2" charset="0"/>
              </a:rPr>
              <a:t> </a:t>
            </a:r>
            <a:r>
              <a:rPr lang="bn-BD" sz="4800" b="1" dirty="0">
                <a:solidFill>
                  <a:schemeClr val="tx2">
                    <a:lumMod val="50000"/>
                  </a:schemeClr>
                </a:solidFill>
                <a:latin typeface="Kalpurush" panose="02000600000000000000" pitchFamily="2" charset="0"/>
                <a:cs typeface="Kalpurush" panose="02000600000000000000" pitchFamily="2" charset="0"/>
              </a:rPr>
              <a:t>শিখনফল</a:t>
            </a:r>
            <a:r>
              <a:rPr lang="en-US" sz="4800" b="1" dirty="0">
                <a:solidFill>
                  <a:schemeClr val="tx2">
                    <a:lumMod val="50000"/>
                  </a:schemeClr>
                </a:solidFill>
                <a:latin typeface="Kalpurush" panose="02000600000000000000" pitchFamily="2" charset="0"/>
                <a:cs typeface="Kalpurush" panose="02000600000000000000" pitchFamily="2" charset="0"/>
              </a:rPr>
              <a:t> </a:t>
            </a:r>
          </a:p>
        </p:txBody>
      </p:sp>
    </p:spTree>
    <p:extLst>
      <p:ext uri="{BB962C8B-B14F-4D97-AF65-F5344CB8AC3E}">
        <p14:creationId xmlns:p14="http://schemas.microsoft.com/office/powerpoint/2010/main" val="182038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barn(inVertical)">
                                      <p:cBhvr>
                                        <p:cTn id="20" dur="500"/>
                                        <p:tgtEl>
                                          <p:spTgt spid="7">
                                            <p:txEl>
                                              <p:pRg st="3" end="3"/>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barn(inVertical)">
                                      <p:cBhvr>
                                        <p:cTn id="23" dur="500"/>
                                        <p:tgtEl>
                                          <p:spTgt spid="7">
                                            <p:txEl>
                                              <p:pRg st="4" end="4"/>
                                            </p:txEl>
                                          </p:spTgt>
                                        </p:tgtEl>
                                      </p:cBhvr>
                                    </p:animEffect>
                                  </p:childTnLst>
                                </p:cTn>
                              </p:par>
                              <p:par>
                                <p:cTn id="24" presetID="16" presetClass="entr" presetSubtype="21" fill="hold"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barn(inVertical)">
                                      <p:cBhvr>
                                        <p:cTn id="26"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 name="Rectangle 6"/>
          <p:cNvSpPr/>
          <p:nvPr/>
        </p:nvSpPr>
        <p:spPr>
          <a:xfrm>
            <a:off x="3279321" y="1539446"/>
            <a:ext cx="5789371" cy="5200919"/>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sp3d/>
          </a:bodyPr>
          <a:lstStyle/>
          <a:p>
            <a:pPr algn="ct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rPr>
              <a:t>জন্ম ও পরিচয়</a:t>
            </a:r>
            <a:endPar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endParaRPr>
          </a:p>
          <a:p>
            <a:pPr algn="ctr"/>
            <a:endParaRPr lang="bn-BD"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cs typeface="Kalpurush" panose="02000600000000000000" pitchFamily="2" charset="0"/>
            </a:endParaRPr>
          </a:p>
          <a:p>
            <a:pPr algn="ctr"/>
            <a:r>
              <a:rPr lang="bn-BD" sz="3200" dirty="0">
                <a:solidFill>
                  <a:schemeClr val="bg1"/>
                </a:solidFill>
                <a:latin typeface="Kalpurush" panose="02000600000000000000" pitchFamily="2" charset="0"/>
                <a:cs typeface="Kalpurush" panose="02000600000000000000" pitchFamily="2" charset="0"/>
              </a:rPr>
              <a:t>জন্ম ১৮৯৯ সালের ২৫ মে </a:t>
            </a:r>
          </a:p>
          <a:p>
            <a:pPr algn="ctr"/>
            <a:r>
              <a:rPr lang="bn-BD" sz="3200" dirty="0">
                <a:solidFill>
                  <a:schemeClr val="bg1"/>
                </a:solidFill>
                <a:latin typeface="Kalpurush" panose="02000600000000000000" pitchFamily="2" charset="0"/>
                <a:cs typeface="Kalpurush" panose="02000600000000000000" pitchFamily="2" charset="0"/>
              </a:rPr>
              <a:t>(</a:t>
            </a:r>
            <a:r>
              <a:rPr lang="en-US" sz="3200" dirty="0">
                <a:solidFill>
                  <a:schemeClr val="bg1"/>
                </a:solidFill>
                <a:latin typeface="Kalpurush" panose="02000600000000000000" pitchFamily="2" charset="0"/>
                <a:cs typeface="Kalpurush" panose="02000600000000000000" pitchFamily="2" charset="0"/>
              </a:rPr>
              <a:t> </a:t>
            </a:r>
            <a:r>
              <a:rPr lang="bn-BD" sz="3200" dirty="0">
                <a:solidFill>
                  <a:schemeClr val="bg1"/>
                </a:solidFill>
                <a:latin typeface="Kalpurush" panose="02000600000000000000" pitchFamily="2" charset="0"/>
                <a:cs typeface="Kalpurush" panose="02000600000000000000" pitchFamily="2" charset="0"/>
              </a:rPr>
              <a:t>১৩০৬ বঙ্গাব্দের ১১ জ্যৈষ্ঠ</a:t>
            </a:r>
            <a:r>
              <a:rPr lang="en-US" sz="3200" dirty="0">
                <a:solidFill>
                  <a:schemeClr val="bg1"/>
                </a:solidFill>
                <a:latin typeface="Kalpurush" panose="02000600000000000000" pitchFamily="2" charset="0"/>
                <a:cs typeface="Kalpurush" panose="02000600000000000000" pitchFamily="2" charset="0"/>
              </a:rPr>
              <a:t> </a:t>
            </a:r>
            <a:r>
              <a:rPr lang="bn-BD" sz="3200" dirty="0">
                <a:solidFill>
                  <a:schemeClr val="bg1"/>
                </a:solidFill>
                <a:latin typeface="Kalpurush" panose="02000600000000000000" pitchFamily="2" charset="0"/>
                <a:cs typeface="Kalpurush" panose="02000600000000000000" pitchFamily="2" charset="0"/>
              </a:rPr>
              <a:t>) </a:t>
            </a:r>
          </a:p>
          <a:p>
            <a:pPr algn="ctr"/>
            <a:r>
              <a:rPr lang="bn-BD" sz="3200" dirty="0">
                <a:solidFill>
                  <a:schemeClr val="bg1"/>
                </a:solidFill>
                <a:latin typeface="Kalpurush" panose="02000600000000000000" pitchFamily="2" charset="0"/>
                <a:cs typeface="Kalpurush" panose="02000600000000000000" pitchFamily="2" charset="0"/>
              </a:rPr>
              <a:t>পশ্চিমবঙ্গের বর্ধমান জেলার</a:t>
            </a:r>
          </a:p>
          <a:p>
            <a:pPr algn="ctr"/>
            <a:r>
              <a:rPr lang="bn-BD" sz="3200" dirty="0">
                <a:solidFill>
                  <a:schemeClr val="bg1"/>
                </a:solidFill>
                <a:latin typeface="Kalpurush" panose="02000600000000000000" pitchFamily="2" charset="0"/>
                <a:cs typeface="Kalpurush" panose="02000600000000000000" pitchFamily="2" charset="0"/>
              </a:rPr>
              <a:t> আসানসোল মহকুমার চুরুলিয়া গ্রামে।</a:t>
            </a:r>
            <a:r>
              <a:rPr lang="en-US" sz="3200" dirty="0">
                <a:solidFill>
                  <a:schemeClr val="bg1"/>
                </a:solidFill>
                <a:latin typeface="Kalpurush" panose="02000600000000000000" pitchFamily="2" charset="0"/>
                <a:cs typeface="Kalpurush" panose="02000600000000000000" pitchFamily="2" charset="0"/>
              </a:rPr>
              <a:t> </a:t>
            </a:r>
            <a:r>
              <a:rPr lang="bn-BD" sz="3200" dirty="0">
                <a:solidFill>
                  <a:schemeClr val="bg1"/>
                </a:solidFill>
                <a:latin typeface="Kalpurush" panose="02000600000000000000" pitchFamily="2" charset="0"/>
                <a:cs typeface="Kalpurush" panose="02000600000000000000" pitchFamily="2" charset="0"/>
              </a:rPr>
              <a:t>তার আরেক নাম দুখু মিয়া।</a:t>
            </a:r>
            <a:r>
              <a:rPr lang="en-US" sz="3200" dirty="0">
                <a:solidFill>
                  <a:schemeClr val="bg1"/>
                </a:solidFill>
                <a:latin typeface="Kalpurush" panose="02000600000000000000" pitchFamily="2" charset="0"/>
                <a:cs typeface="Kalpurush" panose="02000600000000000000" pitchFamily="2" charset="0"/>
              </a:rPr>
              <a:t> </a:t>
            </a:r>
          </a:p>
          <a:p>
            <a:pPr algn="ctr"/>
            <a:r>
              <a:rPr lang="bn-BD" sz="3200" dirty="0">
                <a:solidFill>
                  <a:schemeClr val="bg1"/>
                </a:solidFill>
                <a:latin typeface="Kalpurush" panose="02000600000000000000" pitchFamily="2" charset="0"/>
                <a:cs typeface="Kalpurush" panose="02000600000000000000" pitchFamily="2" charset="0"/>
              </a:rPr>
              <a:t>পিতার নাম কাজী ফকির আহমদ </a:t>
            </a:r>
            <a:endParaRPr lang="en-US" sz="3200" dirty="0">
              <a:solidFill>
                <a:schemeClr val="bg1"/>
              </a:solidFill>
              <a:latin typeface="Kalpurush" panose="02000600000000000000" pitchFamily="2" charset="0"/>
              <a:cs typeface="Kalpurush" panose="02000600000000000000" pitchFamily="2" charset="0"/>
            </a:endParaRPr>
          </a:p>
          <a:p>
            <a:pPr algn="ctr"/>
            <a:r>
              <a:rPr lang="bn-BD" sz="3200" dirty="0">
                <a:solidFill>
                  <a:schemeClr val="bg1"/>
                </a:solidFill>
                <a:latin typeface="Kalpurush" panose="02000600000000000000" pitchFamily="2" charset="0"/>
                <a:cs typeface="Kalpurush" panose="02000600000000000000" pitchFamily="2" charset="0"/>
              </a:rPr>
              <a:t>এবং মাতা জাহেদা খাতুন।</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7008" r="4349"/>
          <a:stretch/>
        </p:blipFill>
        <p:spPr>
          <a:xfrm>
            <a:off x="75308" y="1241584"/>
            <a:ext cx="3178876" cy="54987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75307" y="0"/>
            <a:ext cx="3178877" cy="1091262"/>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scene3d>
              <a:camera prst="orthographicFront"/>
              <a:lightRig rig="soft" dir="tl">
                <a:rot lat="0" lon="0" rev="0"/>
              </a:lightRig>
            </a:scene3d>
            <a:sp3d extrusionH="57150" contourW="25400" prstMaterial="matte">
              <a:bevelT w="25400" h="55880"/>
              <a:contourClr>
                <a:schemeClr val="accent2">
                  <a:tint val="20000"/>
                </a:schemeClr>
              </a:contourClr>
            </a:sp3d>
          </a:bodyPr>
          <a:lstStyle/>
          <a:p>
            <a:r>
              <a:rPr lang="bn-BD" sz="2800" b="1" spc="50" dirty="0">
                <a:ln w="11430"/>
                <a:solidFill>
                  <a:srgbClr val="FF0000"/>
                </a:solidFill>
                <a:latin typeface="Kalpurush" panose="02000600000000000000" pitchFamily="2" charset="0"/>
                <a:cs typeface="Kalpurush" panose="02000600000000000000" pitchFamily="2" charset="0"/>
              </a:rPr>
              <a:t>কাজী নজরুল ইসলাম</a:t>
            </a:r>
          </a:p>
        </p:txBody>
      </p:sp>
      <p:sp>
        <p:nvSpPr>
          <p:cNvPr id="10" name="Rectangle 9"/>
          <p:cNvSpPr/>
          <p:nvPr/>
        </p:nvSpPr>
        <p:spPr>
          <a:xfrm>
            <a:off x="3279321" y="69381"/>
            <a:ext cx="5460512" cy="138232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38100"/>
            </a:sp3d>
          </a:bodyPr>
          <a:lstStyle/>
          <a:p>
            <a:pPr algn="ctr"/>
            <a:r>
              <a:rPr lang="bn-BD" sz="3600" b="1" dirty="0">
                <a:solidFill>
                  <a:srgbClr val="FF0000"/>
                </a:solidFill>
                <a:latin typeface="Kalpurush" panose="02000600000000000000" pitchFamily="2" charset="0"/>
                <a:cs typeface="Kalpurush" panose="02000600000000000000" pitchFamily="2" charset="0"/>
              </a:rPr>
              <a:t>কবি পরিচিতি</a:t>
            </a:r>
            <a:endParaRPr lang="en-US" sz="1050" b="1" dirty="0">
              <a:solidFill>
                <a:srgbClr val="FF0000"/>
              </a:solidFill>
              <a:latin typeface="Kalpurush" panose="02000600000000000000" pitchFamily="2" charset="0"/>
              <a:cs typeface="Kalpurush" panose="02000600000000000000" pitchFamily="2" charset="0"/>
            </a:endParaRPr>
          </a:p>
        </p:txBody>
      </p:sp>
      <p:sp>
        <p:nvSpPr>
          <p:cNvPr id="11" name="TextBox 10">
            <a:extLst>
              <a:ext uri="{FF2B5EF4-FFF2-40B4-BE49-F238E27FC236}">
                <a16:creationId xmlns:a16="http://schemas.microsoft.com/office/drawing/2014/main" id="{C4748EE7-C69C-DA41-9296-55F99BFB0473}"/>
              </a:ext>
            </a:extLst>
          </p:cNvPr>
          <p:cNvSpPr txBox="1"/>
          <p:nvPr/>
        </p:nvSpPr>
        <p:spPr>
          <a:xfrm>
            <a:off x="3657600" y="3990975"/>
            <a:ext cx="1828800" cy="1828800"/>
          </a:xfrm>
          <a:prstGeom prst="rect">
            <a:avLst/>
          </a:prstGeom>
          <a:noFill/>
        </p:spPr>
        <p:txBody>
          <a:bodyPr wrap="square" rtlCol="0">
            <a:spAutoFit/>
          </a:bodyPr>
          <a:lstStyle/>
          <a:p>
            <a:pPr algn="l"/>
            <a:endParaRPr lang="en-US"/>
          </a:p>
        </p:txBody>
      </p:sp>
    </p:spTree>
    <p:extLst>
      <p:ext uri="{BB962C8B-B14F-4D97-AF65-F5344CB8AC3E}">
        <p14:creationId xmlns:p14="http://schemas.microsoft.com/office/powerpoint/2010/main" val="3045079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grpId="0" nodeType="clickEffect">
                                  <p:stCondLst>
                                    <p:cond delay="0"/>
                                  </p:stCondLst>
                                  <p:childTnLst>
                                    <p:animEffect transition="out" filter="strips(down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744AA8B-6093-C849-82BD-75A5BEFD62E8}"/>
              </a:ext>
            </a:extLst>
          </p:cNvPr>
          <p:cNvSpPr/>
          <p:nvPr/>
        </p:nvSpPr>
        <p:spPr>
          <a:xfrm>
            <a:off x="0" y="0"/>
            <a:ext cx="9144000" cy="6858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শিক্ষাজীবন</a:t>
            </a:r>
            <a:endPar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endParaRPr>
          </a:p>
          <a:p>
            <a:pPr algn="ctr"/>
            <a:endPar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endParaRPr>
          </a:p>
          <a:p>
            <a:pPr algn="ctr"/>
            <a:r>
              <a:rPr lang="bn-BD"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rPr>
              <a:t>গ্রামের মক্তব থেকে প্রাথমিক শিক্ষালাভ। প্রথম বর্ধমানে রানীগঞ্জের শিয়ারশোল স্কুল, সর্বশেষ ময়মনসিংহ জেলার ত্রিশালের দরিরামপুর স্কুলে দশম শ্রেণি পর্যন্ত পড়ালেখা করেন। </a:t>
            </a:r>
            <a:endParaRPr lang="en-US" sz="44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Kalpurush" panose="02000600000000000000" pitchFamily="2" charset="0"/>
            </a:endParaRPr>
          </a:p>
        </p:txBody>
      </p:sp>
    </p:spTree>
    <p:extLst>
      <p:ext uri="{BB962C8B-B14F-4D97-AF65-F5344CB8AC3E}">
        <p14:creationId xmlns:p14="http://schemas.microsoft.com/office/powerpoint/2010/main" val="1628850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grpId="0" nodeType="clickEffect">
                                  <p:stCondLst>
                                    <p:cond delay="0"/>
                                  </p:stCondLst>
                                  <p:childTnLst>
                                    <p:animEffect transition="out" filter="strips(downLef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2808</TotalTime>
  <Words>1125</Words>
  <Application>Microsoft Office PowerPoint</Application>
  <PresentationFormat>On-screen Show (4:3)</PresentationFormat>
  <Paragraphs>212</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Circuit</vt:lpstr>
      <vt:lpstr>PowerPoint Presentation</vt:lpstr>
      <vt:lpstr>শিক্ষক পরিচিতি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Mahabubul Alam</dc:creator>
  <cp:lastModifiedBy>faijahmed562@yahoo.com</cp:lastModifiedBy>
  <cp:revision>636</cp:revision>
  <dcterms:created xsi:type="dcterms:W3CDTF">2015-05-21T16:11:32Z</dcterms:created>
  <dcterms:modified xsi:type="dcterms:W3CDTF">2020-09-07T18:47:34Z</dcterms:modified>
</cp:coreProperties>
</file>