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86" r:id="rId3"/>
    <p:sldId id="278" r:id="rId4"/>
    <p:sldId id="258" r:id="rId5"/>
    <p:sldId id="279" r:id="rId6"/>
    <p:sldId id="285" r:id="rId7"/>
    <p:sldId id="259" r:id="rId8"/>
    <p:sldId id="280" r:id="rId9"/>
    <p:sldId id="281" r:id="rId10"/>
    <p:sldId id="263" r:id="rId11"/>
    <p:sldId id="282" r:id="rId12"/>
    <p:sldId id="265" r:id="rId13"/>
    <p:sldId id="266" r:id="rId14"/>
    <p:sldId id="268" r:id="rId15"/>
    <p:sldId id="269" r:id="rId16"/>
    <p:sldId id="283" r:id="rId17"/>
    <p:sldId id="271" r:id="rId18"/>
    <p:sldId id="272" r:id="rId19"/>
    <p:sldId id="274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D29D-0DB4-4AC6-A11C-0BC0831EEEE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4FE4-DCB6-4275-8543-2D1D16593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78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F4FE4-DCB6-4275-8543-2D1D16593DD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1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918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61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1333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31815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833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3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07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4425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D5E2FE-F342-484B-BDA8-75637349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6D250D-C398-4B6E-989E-87E75B871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3F6D9-9161-4697-A46A-0174F6EB3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674C5F-A08C-40AB-910A-4BC0B8FC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F30E13-0698-4EB2-95D8-2BEA6BC9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924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96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49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319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02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7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05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69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962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0295FBE-6C58-40B5-B2D5-6E893AA33A27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49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5A3B6B-10D2-426B-ACFE-7B542BF6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61" y="1392071"/>
            <a:ext cx="4387755" cy="43877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CCB421-FB68-4326-8A59-AF75318ECDFA}"/>
              </a:ext>
            </a:extLst>
          </p:cNvPr>
          <p:cNvSpPr txBox="1"/>
          <p:nvPr/>
        </p:nvSpPr>
        <p:spPr>
          <a:xfrm>
            <a:off x="937146" y="5465929"/>
            <a:ext cx="9539784" cy="115397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541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CEE640-F102-4018-AE9C-4534C412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48" y="755319"/>
            <a:ext cx="2638425" cy="3600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E5EC00E-0197-4ECC-AAFF-81A4329EBA39}"/>
              </a:ext>
            </a:extLst>
          </p:cNvPr>
          <p:cNvSpPr txBox="1"/>
          <p:nvPr/>
        </p:nvSpPr>
        <p:spPr>
          <a:xfrm>
            <a:off x="0" y="4553802"/>
            <a:ext cx="3896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C27037-0231-4ABF-BCEC-64BB91D5E9E0}"/>
              </a:ext>
            </a:extLst>
          </p:cNvPr>
          <p:cNvSpPr txBox="1"/>
          <p:nvPr/>
        </p:nvSpPr>
        <p:spPr>
          <a:xfrm>
            <a:off x="4053385" y="281354"/>
            <a:ext cx="8138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৪০০ অব্দ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তার মতবাদ পোষন করেন যে,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পদার্থই ক্ষুদ্র ক্ষুদ্র অবিভাজ্য কণা দ্বারা গঠিত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3A14774-6968-4812-A1AE-3229B91C35CE}"/>
              </a:ext>
            </a:extLst>
          </p:cNvPr>
          <p:cNvSpPr txBox="1"/>
          <p:nvPr/>
        </p:nvSpPr>
        <p:spPr>
          <a:xfrm>
            <a:off x="4053384" y="1997612"/>
            <a:ext cx="793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হচ্ছে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 এটম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3B6B437-D4B5-49DE-BC42-5396C3E746AB}"/>
              </a:ext>
            </a:extLst>
          </p:cNvPr>
          <p:cNvSpPr txBox="1"/>
          <p:nvPr/>
        </p:nvSpPr>
        <p:spPr>
          <a:xfrm>
            <a:off x="4053385" y="2672862"/>
            <a:ext cx="85162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এটম শব্দটি নিয়ে এসেছেন গ্রিক শব্দ এটোমোস থেকে। যার অর্থ অবিভাজ্য।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2EEE22-353A-4F03-8A2B-9A664AF44C8C}"/>
              </a:ext>
            </a:extLst>
          </p:cNvPr>
          <p:cNvSpPr txBox="1"/>
          <p:nvPr/>
        </p:nvSpPr>
        <p:spPr>
          <a:xfrm>
            <a:off x="4053384" y="4867422"/>
            <a:ext cx="8138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এ মতবাদের সাথে দ্বিমত পোষন করেন দার্শনিক প্লেটো ও এরিস্টোটল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629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B0E2AC-BAAE-429C-8617-3C4870DA0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25" y="1225588"/>
            <a:ext cx="2952401" cy="2961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789DC9F-BC8A-42A5-9A1A-DC2AF813CB84}"/>
              </a:ext>
            </a:extLst>
          </p:cNvPr>
          <p:cNvSpPr txBox="1"/>
          <p:nvPr/>
        </p:nvSpPr>
        <p:spPr>
          <a:xfrm>
            <a:off x="3841164" y="4470781"/>
            <a:ext cx="295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64C597B-2480-4EF7-BA20-AF2C9F7ED9F4}"/>
              </a:ext>
            </a:extLst>
          </p:cNvPr>
          <p:cNvGrpSpPr/>
          <p:nvPr/>
        </p:nvGrpSpPr>
        <p:grpSpPr>
          <a:xfrm>
            <a:off x="20137" y="565358"/>
            <a:ext cx="2582386" cy="2358509"/>
            <a:chOff x="366103" y="1633030"/>
            <a:chExt cx="2150968" cy="168915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C80D3BF-F97C-4843-9C9C-B6767DCD318F}"/>
                </a:ext>
              </a:extLst>
            </p:cNvPr>
            <p:cNvSpPr txBox="1"/>
            <p:nvPr/>
          </p:nvSpPr>
          <p:spPr>
            <a:xfrm>
              <a:off x="379012" y="2080837"/>
              <a:ext cx="2138059" cy="79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সমূহ নিরবচ্ছিন্ন</a:t>
              </a:r>
              <a:endParaRPr lang="en-US" sz="13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Callout 12">
              <a:extLst>
                <a:ext uri="{FF2B5EF4-FFF2-40B4-BE49-F238E27FC236}">
                  <a16:creationId xmlns="" xmlns:a16="http://schemas.microsoft.com/office/drawing/2014/main" id="{A02C0E76-6854-424B-BD45-3CA0F944D501}"/>
                </a:ext>
              </a:extLst>
            </p:cNvPr>
            <p:cNvSpPr/>
            <p:nvPr/>
          </p:nvSpPr>
          <p:spPr>
            <a:xfrm>
              <a:off x="366103" y="1633030"/>
              <a:ext cx="1850289" cy="1689159"/>
            </a:xfrm>
            <a:prstGeom prst="wedgeEllipseCallout">
              <a:avLst>
                <a:gd name="adj1" fmla="val 91720"/>
                <a:gd name="adj2" fmla="val 146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08158C2-133D-49EA-BDFB-B754E0601BF9}"/>
              </a:ext>
            </a:extLst>
          </p:cNvPr>
          <p:cNvGrpSpPr/>
          <p:nvPr/>
        </p:nvGrpSpPr>
        <p:grpSpPr>
          <a:xfrm>
            <a:off x="7117041" y="565358"/>
            <a:ext cx="2891548" cy="2689073"/>
            <a:chOff x="6446416" y="90381"/>
            <a:chExt cx="2891548" cy="2689073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BE5D2B9-D4B5-4825-8E8C-FCEDA801F5EE}"/>
                </a:ext>
              </a:extLst>
            </p:cNvPr>
            <p:cNvSpPr txBox="1"/>
            <p:nvPr/>
          </p:nvSpPr>
          <p:spPr>
            <a:xfrm>
              <a:off x="6543398" y="101798"/>
              <a:ext cx="279456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একে যতই ক্ষুদ্র করা হোক না কেন, পদার্থের কণাগুলো ক্ষুদ্র হতে ক্ষুদ্রতর হতে থাকবে।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Callout 13">
              <a:extLst>
                <a:ext uri="{FF2B5EF4-FFF2-40B4-BE49-F238E27FC236}">
                  <a16:creationId xmlns="" xmlns:a16="http://schemas.microsoft.com/office/drawing/2014/main" id="{2C04CD49-6B5A-487D-899C-499ECD7E2BD1}"/>
                </a:ext>
              </a:extLst>
            </p:cNvPr>
            <p:cNvSpPr/>
            <p:nvPr/>
          </p:nvSpPr>
          <p:spPr>
            <a:xfrm>
              <a:off x="6446416" y="90381"/>
              <a:ext cx="2697584" cy="2353541"/>
            </a:xfrm>
            <a:prstGeom prst="wedgeEllipseCallout">
              <a:avLst>
                <a:gd name="adj1" fmla="val -71387"/>
                <a:gd name="adj2" fmla="val 3788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C253C8-B677-4DFA-BC5E-31B705958A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1" cy="6858000"/>
          </a:xfrm>
        </p:grpSpPr>
        <p:sp>
          <p:nvSpPr>
            <p:cNvPr id="11" name="Half Frame 10">
              <a:extLst>
                <a:ext uri="{FF2B5EF4-FFF2-40B4-BE49-F238E27FC236}">
                  <a16:creationId xmlns="" xmlns:a16="http://schemas.microsoft.com/office/drawing/2014/main" id="{076838F2-D685-4A87-B9CE-809ABB0F116B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="" xmlns:a16="http://schemas.microsoft.com/office/drawing/2014/main" id="{75193267-66C9-4A7D-A520-F536FE3328F4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="" xmlns:a16="http://schemas.microsoft.com/office/drawing/2014/main" id="{69E990FD-F0E2-4661-95F2-1BA54FE3E2C7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="" xmlns:a16="http://schemas.microsoft.com/office/drawing/2014/main" id="{890419D9-AB62-47B2-B38B-FC430F363591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9855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8CE614-840D-4A4F-AB5C-FB3D75572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4" y="429136"/>
            <a:ext cx="3559898" cy="4142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F3E4D55-1E5B-4B71-8012-727D603445FD}"/>
              </a:ext>
            </a:extLst>
          </p:cNvPr>
          <p:cNvSpPr txBox="1"/>
          <p:nvPr/>
        </p:nvSpPr>
        <p:spPr>
          <a:xfrm>
            <a:off x="681894" y="4467198"/>
            <a:ext cx="324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4F1E16-12F1-48F0-9861-A389C94AD8A5}"/>
              </a:ext>
            </a:extLst>
          </p:cNvPr>
          <p:cNvSpPr txBox="1"/>
          <p:nvPr/>
        </p:nvSpPr>
        <p:spPr>
          <a:xfrm>
            <a:off x="3362178" y="4262511"/>
            <a:ext cx="8829823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 মতে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পদার্থ সমূহ নিরবচ্ছিন্ন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9066F3-5181-4817-B6F9-497C4C317ED4}"/>
              </a:ext>
            </a:extLst>
          </p:cNvPr>
          <p:cNvSpPr txBox="1"/>
          <p:nvPr/>
        </p:nvSpPr>
        <p:spPr>
          <a:xfrm>
            <a:off x="3924886" y="436098"/>
            <a:ext cx="8267113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একে যতই ক্ষুদ্র করা হোক না কেন, পদার্থের কণাগুলো ক্ষুদ্র হতে ক্ষুদ্রতর হতে থাকবে।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854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DBF45E-EACE-4934-80B4-E29E23933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89"/>
          <a:stretch/>
        </p:blipFill>
        <p:spPr>
          <a:xfrm>
            <a:off x="501750" y="436729"/>
            <a:ext cx="3392766" cy="3930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35C914-F574-44DF-865C-4E9E22F45DB6}"/>
              </a:ext>
            </a:extLst>
          </p:cNvPr>
          <p:cNvSpPr txBox="1"/>
          <p:nvPr/>
        </p:nvSpPr>
        <p:spPr>
          <a:xfrm>
            <a:off x="696035" y="4367285"/>
            <a:ext cx="324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 ডাল্টন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765D33-666E-40F3-A14D-0DF5C5F486F1}"/>
              </a:ext>
            </a:extLst>
          </p:cNvPr>
          <p:cNvSpPr txBox="1"/>
          <p:nvPr/>
        </p:nvSpPr>
        <p:spPr>
          <a:xfrm>
            <a:off x="4640239" y="914400"/>
            <a:ext cx="675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১৮০৩ সাল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 ডাল্টন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ক্ষদ্রতম কণা সম্পর্কে বলেন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হল মৌলিক পদার্থের ক্ষুদ্রতম কণা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1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178FB1-F4AD-4631-8FF6-2D674197AE5B}"/>
              </a:ext>
            </a:extLst>
          </p:cNvPr>
          <p:cNvSpPr txBox="1"/>
          <p:nvPr/>
        </p:nvSpPr>
        <p:spPr>
          <a:xfrm>
            <a:off x="4640239" y="2914387"/>
            <a:ext cx="6755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যাকে আর ভাঙ্গা যায় না।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892D9E-858A-4BE3-BCB2-BE7E452B2E05}"/>
              </a:ext>
            </a:extLst>
          </p:cNvPr>
          <p:cNvSpPr txBox="1"/>
          <p:nvPr/>
        </p:nvSpPr>
        <p:spPr>
          <a:xfrm>
            <a:off x="4332849" y="3978912"/>
            <a:ext cx="7063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মতবাদটি বর্তমানে সকলেই গ্রহন করেন এবং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মতবাদটি বাদপরে।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053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7637156-2572-4D55-A156-6C8A705B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3" y="900894"/>
            <a:ext cx="2857500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BDFE26-6053-4698-9BBB-EE19BE0260E4}"/>
              </a:ext>
            </a:extLst>
          </p:cNvPr>
          <p:cNvSpPr txBox="1"/>
          <p:nvPr/>
        </p:nvSpPr>
        <p:spPr>
          <a:xfrm>
            <a:off x="1123198" y="3506700"/>
            <a:ext cx="28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0D15835-BDB3-41A4-A7D7-3485BEB8D0BB}"/>
              </a:ext>
            </a:extLst>
          </p:cNvPr>
          <p:cNvGrpSpPr/>
          <p:nvPr/>
        </p:nvGrpSpPr>
        <p:grpSpPr>
          <a:xfrm>
            <a:off x="5008445" y="643382"/>
            <a:ext cx="6660107" cy="4828262"/>
            <a:chOff x="5090615" y="661578"/>
            <a:chExt cx="6660107" cy="482826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130D1DDE-B6EF-4261-B029-2757BB14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6622" y="661578"/>
              <a:ext cx="4563753" cy="380312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B548326-62BA-42A7-B2D1-1C814F38C8B2}"/>
                </a:ext>
              </a:extLst>
            </p:cNvPr>
            <p:cNvSpPr txBox="1"/>
            <p:nvPr/>
          </p:nvSpPr>
          <p:spPr>
            <a:xfrm>
              <a:off x="5090615" y="4289511"/>
              <a:ext cx="66601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রাদারফোর্ড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পরমাণুর মডেল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সৌরজগতের মত</a:t>
              </a:r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C4D96-1F7F-424A-AE09-03C962F6CAB3}"/>
              </a:ext>
            </a:extLst>
          </p:cNvPr>
          <p:cNvSpPr txBox="1"/>
          <p:nvPr/>
        </p:nvSpPr>
        <p:spPr>
          <a:xfrm>
            <a:off x="1327916" y="5568287"/>
            <a:ext cx="10422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ধনাত্মক আধান যুক্ত প্রোটন ও আধান নিরপেক্ষ নিউট্রন থাকে।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545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45D202-7A5B-4D06-86BC-6A2AC3E88691}"/>
              </a:ext>
            </a:extLst>
          </p:cNvPr>
          <p:cNvSpPr txBox="1"/>
          <p:nvPr/>
        </p:nvSpPr>
        <p:spPr>
          <a:xfrm>
            <a:off x="0" y="4868333"/>
            <a:ext cx="354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বোর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05D4C82-4A40-4705-BD38-56D3125FF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8" y="542498"/>
            <a:ext cx="2957379" cy="4107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25C52A-93A6-42EF-8957-6B2A21725906}"/>
              </a:ext>
            </a:extLst>
          </p:cNvPr>
          <p:cNvSpPr txBox="1"/>
          <p:nvPr/>
        </p:nvSpPr>
        <p:spPr>
          <a:xfrm>
            <a:off x="4073541" y="755849"/>
            <a:ext cx="763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ইলেক্ট্রন, প্রোটন ও নিউট্রনের সমন্বয়ে গঠিত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1CEF6E-406E-47B9-970D-0823F21A2374}"/>
              </a:ext>
            </a:extLst>
          </p:cNvPr>
          <p:cNvSpPr txBox="1"/>
          <p:nvPr/>
        </p:nvSpPr>
        <p:spPr>
          <a:xfrm>
            <a:off x="4312692" y="2329388"/>
            <a:ext cx="763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ঋণাত্বক ইলেক্ট্রন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নিউক্লিয়াসকে কেন্দ্র করে ঘোরে।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E0C0DB-E294-40BB-BBEE-7613764A6984}"/>
              </a:ext>
            </a:extLst>
          </p:cNvPr>
          <p:cNvSpPr txBox="1"/>
          <p:nvPr/>
        </p:nvSpPr>
        <p:spPr>
          <a:xfrm>
            <a:off x="3923072" y="3949092"/>
            <a:ext cx="80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ঋণাত্বক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 ধণাত্বক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নিউট্রন নিরপেক্ষ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0732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A1FB74-2951-44C4-8C40-363A72329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05"/>
          <a:stretch/>
        </p:blipFill>
        <p:spPr>
          <a:xfrm>
            <a:off x="2446307" y="1479195"/>
            <a:ext cx="3525593" cy="31520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C4DB028-6FFA-4111-8F7C-85DB922D47E6}"/>
              </a:ext>
            </a:extLst>
          </p:cNvPr>
          <p:cNvSpPr txBox="1"/>
          <p:nvPr/>
        </p:nvSpPr>
        <p:spPr>
          <a:xfrm>
            <a:off x="2507226" y="4739719"/>
            <a:ext cx="358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366BB4B-B70E-4241-B010-8E3B1A72D6ED}"/>
              </a:ext>
            </a:extLst>
          </p:cNvPr>
          <p:cNvGrpSpPr/>
          <p:nvPr/>
        </p:nvGrpSpPr>
        <p:grpSpPr>
          <a:xfrm>
            <a:off x="6413680" y="2277147"/>
            <a:ext cx="1622738" cy="535019"/>
            <a:chOff x="8551572" y="1893194"/>
            <a:chExt cx="2163651" cy="713358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8484B083-7FCA-4F1A-A9A9-354D7BC36DCA}"/>
                </a:ext>
              </a:extLst>
            </p:cNvPr>
            <p:cNvSpPr/>
            <p:nvPr/>
          </p:nvSpPr>
          <p:spPr>
            <a:xfrm>
              <a:off x="8551572" y="1893194"/>
              <a:ext cx="708338" cy="6825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8C8A88ED-4A56-45CE-BE42-C5BE041C2EC0}"/>
                </a:ext>
              </a:extLst>
            </p:cNvPr>
            <p:cNvSpPr txBox="1"/>
            <p:nvPr/>
          </p:nvSpPr>
          <p:spPr>
            <a:xfrm>
              <a:off x="9259909" y="1990999"/>
              <a:ext cx="145531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প্রোটন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CC07C4E-E3CB-46D9-B658-B3EB439C1910}"/>
              </a:ext>
            </a:extLst>
          </p:cNvPr>
          <p:cNvGrpSpPr/>
          <p:nvPr/>
        </p:nvGrpSpPr>
        <p:grpSpPr>
          <a:xfrm>
            <a:off x="6369434" y="2803443"/>
            <a:ext cx="1993342" cy="519385"/>
            <a:chOff x="8551572" y="2673579"/>
            <a:chExt cx="2253803" cy="880091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072F5DA-48E0-4AD2-A3F9-840EAE706D42}"/>
                </a:ext>
              </a:extLst>
            </p:cNvPr>
            <p:cNvSpPr/>
            <p:nvPr/>
          </p:nvSpPr>
          <p:spPr>
            <a:xfrm>
              <a:off x="8551572" y="2673579"/>
              <a:ext cx="708338" cy="68258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7F2A9AA-6226-4CEB-B152-C74909FF3701}"/>
                </a:ext>
              </a:extLst>
            </p:cNvPr>
            <p:cNvSpPr txBox="1"/>
            <p:nvPr/>
          </p:nvSpPr>
          <p:spPr>
            <a:xfrm>
              <a:off x="9350062" y="2771385"/>
              <a:ext cx="1455313" cy="782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নিউট্র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DBD1F00-52CB-4A13-9387-CD580BF706D4}"/>
              </a:ext>
            </a:extLst>
          </p:cNvPr>
          <p:cNvGrpSpPr/>
          <p:nvPr/>
        </p:nvGrpSpPr>
        <p:grpSpPr>
          <a:xfrm>
            <a:off x="6610298" y="3351288"/>
            <a:ext cx="3832329" cy="711602"/>
            <a:chOff x="8822029" y="3359985"/>
            <a:chExt cx="1893194" cy="615553"/>
          </a:xfrm>
        </p:grpSpPr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653062A8-7F74-4E72-858A-831191DAD5FF}"/>
                </a:ext>
              </a:extLst>
            </p:cNvPr>
            <p:cNvSpPr/>
            <p:nvPr/>
          </p:nvSpPr>
          <p:spPr>
            <a:xfrm>
              <a:off x="8822029" y="3569874"/>
              <a:ext cx="154546" cy="16499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FE098DB0-C92C-4CD0-91BB-F27540DA7546}"/>
                </a:ext>
              </a:extLst>
            </p:cNvPr>
            <p:cNvSpPr txBox="1"/>
            <p:nvPr/>
          </p:nvSpPr>
          <p:spPr>
            <a:xfrm>
              <a:off x="9259910" y="3359985"/>
              <a:ext cx="14553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212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06BBAE-99D7-4127-8E0A-C80F2DA6F024}"/>
              </a:ext>
            </a:extLst>
          </p:cNvPr>
          <p:cNvSpPr txBox="1"/>
          <p:nvPr/>
        </p:nvSpPr>
        <p:spPr>
          <a:xfrm>
            <a:off x="232781" y="1403347"/>
            <a:ext cx="638638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পদার্থের ক্ষুদ্রতম কণিকাকে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5F797C4-D896-431C-8E3C-5BBEA6DA1E80}"/>
              </a:ext>
            </a:extLst>
          </p:cNvPr>
          <p:cNvSpPr/>
          <p:nvPr/>
        </p:nvSpPr>
        <p:spPr>
          <a:xfrm>
            <a:off x="246218" y="4991278"/>
            <a:ext cx="64148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ভর কোথায় থাকে?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B5F9C3A-77B1-4DE4-BEF1-01BB9C11F15C}"/>
              </a:ext>
            </a:extLst>
          </p:cNvPr>
          <p:cNvSpPr/>
          <p:nvPr/>
        </p:nvSpPr>
        <p:spPr>
          <a:xfrm>
            <a:off x="246218" y="3859469"/>
            <a:ext cx="6428272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 পরমাণু মডেলকে কিসের সাথে তুলনা করা যায়?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CF43A1-51CD-454B-B2D6-EE6830954209}"/>
              </a:ext>
            </a:extLst>
          </p:cNvPr>
          <p:cNvSpPr/>
          <p:nvPr/>
        </p:nvSpPr>
        <p:spPr>
          <a:xfrm>
            <a:off x="232781" y="2561961"/>
            <a:ext cx="6428271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পদার্থসমূহ নিরবচ্ছিন্ন–এটি কোন বিজ্ঞানীর মতবাদ?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443D8D9-6622-44E1-B7F0-41514E6BAF24}"/>
              </a:ext>
            </a:extLst>
          </p:cNvPr>
          <p:cNvSpPr/>
          <p:nvPr/>
        </p:nvSpPr>
        <p:spPr>
          <a:xfrm>
            <a:off x="112540" y="0"/>
            <a:ext cx="1164804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7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6332185-FDB2-4237-ACE6-E97DE0800A03}"/>
              </a:ext>
            </a:extLst>
          </p:cNvPr>
          <p:cNvSpPr txBox="1"/>
          <p:nvPr/>
        </p:nvSpPr>
        <p:spPr>
          <a:xfrm>
            <a:off x="9489215" y="1572776"/>
            <a:ext cx="24700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7210A3B0-D679-4E66-A12F-80251F6BCCDA}"/>
              </a:ext>
            </a:extLst>
          </p:cNvPr>
          <p:cNvSpPr/>
          <p:nvPr/>
        </p:nvSpPr>
        <p:spPr>
          <a:xfrm>
            <a:off x="6661052" y="1529715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48481D9-D7E9-4C3F-944D-538058B01663}"/>
              </a:ext>
            </a:extLst>
          </p:cNvPr>
          <p:cNvSpPr txBox="1"/>
          <p:nvPr/>
        </p:nvSpPr>
        <p:spPr>
          <a:xfrm>
            <a:off x="9512875" y="2741362"/>
            <a:ext cx="24463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E94D5DFE-2330-4566-92D2-3211A2696FA4}"/>
              </a:ext>
            </a:extLst>
          </p:cNvPr>
          <p:cNvSpPr/>
          <p:nvPr/>
        </p:nvSpPr>
        <p:spPr>
          <a:xfrm>
            <a:off x="6701996" y="2781850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54D6023-8154-4519-B0FE-27996A5AFADE}"/>
              </a:ext>
            </a:extLst>
          </p:cNvPr>
          <p:cNvSpPr/>
          <p:nvPr/>
        </p:nvSpPr>
        <p:spPr>
          <a:xfrm>
            <a:off x="9512875" y="3876058"/>
            <a:ext cx="24463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endParaRPr lang="en-US" sz="4000" dirty="0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BE14F228-55F8-4270-B344-61A3F11F0421}"/>
              </a:ext>
            </a:extLst>
          </p:cNvPr>
          <p:cNvSpPr/>
          <p:nvPr/>
        </p:nvSpPr>
        <p:spPr>
          <a:xfrm>
            <a:off x="6732216" y="4044135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74F55F-C877-4C7D-883E-AA1A4625B49B}"/>
              </a:ext>
            </a:extLst>
          </p:cNvPr>
          <p:cNvSpPr txBox="1"/>
          <p:nvPr/>
        </p:nvSpPr>
        <p:spPr>
          <a:xfrm>
            <a:off x="9512875" y="5001123"/>
            <a:ext cx="244634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E9E55D6F-D889-4B63-81B9-132B82151F5D}"/>
              </a:ext>
            </a:extLst>
          </p:cNvPr>
          <p:cNvSpPr/>
          <p:nvPr/>
        </p:nvSpPr>
        <p:spPr>
          <a:xfrm>
            <a:off x="6748998" y="4905909"/>
            <a:ext cx="1786597" cy="707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385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00B9-BF1F-4FF8-BD7F-77DA5D27C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5402018"/>
            <a:ext cx="10584766" cy="9542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মডেলের চিত্র অংকন করে আনবে।</a:t>
            </a:r>
            <a:endParaRPr lang="en-US" sz="44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E88E608-6131-4024-AB59-56FA01114FE8}"/>
              </a:ext>
            </a:extLst>
          </p:cNvPr>
          <p:cNvSpPr/>
          <p:nvPr/>
        </p:nvSpPr>
        <p:spPr>
          <a:xfrm>
            <a:off x="243840" y="55263"/>
            <a:ext cx="1170432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FE1F52E-7875-429D-95AA-708FB8A8F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11" y="1266093"/>
            <a:ext cx="6042804" cy="4006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76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D037FD-647C-4EFB-B96B-3E67DDFB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91" y="1798329"/>
            <a:ext cx="10311618" cy="45333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এ্যাটোম</a:t>
            </a:r>
          </a:p>
          <a:p>
            <a:pPr algn="ctr"/>
            <a:endParaRPr lang="bn-IN" b="1" dirty="0"/>
          </a:p>
          <a:p>
            <a:pPr algn="ctr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1344EA8-EF00-41A1-A56A-68AD46588BCA}"/>
              </a:ext>
            </a:extLst>
          </p:cNvPr>
          <p:cNvSpPr/>
          <p:nvPr/>
        </p:nvSpPr>
        <p:spPr>
          <a:xfrm>
            <a:off x="2188541" y="218861"/>
            <a:ext cx="781491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গুরুত্ত্বপূর্ণ শব্দ</a:t>
            </a:r>
            <a:endParaRPr lang="en-US" sz="4400" dirty="0"/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0C6DDE0F-217F-4E42-81E7-83AD913230CE}"/>
              </a:ext>
            </a:extLst>
          </p:cNvPr>
          <p:cNvSpPr/>
          <p:nvPr/>
        </p:nvSpPr>
        <p:spPr>
          <a:xfrm rot="5400000">
            <a:off x="5711278" y="1137848"/>
            <a:ext cx="769443" cy="551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4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3" y="3249637"/>
            <a:ext cx="5287756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হোসনে আরা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লালমোহন সরকারি মডেল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957457" y="1773392"/>
            <a:ext cx="41564" cy="497378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774244" y="1945954"/>
            <a:ext cx="27294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174579" y="1945954"/>
            <a:ext cx="9097" cy="4589057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438722" y="2616591"/>
            <a:ext cx="5434626" cy="39461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just"/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35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১-৩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65325" y="198555"/>
            <a:ext cx="3490884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7218" y="209103"/>
            <a:ext cx="2524085" cy="25903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C:\Users\SESIP\Desktop\a2i\FB_IMG_1587139514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26" y="253219"/>
            <a:ext cx="3474720" cy="2882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5998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1B5CAA-71E6-4C46-A5EC-B946896B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10" y="883923"/>
            <a:ext cx="4541979" cy="5090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ADA2E8-6AD3-4A26-8817-E1454E00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3065"/>
            <a:ext cx="9144000" cy="189952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93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300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267FD2-3648-45F9-B2B8-4F84C2AD3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66640"/>
            <a:ext cx="1957167" cy="2795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BCD8CE-A519-4A4C-BD19-C0C9E7CF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66" y="3774650"/>
            <a:ext cx="1957167" cy="279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0B04A5-7AAA-4EAF-844B-993A7374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1" y="3672828"/>
            <a:ext cx="2104548" cy="3006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14034BB-1FE7-429D-AAF3-313F18D0E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2" y="66640"/>
            <a:ext cx="1957167" cy="2795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728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299E6FD-938E-4235-B0E9-5CF8C93B7C22}"/>
              </a:ext>
            </a:extLst>
          </p:cNvPr>
          <p:cNvSpPr txBox="1"/>
          <p:nvPr/>
        </p:nvSpPr>
        <p:spPr>
          <a:xfrm>
            <a:off x="2222695" y="5387628"/>
            <a:ext cx="7793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পদার্থ কি দ্বারা গঠিত?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4DFA7C-261C-4D68-8E3D-48C12745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" y="1410438"/>
            <a:ext cx="3368118" cy="3457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627791-734F-4860-92A3-BBE4ABAD4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2" b="13536"/>
          <a:stretch/>
        </p:blipFill>
        <p:spPr>
          <a:xfrm>
            <a:off x="4813509" y="1162373"/>
            <a:ext cx="3443170" cy="3823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459A77-710D-498F-892C-42CE72CF2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15" y="1410438"/>
            <a:ext cx="2499014" cy="336652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DA302E4-7294-4E4F-9B7F-6321EB9FF320}"/>
              </a:ext>
            </a:extLst>
          </p:cNvPr>
          <p:cNvGrpSpPr/>
          <p:nvPr/>
        </p:nvGrpSpPr>
        <p:grpSpPr>
          <a:xfrm>
            <a:off x="0" y="0"/>
            <a:ext cx="12172681" cy="6858000"/>
            <a:chOff x="0" y="0"/>
            <a:chExt cx="9144001" cy="6858000"/>
          </a:xfrm>
        </p:grpSpPr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513A7A83-13F8-462D-A523-A4E2B7E8A254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="" xmlns:a16="http://schemas.microsoft.com/office/drawing/2014/main" id="{5102B1AE-BB62-4FAB-83FD-4E0435076A14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="" xmlns:a16="http://schemas.microsoft.com/office/drawing/2014/main" id="{CE5D86E5-E76B-40C9-A5B3-770D93326258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="" xmlns:a16="http://schemas.microsoft.com/office/drawing/2014/main" id="{F6578ABB-1101-41D5-98FE-1EAFD397A7B1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220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F491651-F6C3-44D5-98B4-77BC3A379156}"/>
              </a:ext>
            </a:extLst>
          </p:cNvPr>
          <p:cNvGrpSpPr/>
          <p:nvPr/>
        </p:nvGrpSpPr>
        <p:grpSpPr>
          <a:xfrm>
            <a:off x="220463" y="246652"/>
            <a:ext cx="11746523" cy="3182348"/>
            <a:chOff x="864966" y="1203470"/>
            <a:chExt cx="10462068" cy="3093634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FAC8602-0D04-43C9-889E-31FDDF53A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66" y="1799778"/>
              <a:ext cx="2857500" cy="24860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C9553CF-CD24-409B-8055-8D94FB07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400" y="1203470"/>
              <a:ext cx="3093634" cy="309363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8942292-4AFC-4A48-B032-18BB7707A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621" y="1542603"/>
              <a:ext cx="1666875" cy="27432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E7348F-B0F0-44BE-B4FA-A4EC6372FEB6}"/>
              </a:ext>
            </a:extLst>
          </p:cNvPr>
          <p:cNvSpPr txBox="1"/>
          <p:nvPr/>
        </p:nvSpPr>
        <p:spPr>
          <a:xfrm>
            <a:off x="51949" y="3991197"/>
            <a:ext cx="1159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কত ধরনের পদার্থ দেখা যাচ্ছে?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7E68086-70BC-42F4-9277-F867CEB74733}"/>
              </a:ext>
            </a:extLst>
          </p:cNvPr>
          <p:cNvGrpSpPr/>
          <p:nvPr/>
        </p:nvGrpSpPr>
        <p:grpSpPr>
          <a:xfrm>
            <a:off x="168038" y="3455095"/>
            <a:ext cx="11490974" cy="668830"/>
            <a:chOff x="168038" y="3455095"/>
            <a:chExt cx="11490974" cy="66883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5FE3D512-B8C2-4428-B507-C6C0A1499C62}"/>
                </a:ext>
              </a:extLst>
            </p:cNvPr>
            <p:cNvSpPr txBox="1"/>
            <p:nvPr/>
          </p:nvSpPr>
          <p:spPr>
            <a:xfrm>
              <a:off x="168038" y="3455095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BB108F-A0A5-457F-BC96-95CA91ABF172}"/>
                </a:ext>
              </a:extLst>
            </p:cNvPr>
            <p:cNvSpPr txBox="1"/>
            <p:nvPr/>
          </p:nvSpPr>
          <p:spPr>
            <a:xfrm>
              <a:off x="4041597" y="3462238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তরল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525ECC1-65ED-4F7E-B6F9-D2CB22057B00}"/>
                </a:ext>
              </a:extLst>
            </p:cNvPr>
            <p:cNvSpPr txBox="1"/>
            <p:nvPr/>
          </p:nvSpPr>
          <p:spPr>
            <a:xfrm>
              <a:off x="8801512" y="3477594"/>
              <a:ext cx="285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বায়বীয়</a:t>
              </a:r>
              <a:r>
                <a:rPr lang="bn-IN" sz="3600" dirty="0"/>
                <a:t> </a:t>
              </a:r>
              <a:endParaRPr lang="en-US" sz="36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CEAAB3-B54F-41B0-95AA-41F79FB3445F}"/>
              </a:ext>
            </a:extLst>
          </p:cNvPr>
          <p:cNvSpPr txBox="1"/>
          <p:nvPr/>
        </p:nvSpPr>
        <p:spPr>
          <a:xfrm>
            <a:off x="62613" y="5705130"/>
            <a:ext cx="11659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সকল পদার্থ কি দিয়ে গঠিত?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2040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968EC06-F3B0-47D6-926F-1E1B2D3AEC80}"/>
              </a:ext>
            </a:extLst>
          </p:cNvPr>
          <p:cNvGrpSpPr/>
          <p:nvPr/>
        </p:nvGrpSpPr>
        <p:grpSpPr>
          <a:xfrm>
            <a:off x="1735015" y="2110054"/>
            <a:ext cx="8721969" cy="2483518"/>
            <a:chOff x="3356068" y="979003"/>
            <a:chExt cx="5024192" cy="2922068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4FE52BCB-8D43-4256-97C0-754451D26701}"/>
                </a:ext>
              </a:extLst>
            </p:cNvPr>
            <p:cNvCxnSpPr/>
            <p:nvPr/>
          </p:nvCxnSpPr>
          <p:spPr>
            <a:xfrm flipV="1">
              <a:off x="3356068" y="2432884"/>
              <a:ext cx="5024192" cy="271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D43558AC-8E12-4882-B718-BFFC21B5A017}"/>
                </a:ext>
              </a:extLst>
            </p:cNvPr>
            <p:cNvCxnSpPr/>
            <p:nvPr/>
          </p:nvCxnSpPr>
          <p:spPr>
            <a:xfrm flipH="1">
              <a:off x="5868164" y="979003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3F25CB27-735C-4AB8-9F3F-BEC310280366}"/>
                </a:ext>
              </a:extLst>
            </p:cNvPr>
            <p:cNvCxnSpPr/>
            <p:nvPr/>
          </p:nvCxnSpPr>
          <p:spPr>
            <a:xfrm flipH="1">
              <a:off x="3356068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0E280025-4272-4E67-B204-0DFE3F6B5584}"/>
                </a:ext>
              </a:extLst>
            </p:cNvPr>
            <p:cNvCxnSpPr/>
            <p:nvPr/>
          </p:nvCxnSpPr>
          <p:spPr>
            <a:xfrm flipH="1">
              <a:off x="8349184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FDF674-940B-4113-93E8-2C25D312064B}"/>
              </a:ext>
            </a:extLst>
          </p:cNvPr>
          <p:cNvSpPr txBox="1"/>
          <p:nvPr/>
        </p:nvSpPr>
        <p:spPr>
          <a:xfrm>
            <a:off x="5044646" y="1175010"/>
            <a:ext cx="21027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D73654B-BDCF-4768-899F-624C7CE955D2}"/>
              </a:ext>
            </a:extLst>
          </p:cNvPr>
          <p:cNvGrpSpPr/>
          <p:nvPr/>
        </p:nvGrpSpPr>
        <p:grpSpPr>
          <a:xfrm>
            <a:off x="1267012" y="4538694"/>
            <a:ext cx="10549849" cy="900245"/>
            <a:chOff x="1837900" y="4342090"/>
            <a:chExt cx="14066464" cy="120032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DA14895A-962F-452C-9F0B-7601BC207F92}"/>
                </a:ext>
              </a:extLst>
            </p:cNvPr>
            <p:cNvSpPr txBox="1"/>
            <p:nvPr/>
          </p:nvSpPr>
          <p:spPr>
            <a:xfrm>
              <a:off x="1837900" y="4342090"/>
              <a:ext cx="202198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অণু</a:t>
              </a:r>
              <a:endParaRPr lang="en-US" sz="13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19E1539-5B95-4516-AB15-01230B4344A4}"/>
                </a:ext>
              </a:extLst>
            </p:cNvPr>
            <p:cNvSpPr txBox="1"/>
            <p:nvPr/>
          </p:nvSpPr>
          <p:spPr>
            <a:xfrm>
              <a:off x="12997040" y="4742198"/>
              <a:ext cx="2907324" cy="800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3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পরমাণু</a:t>
              </a:r>
              <a:endParaRPr lang="en-US" sz="13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B603284-51DC-4A1C-B0E2-210C7E8CF2B8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9144001" cy="6858000"/>
          </a:xfrm>
        </p:grpSpPr>
        <p:sp>
          <p:nvSpPr>
            <p:cNvPr id="12" name="Half Frame 11">
              <a:extLst>
                <a:ext uri="{FF2B5EF4-FFF2-40B4-BE49-F238E27FC236}">
                  <a16:creationId xmlns="" xmlns:a16="http://schemas.microsoft.com/office/drawing/2014/main" id="{ADC046F7-389F-4334-B080-07B27C1A46C0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="" xmlns:a16="http://schemas.microsoft.com/office/drawing/2014/main" id="{6EEBCA09-0465-43CB-A475-9EF372467C10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="" xmlns:a16="http://schemas.microsoft.com/office/drawing/2014/main" id="{501CE40F-1862-457D-88FC-61D9BABDB856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="" xmlns:a16="http://schemas.microsoft.com/office/drawing/2014/main" id="{8F9CFADB-6689-445B-89A7-150FBA902A2A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9360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D9B08E5-6EFE-4152-B7E9-615AE597D337}"/>
              </a:ext>
            </a:extLst>
          </p:cNvPr>
          <p:cNvGrpSpPr/>
          <p:nvPr/>
        </p:nvGrpSpPr>
        <p:grpSpPr>
          <a:xfrm>
            <a:off x="1901616" y="1624248"/>
            <a:ext cx="8721969" cy="2483518"/>
            <a:chOff x="3356068" y="979003"/>
            <a:chExt cx="5024192" cy="2922068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22D12A35-0F66-4594-863D-0E54CA4C9AEF}"/>
                </a:ext>
              </a:extLst>
            </p:cNvPr>
            <p:cNvCxnSpPr/>
            <p:nvPr/>
          </p:nvCxnSpPr>
          <p:spPr>
            <a:xfrm flipV="1">
              <a:off x="3356068" y="2432884"/>
              <a:ext cx="5024192" cy="2718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="" xmlns:a16="http://schemas.microsoft.com/office/drawing/2014/main" id="{4965712D-4CA1-4158-85AB-D8EC655BE1EF}"/>
                </a:ext>
              </a:extLst>
            </p:cNvPr>
            <p:cNvCxnSpPr/>
            <p:nvPr/>
          </p:nvCxnSpPr>
          <p:spPr>
            <a:xfrm flipH="1">
              <a:off x="5868164" y="979003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7929D121-0C6A-4B9C-986D-CC48B1E4EF6E}"/>
                </a:ext>
              </a:extLst>
            </p:cNvPr>
            <p:cNvCxnSpPr/>
            <p:nvPr/>
          </p:nvCxnSpPr>
          <p:spPr>
            <a:xfrm flipH="1">
              <a:off x="3356068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E0B8D967-547E-445C-9D70-6423F57AFE3E}"/>
                </a:ext>
              </a:extLst>
            </p:cNvPr>
            <p:cNvCxnSpPr/>
            <p:nvPr/>
          </p:nvCxnSpPr>
          <p:spPr>
            <a:xfrm flipH="1">
              <a:off x="8349184" y="2420001"/>
              <a:ext cx="12879" cy="148107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14C9E3C-B233-4A9D-A092-3DE9C804A62F}"/>
              </a:ext>
            </a:extLst>
          </p:cNvPr>
          <p:cNvSpPr txBox="1"/>
          <p:nvPr/>
        </p:nvSpPr>
        <p:spPr>
          <a:xfrm>
            <a:off x="5499098" y="1024084"/>
            <a:ext cx="23084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EB4E5DE-3BB8-44B6-8E4F-0640B815ECBB}"/>
              </a:ext>
            </a:extLst>
          </p:cNvPr>
          <p:cNvGrpSpPr/>
          <p:nvPr/>
        </p:nvGrpSpPr>
        <p:grpSpPr>
          <a:xfrm>
            <a:off x="1258721" y="4318695"/>
            <a:ext cx="12035248" cy="648969"/>
            <a:chOff x="1837900" y="4342089"/>
            <a:chExt cx="16046995" cy="86529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AC5C264-3297-4FBD-872B-BC8764D5E7BC}"/>
                </a:ext>
              </a:extLst>
            </p:cNvPr>
            <p:cNvSpPr txBox="1"/>
            <p:nvPr/>
          </p:nvSpPr>
          <p:spPr>
            <a:xfrm>
              <a:off x="1837900" y="4342089"/>
              <a:ext cx="4913191" cy="829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3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ইলেকট্রন </a:t>
              </a:r>
              <a:endParaRPr lang="en-US" sz="13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E2545D86-7ABD-4232-880C-AF9F6452BDE6}"/>
                </a:ext>
              </a:extLst>
            </p:cNvPr>
            <p:cNvSpPr txBox="1"/>
            <p:nvPr/>
          </p:nvSpPr>
          <p:spPr>
            <a:xfrm>
              <a:off x="13085944" y="4407162"/>
              <a:ext cx="479895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3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নিউট্রন  </a:t>
              </a:r>
              <a:endParaRPr lang="en-US" sz="135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FD265F3-92FF-4CB4-B39F-280B52E2F5F5}"/>
              </a:ext>
            </a:extLst>
          </p:cNvPr>
          <p:cNvGrpSpPr/>
          <p:nvPr/>
        </p:nvGrpSpPr>
        <p:grpSpPr>
          <a:xfrm>
            <a:off x="0" y="0"/>
            <a:ext cx="12192000" cy="6752492"/>
            <a:chOff x="0" y="0"/>
            <a:chExt cx="9144001" cy="6858000"/>
          </a:xfrm>
        </p:grpSpPr>
        <p:sp>
          <p:nvSpPr>
            <p:cNvPr id="12" name="Half Frame 11">
              <a:extLst>
                <a:ext uri="{FF2B5EF4-FFF2-40B4-BE49-F238E27FC236}">
                  <a16:creationId xmlns="" xmlns:a16="http://schemas.microsoft.com/office/drawing/2014/main" id="{2B401016-C187-4DEE-A2A9-8454939FBC1B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="" xmlns:a16="http://schemas.microsoft.com/office/drawing/2014/main" id="{8D9984EB-ADA1-4233-B989-3B29F3542E5B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="" xmlns:a16="http://schemas.microsoft.com/office/drawing/2014/main" id="{A928994D-6F05-4C18-8202-68761CE341FD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="" xmlns:a16="http://schemas.microsoft.com/office/drawing/2014/main" id="{CFA0979D-92ED-4B6B-9405-B3E3BB5A6287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97A5AAAF-A1D7-459E-A7A4-5D7D15205BC8}"/>
              </a:ext>
            </a:extLst>
          </p:cNvPr>
          <p:cNvCxnSpPr/>
          <p:nvPr/>
        </p:nvCxnSpPr>
        <p:spPr>
          <a:xfrm flipH="1">
            <a:off x="6234983" y="2848978"/>
            <a:ext cx="22358" cy="125878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9DC62B6-9CD9-4908-9349-08FBF3BE9896}"/>
              </a:ext>
            </a:extLst>
          </p:cNvPr>
          <p:cNvSpPr txBox="1"/>
          <p:nvPr/>
        </p:nvSpPr>
        <p:spPr>
          <a:xfrm>
            <a:off x="5476739" y="4137842"/>
            <a:ext cx="15164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 </a:t>
            </a:r>
            <a:endParaRPr lang="en-US" sz="13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2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B14E32-B191-4D9D-8A35-CD4B116708D0}"/>
              </a:ext>
            </a:extLst>
          </p:cNvPr>
          <p:cNvSpPr/>
          <p:nvPr/>
        </p:nvSpPr>
        <p:spPr>
          <a:xfrm>
            <a:off x="204730" y="883690"/>
            <a:ext cx="1178253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ধারণার 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 ও গঠন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388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DE3D76-A4E2-4E53-87F4-01FC65862B74}"/>
              </a:ext>
            </a:extLst>
          </p:cNvPr>
          <p:cNvSpPr txBox="1"/>
          <p:nvPr/>
        </p:nvSpPr>
        <p:spPr>
          <a:xfrm>
            <a:off x="562708" y="1434906"/>
            <a:ext cx="10942418" cy="51706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IN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গঠন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পারবে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পরমাণুর গঠন সম্পর্কে বিভিন্ন মতবাদ ব্যাখ্যা করতে পারবে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ইলেক্ট্রন, প্রোটন, নিউট্রন সম্পর্কে ব্যাখ্যা করতে পারবে।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পরমাণুর গঠন ব্যাখ্যা করতে পারবে।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B5896B-4C82-403E-ADEB-6A2437524414}"/>
              </a:ext>
            </a:extLst>
          </p:cNvPr>
          <p:cNvSpPr txBox="1"/>
          <p:nvPr/>
        </p:nvSpPr>
        <p:spPr>
          <a:xfrm>
            <a:off x="2321169" y="3"/>
            <a:ext cx="609131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89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C7148E6-943B-4F2D-BDBD-F0335551B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78" y="1483292"/>
            <a:ext cx="3243866" cy="3187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404643B-3960-472C-9D52-E3D410557631}"/>
              </a:ext>
            </a:extLst>
          </p:cNvPr>
          <p:cNvSpPr txBox="1"/>
          <p:nvPr/>
        </p:nvSpPr>
        <p:spPr>
          <a:xfrm>
            <a:off x="4405237" y="4901032"/>
            <a:ext cx="3756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ডেমোক্রিটাস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C85CF4-F5D9-4092-A496-833ECA399A53}"/>
              </a:ext>
            </a:extLst>
          </p:cNvPr>
          <p:cNvSpPr txBox="1"/>
          <p:nvPr/>
        </p:nvSpPr>
        <p:spPr>
          <a:xfrm>
            <a:off x="283514" y="6113768"/>
            <a:ext cx="6103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কণা পরমাণু বা এটম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7F51F83-7A92-4A18-9FBF-61ACC1BAA2DD}"/>
              </a:ext>
            </a:extLst>
          </p:cNvPr>
          <p:cNvGrpSpPr/>
          <p:nvPr/>
        </p:nvGrpSpPr>
        <p:grpSpPr>
          <a:xfrm>
            <a:off x="7668259" y="1477108"/>
            <a:ext cx="2635742" cy="1077218"/>
            <a:chOff x="8695795" y="1315031"/>
            <a:chExt cx="3514323" cy="1436291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8253635-32B6-418A-90FB-48C60A62B936}"/>
                </a:ext>
              </a:extLst>
            </p:cNvPr>
            <p:cNvSpPr txBox="1"/>
            <p:nvPr/>
          </p:nvSpPr>
          <p:spPr>
            <a:xfrm>
              <a:off x="9064988" y="1315031"/>
              <a:ext cx="314513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খ্রিষ্টপূর্ব ৪০০ অব্দ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Oval Callout 7">
              <a:extLst>
                <a:ext uri="{FF2B5EF4-FFF2-40B4-BE49-F238E27FC236}">
                  <a16:creationId xmlns="" xmlns:a16="http://schemas.microsoft.com/office/drawing/2014/main" id="{9753257C-16FC-459D-90AF-218C1C19546B}"/>
                </a:ext>
              </a:extLst>
            </p:cNvPr>
            <p:cNvSpPr/>
            <p:nvPr/>
          </p:nvSpPr>
          <p:spPr>
            <a:xfrm>
              <a:off x="8695795" y="1323276"/>
              <a:ext cx="3178254" cy="1383612"/>
            </a:xfrm>
            <a:prstGeom prst="wedgeEllipseCallout">
              <a:avLst>
                <a:gd name="adj1" fmla="val -63827"/>
                <a:gd name="adj2" fmla="val 4013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B0C472D-7A1E-48E4-B140-DA2B8327A84C}"/>
              </a:ext>
            </a:extLst>
          </p:cNvPr>
          <p:cNvGrpSpPr/>
          <p:nvPr/>
        </p:nvGrpSpPr>
        <p:grpSpPr>
          <a:xfrm>
            <a:off x="555941" y="282567"/>
            <a:ext cx="2664116" cy="2427580"/>
            <a:chOff x="-228235" y="0"/>
            <a:chExt cx="3552155" cy="323677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FE165FB-9FEC-4C1F-AD5D-101BE5CA9669}"/>
                </a:ext>
              </a:extLst>
            </p:cNvPr>
            <p:cNvSpPr txBox="1"/>
            <p:nvPr/>
          </p:nvSpPr>
          <p:spPr>
            <a:xfrm>
              <a:off x="-228235" y="35897"/>
              <a:ext cx="3552155" cy="320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সকল পদার্থই ক্ষুদ্র ক্ষুদ্র অবিভাজ্য কণা দ্বারা গঠিত</a:t>
              </a:r>
              <a:endParaRPr lang="en-US" sz="1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Callout 8">
              <a:extLst>
                <a:ext uri="{FF2B5EF4-FFF2-40B4-BE49-F238E27FC236}">
                  <a16:creationId xmlns="" xmlns:a16="http://schemas.microsoft.com/office/drawing/2014/main" id="{AAB15F70-BC28-48B7-BDD4-E3D98A70ADF6}"/>
                </a:ext>
              </a:extLst>
            </p:cNvPr>
            <p:cNvSpPr/>
            <p:nvPr/>
          </p:nvSpPr>
          <p:spPr>
            <a:xfrm>
              <a:off x="-76137" y="0"/>
              <a:ext cx="3247961" cy="2984578"/>
            </a:xfrm>
            <a:prstGeom prst="wedgeEllipseCallout">
              <a:avLst>
                <a:gd name="adj1" fmla="val 73241"/>
                <a:gd name="adj2" fmla="val 4665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2272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309</TotalTime>
  <Words>359</Words>
  <Application>Microsoft Office PowerPoint</Application>
  <PresentationFormat>Custom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 Prokash</dc:creator>
  <cp:lastModifiedBy>Neuron Plus</cp:lastModifiedBy>
  <cp:revision>61</cp:revision>
  <dcterms:created xsi:type="dcterms:W3CDTF">2019-03-24T15:22:49Z</dcterms:created>
  <dcterms:modified xsi:type="dcterms:W3CDTF">2020-08-27T17:13:44Z</dcterms:modified>
</cp:coreProperties>
</file>