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0" r:id="rId2"/>
    <p:sldId id="271" r:id="rId3"/>
    <p:sldId id="257" r:id="rId4"/>
    <p:sldId id="273" r:id="rId5"/>
    <p:sldId id="259" r:id="rId6"/>
    <p:sldId id="264" r:id="rId7"/>
    <p:sldId id="268" r:id="rId8"/>
    <p:sldId id="262" r:id="rId9"/>
    <p:sldId id="263" r:id="rId10"/>
    <p:sldId id="265" r:id="rId11"/>
    <p:sldId id="260" r:id="rId12"/>
    <p:sldId id="276" r:id="rId13"/>
    <p:sldId id="267" r:id="rId14"/>
    <p:sldId id="266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840" autoAdjust="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6AF62-2D6A-48F8-9E4E-D3D35C6D0006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396F1-0FC5-4435-B995-38EEBAF14B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6884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396F1-0FC5-4435-B995-38EEBAF14B6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3624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6396F1-0FC5-4435-B995-38EEBAF14B6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7114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11BA-7B45-46BC-9DBC-55BAD5B66013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AACE-B23F-499C-9237-CEC9F0EA31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7065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11BA-7B45-46BC-9DBC-55BAD5B66013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AACE-B23F-499C-9237-CEC9F0EA31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0173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11BA-7B45-46BC-9DBC-55BAD5B66013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AACE-B23F-499C-9237-CEC9F0EA31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800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11BA-7B45-46BC-9DBC-55BAD5B66013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AACE-B23F-499C-9237-CEC9F0EA31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9604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11BA-7B45-46BC-9DBC-55BAD5B66013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AACE-B23F-499C-9237-CEC9F0EA31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643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11BA-7B45-46BC-9DBC-55BAD5B66013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AACE-B23F-499C-9237-CEC9F0EA31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397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11BA-7B45-46BC-9DBC-55BAD5B66013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AACE-B23F-499C-9237-CEC9F0EA31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4032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11BA-7B45-46BC-9DBC-55BAD5B66013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AACE-B23F-499C-9237-CEC9F0EA31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2521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11BA-7B45-46BC-9DBC-55BAD5B66013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AACE-B23F-499C-9237-CEC9F0EA31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658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11BA-7B45-46BC-9DBC-55BAD5B66013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AACE-B23F-499C-9237-CEC9F0EA31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31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11BA-7B45-46BC-9DBC-55BAD5B66013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CAACE-B23F-499C-9237-CEC9F0EA31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385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511BA-7B45-46BC-9DBC-55BAD5B66013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CAACE-B23F-499C-9237-CEC9F0EA31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192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457200"/>
            <a:ext cx="5181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n-BD" sz="8000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solidFill>
                <a:srgbClr val="CC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p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193" y="1611923"/>
            <a:ext cx="5975407" cy="4796423"/>
          </a:xfrm>
          <a:prstGeom prst="rect">
            <a:avLst/>
          </a:prstGeom>
        </p:spPr>
      </p:pic>
      <p:sp>
        <p:nvSpPr>
          <p:cNvPr id="6" name="Frame 5"/>
          <p:cNvSpPr/>
          <p:nvPr/>
        </p:nvSpPr>
        <p:spPr>
          <a:xfrm>
            <a:off x="-76200" y="0"/>
            <a:ext cx="9220200" cy="6858000"/>
          </a:xfrm>
          <a:prstGeom prst="frame">
            <a:avLst>
              <a:gd name="adj1" fmla="val 5137"/>
            </a:avLst>
          </a:prstGeom>
          <a:pattFill prst="solidDmnd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44480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28663" y="1228722"/>
            <a:ext cx="1219200" cy="1203614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3882736" y="1108795"/>
            <a:ext cx="1447800" cy="144347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 flipH="1">
            <a:off x="7110848" y="953731"/>
            <a:ext cx="1293668" cy="129298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flipH="1">
            <a:off x="6687633" y="609599"/>
            <a:ext cx="2140093" cy="2128403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flipH="1">
            <a:off x="1108364" y="1709303"/>
            <a:ext cx="381000" cy="379269"/>
          </a:xfrm>
          <a:prstGeom prst="ellipse">
            <a:avLst/>
          </a:prstGeom>
          <a:solidFill>
            <a:srgbClr val="002060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flipH="1">
            <a:off x="7419973" y="1087795"/>
            <a:ext cx="392691" cy="425383"/>
          </a:xfrm>
          <a:prstGeom prst="ellipse">
            <a:avLst/>
          </a:prstGeom>
          <a:solidFill>
            <a:srgbClr val="00B050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flipH="1">
            <a:off x="3505200" y="753120"/>
            <a:ext cx="2286000" cy="2213798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flipH="1">
            <a:off x="277090" y="753120"/>
            <a:ext cx="2240973" cy="2232239"/>
          </a:xfrm>
          <a:prstGeom prst="ellipse">
            <a:avLst/>
          </a:prstGeom>
          <a:solidFill>
            <a:srgbClr val="002060"/>
          </a:solidFill>
          <a:ln w="76200"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flipH="1">
            <a:off x="1779277" y="708525"/>
            <a:ext cx="408709" cy="379270"/>
          </a:xfrm>
          <a:prstGeom prst="ellipse">
            <a:avLst/>
          </a:prstGeom>
          <a:solidFill>
            <a:srgbClr val="FF0000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flipH="1">
            <a:off x="6409458" y="1513178"/>
            <a:ext cx="467593" cy="480358"/>
          </a:xfrm>
          <a:prstGeom prst="ellipse">
            <a:avLst/>
          </a:prstGeom>
          <a:solidFill>
            <a:srgbClr val="FF0000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flipH="1">
            <a:off x="7381873" y="1513178"/>
            <a:ext cx="430791" cy="480357"/>
          </a:xfrm>
          <a:prstGeom prst="ellipse">
            <a:avLst/>
          </a:prstGeom>
          <a:solidFill>
            <a:srgbClr val="00B050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flipH="1">
            <a:off x="4547277" y="1382747"/>
            <a:ext cx="447192" cy="434949"/>
          </a:xfrm>
          <a:prstGeom prst="ellipse">
            <a:avLst/>
          </a:prstGeom>
          <a:solidFill>
            <a:srgbClr val="00B050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flipH="1">
            <a:off x="5594833" y="1615844"/>
            <a:ext cx="387927" cy="488349"/>
          </a:xfrm>
          <a:prstGeom prst="ellipse">
            <a:avLst/>
          </a:prstGeom>
          <a:solidFill>
            <a:srgbClr val="FF0000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943600" y="3124199"/>
            <a:ext cx="2971800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ডিউটেরিয়াম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46766" y="3124200"/>
            <a:ext cx="2368234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ট্রিটিয়াম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8876" y="3124200"/>
            <a:ext cx="2374324" cy="646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প্রোটিয়াম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" y="4069939"/>
            <a:ext cx="2743200" cy="118786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প্রোটন=১</a:t>
            </a:r>
          </a:p>
          <a:p>
            <a:pPr algn="ctr"/>
            <a:r>
              <a:rPr lang="bn-IN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ভর সংখ্যা=১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 flipH="1">
            <a:off x="4259838" y="1713636"/>
            <a:ext cx="388362" cy="450510"/>
          </a:xfrm>
          <a:prstGeom prst="ellipse">
            <a:avLst/>
          </a:prstGeom>
          <a:solidFill>
            <a:srgbClr val="002060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flipH="1">
            <a:off x="7812665" y="1513178"/>
            <a:ext cx="381000" cy="400916"/>
          </a:xfrm>
          <a:prstGeom prst="ellipse">
            <a:avLst/>
          </a:prstGeom>
          <a:solidFill>
            <a:srgbClr val="002060"/>
          </a:solid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48000" y="4069939"/>
            <a:ext cx="2819399" cy="118786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প্রোটন=১</a:t>
            </a:r>
          </a:p>
          <a:p>
            <a:pPr algn="ctr"/>
            <a:r>
              <a:rPr lang="bn-IN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ভর সংখ্যা=২</a:t>
            </a:r>
            <a:endParaRPr lang="en-US" sz="3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19800" y="3886200"/>
            <a:ext cx="3124200" cy="13716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প্রোটন=১</a:t>
            </a:r>
          </a:p>
          <a:p>
            <a:pPr algn="ctr"/>
            <a:r>
              <a:rPr lang="bn-IN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ভর সংখ্যা=৩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" y="5410200"/>
            <a:ext cx="8666278" cy="1143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পারমানবিক সংখ্যা একই কিন্তু ভর সংখ্যা ভিন্ন হলে তাদেরকে ঐ মৌলের আইসোটোপ বলে।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397576" y="0"/>
            <a:ext cx="5811984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তাহলে ইহা কোন মৌলের আইসোটোপ?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415161" y="228600"/>
            <a:ext cx="5811984" cy="457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হাইড্রোজেনের ৩টি আইসোটোপ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592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10000" decel="1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3664 -0.0213 C 0.00382 -0.0213 0.03784 0.02245 0.03784 0.0787 C 0.03784 0.13217 0.00382 0.1787 -0.03664 0.1787 C -0.07743 0.1787 -0.11025 0.13217 -0.11025 0.0787 C -0.11025 0.02245 -0.07743 -0.0213 -0.03664 -0.0213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3" grpId="0" animBg="1"/>
      <p:bldP spid="11" grpId="0" animBg="1"/>
      <p:bldP spid="12" grpId="0" animBg="1"/>
      <p:bldP spid="12" grpId="1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78682515"/>
              </p:ext>
            </p:extLst>
          </p:nvPr>
        </p:nvGraphicFramePr>
        <p:xfrm>
          <a:off x="876300" y="1600200"/>
          <a:ext cx="7391400" cy="385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1710"/>
                <a:gridCol w="2399890"/>
                <a:gridCol w="220980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kern="1200" baseline="0" dirty="0" smtClean="0">
                          <a:solidFill>
                            <a:schemeClr val="lt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†</a:t>
                      </a:r>
                      <a:r>
                        <a:rPr kumimoji="0" lang="en-US" sz="2800" b="1" kern="1200" baseline="0" dirty="0" err="1" smtClean="0">
                          <a:solidFill>
                            <a:schemeClr val="lt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gŠ‡ji</a:t>
                      </a:r>
                      <a:r>
                        <a:rPr kumimoji="0" lang="en-US" sz="2800" b="1" kern="1200" baseline="0" dirty="0" smtClean="0">
                          <a:solidFill>
                            <a:schemeClr val="lt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800" b="1" kern="1200" baseline="0" dirty="0" err="1" smtClean="0">
                          <a:solidFill>
                            <a:schemeClr val="lt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bvg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800" b="1" kern="1200" baseline="0" dirty="0" err="1" smtClean="0">
                          <a:solidFill>
                            <a:schemeClr val="lt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cÖZxK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800" b="1" kern="1200" baseline="0" dirty="0" err="1" smtClean="0">
                          <a:solidFill>
                            <a:schemeClr val="lt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cvigvYweK</a:t>
                      </a:r>
                      <a:r>
                        <a:rPr kumimoji="0" lang="en-US" sz="2800" b="1" kern="1200" baseline="0" dirty="0" smtClean="0">
                          <a:solidFill>
                            <a:schemeClr val="lt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 </a:t>
                      </a:r>
                      <a:r>
                        <a:rPr kumimoji="0" lang="en-US" sz="2800" b="1" kern="1200" baseline="0" dirty="0" err="1" smtClean="0">
                          <a:solidFill>
                            <a:schemeClr val="lt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msL</a:t>
                      </a:r>
                      <a:r>
                        <a:rPr kumimoji="0" lang="en-US" sz="2800" b="1" kern="1200" baseline="0" dirty="0" smtClean="0">
                          <a:solidFill>
                            <a:schemeClr val="lt1"/>
                          </a:solidFill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¨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1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হাইড্রোজেন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H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1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হিলিয়াম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He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1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লিথিয়াম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Li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1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ব্রেলিয়াম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Be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n-IN" sz="1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বোরন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B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bn-IN" sz="18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কার্বন</a:t>
                      </a:r>
                      <a:endParaRPr lang="en-US" sz="1800" b="1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C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নাইট্রোজেন</a:t>
                      </a:r>
                      <a:endParaRPr lang="en-US" sz="1800" b="1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N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অক্সিজেন</a:t>
                      </a:r>
                      <a:endParaRPr lang="en-US" sz="1800" b="1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O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sz="1800" b="1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ফ্লোরিন</a:t>
                      </a:r>
                      <a:endParaRPr lang="en-US" sz="1800" b="1" dirty="0" smtClean="0">
                        <a:solidFill>
                          <a:schemeClr val="bg2">
                            <a:lumMod val="25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F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4"/>
          <p:cNvSpPr txBox="1">
            <a:spLocks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latin typeface="BrahmaputraMJ" pitchFamily="2" charset="0"/>
              <a:cs typeface="BrahmaputraMJ" pitchFamily="2" charset="0"/>
            </a:endParaRPr>
          </a:p>
        </p:txBody>
      </p:sp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663"/>
            </a:avLst>
          </a:prstGeom>
          <a:solidFill>
            <a:schemeClr val="accent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665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Cl,Mg,Si,O,Nএর</a:t>
            </a:r>
            <a:r>
              <a:rPr lang="en-US" b="1" dirty="0" smtClean="0"/>
              <a:t> </a:t>
            </a:r>
            <a:r>
              <a:rPr lang="en-US" b="1" dirty="0" err="1" smtClean="0"/>
              <a:t>ইলেকট্রন</a:t>
            </a:r>
            <a:r>
              <a:rPr lang="en-US" b="1" dirty="0" smtClean="0"/>
              <a:t> </a:t>
            </a:r>
            <a:r>
              <a:rPr lang="en-US" b="1" dirty="0" err="1" smtClean="0"/>
              <a:t>বিন্যাস</a:t>
            </a:r>
            <a:r>
              <a:rPr lang="en-US" b="1" dirty="0" smtClean="0"/>
              <a:t> </a:t>
            </a:r>
            <a:r>
              <a:rPr lang="en-US" b="1" dirty="0" err="1" smtClean="0"/>
              <a:t>কর</a:t>
            </a:r>
            <a:r>
              <a:rPr lang="en-US" b="1" dirty="0" smtClean="0"/>
              <a:t>।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3048000" y="1600200"/>
            <a:ext cx="41147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371600"/>
            <a:ext cx="6248400" cy="160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2971800"/>
            <a:ext cx="7772400" cy="2819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Blip>
                <a:blip r:embed="rId2"/>
              </a:buBlip>
            </a:pP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পারমানবিক সংখ্যা কি?</a:t>
            </a:r>
          </a:p>
          <a:p>
            <a:pPr marL="571500" indent="-571500">
              <a:buBlip>
                <a:blip r:embed="rId2"/>
              </a:buBlip>
            </a:pP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ভর সংখ্যা কি?</a:t>
            </a:r>
          </a:p>
          <a:p>
            <a:pPr marL="571500" indent="-571500">
              <a:buBlip>
                <a:blip r:embed="rId2"/>
              </a:buBlip>
            </a:pPr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অক্সিজেনের ভর সংখ্যা কত?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530"/>
            </a:avLst>
          </a:prstGeom>
          <a:pattFill prst="lgGrid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441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901588"/>
            <a:ext cx="7010400" cy="129881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3276600"/>
            <a:ext cx="7696200" cy="21336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কার্বনের তিনটি আইসোটোপ লিখ।এরা পরস্পর আইসোটোপ কেন?ব্যাখ্যা কর।</a:t>
            </a:r>
          </a:p>
          <a:p>
            <a:pPr algn="ctr"/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913"/>
            </a:avLst>
          </a:prstGeom>
          <a:pattFill prst="dkVert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999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8257" y="457200"/>
            <a:ext cx="7010400" cy="59436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12-Point Star 4"/>
          <p:cNvSpPr/>
          <p:nvPr/>
        </p:nvSpPr>
        <p:spPr>
          <a:xfrm>
            <a:off x="1676400" y="1219200"/>
            <a:ext cx="6324600" cy="3962400"/>
          </a:xfrm>
          <a:prstGeom prst="star12">
            <a:avLst>
              <a:gd name="adj" fmla="val 2811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DeflateTop">
              <a:avLst>
                <a:gd name="adj" fmla="val 69922"/>
              </a:avLst>
            </a:prstTxWarp>
            <a:noAutofit/>
          </a:bodyPr>
          <a:lstStyle/>
          <a:p>
            <a:pPr algn="ctr"/>
            <a:r>
              <a:rPr lang="bn-IN" sz="8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336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238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repeatCount="indefinite" fill="hold" grpId="0" nodeType="click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path" presetSubtype="0" repeatCount="indefinite" accel="50000" decel="50000" fill="hold" grpId="1" nodeType="click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2551837"/>
            <a:ext cx="5715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৮ম</a:t>
            </a:r>
            <a:endParaRPr lang="bn-IN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বিজ্ঞান </a:t>
            </a:r>
          </a:p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৬ষ্ঠ </a:t>
            </a:r>
          </a:p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পাঠঃ৪-৬(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পরমা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ণু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IN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SESIP\Desktop\Screenshot_20200115_1555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86550" y="0"/>
            <a:ext cx="2457450" cy="2819400"/>
          </a:xfrm>
          <a:prstGeom prst="rect">
            <a:avLst/>
          </a:prstGeom>
          <a:noFill/>
        </p:spPr>
      </p:pic>
      <p:pic>
        <p:nvPicPr>
          <p:cNvPr id="1027" name="Picture 3" descr="C:\Users\SESIP\Desktop\Screenshot_20200115_1555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2457450" cy="2667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21275618">
            <a:off x="2895600" y="1905000"/>
            <a:ext cx="533400" cy="3733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 rot="17243163">
            <a:off x="2895600" y="1911927"/>
            <a:ext cx="533400" cy="3733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rot="2353442">
            <a:off x="2903147" y="1911925"/>
            <a:ext cx="533400" cy="3733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ccccc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113725" y="2216558"/>
            <a:ext cx="1524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114800" y="2672893"/>
            <a:ext cx="1524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82295" y="3804791"/>
            <a:ext cx="1524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111608" y="3722149"/>
            <a:ext cx="152400" cy="228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44032" y="3512126"/>
            <a:ext cx="152400" cy="228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ame 8"/>
          <p:cNvSpPr/>
          <p:nvPr/>
        </p:nvSpPr>
        <p:spPr>
          <a:xfrm>
            <a:off x="-5688" y="0"/>
            <a:ext cx="9302087" cy="6858000"/>
          </a:xfrm>
          <a:prstGeom prst="frame">
            <a:avLst>
              <a:gd name="adj1" fmla="val 3147"/>
            </a:avLst>
          </a:prstGeom>
          <a:pattFill prst="sphere">
            <a:fgClr>
              <a:schemeClr val="accent5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250569" y="3607849"/>
            <a:ext cx="190499" cy="228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084238" y="3739020"/>
            <a:ext cx="190499" cy="228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942070" y="3575952"/>
            <a:ext cx="190499" cy="228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093054" y="3410337"/>
            <a:ext cx="190499" cy="228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487297" y="2330474"/>
            <a:ext cx="1524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87297" y="1347245"/>
            <a:ext cx="1524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487297" y="1804445"/>
            <a:ext cx="152400" cy="2286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249296" y="1347245"/>
            <a:ext cx="1722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নিউটন</a:t>
            </a:r>
            <a:r>
              <a:rPr lang="en-US" b="1" dirty="0" smtClean="0"/>
              <a:t>=n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249296" y="2349490"/>
            <a:ext cx="1493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ইলেক্ট্রন</a:t>
            </a:r>
            <a:r>
              <a:rPr lang="en-US" b="1" dirty="0" smtClean="0"/>
              <a:t>=e-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249296" y="1848379"/>
            <a:ext cx="1417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প্রোটন</a:t>
            </a:r>
            <a:r>
              <a:rPr lang="en-US" b="1" dirty="0" smtClean="0"/>
              <a:t>=p+</a:t>
            </a:r>
            <a:endParaRPr lang="en-US" b="1" dirty="0"/>
          </a:p>
        </p:txBody>
      </p:sp>
      <p:sp>
        <p:nvSpPr>
          <p:cNvPr id="32" name="Rectangle 31"/>
          <p:cNvSpPr/>
          <p:nvPr/>
        </p:nvSpPr>
        <p:spPr>
          <a:xfrm>
            <a:off x="152401" y="5486401"/>
            <a:ext cx="8839200" cy="1066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রাদারফোর্ডের পরমাণু মডেল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সৌর</a:t>
            </a:r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মডেল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7297" y="381001"/>
            <a:ext cx="659930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এটা কার পরমাণু মডেল?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237208" y="3722149"/>
            <a:ext cx="152400" cy="228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112104" y="3607849"/>
            <a:ext cx="152400" cy="228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Block Arc 12"/>
          <p:cNvSpPr/>
          <p:nvPr/>
        </p:nvSpPr>
        <p:spPr>
          <a:xfrm>
            <a:off x="2810299" y="3124199"/>
            <a:ext cx="755018" cy="1143001"/>
          </a:xfrm>
          <a:prstGeom prst="blockArc">
            <a:avLst>
              <a:gd name="adj1" fmla="val 445725"/>
              <a:gd name="adj2" fmla="val 144181"/>
              <a:gd name="adj3" fmla="val 688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112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224 -0.06059 C -0.00626 -0.06267 0.01579 0.0555 0.02673 0.2056 C 0.03767 0.355 0.03333 0.47849 0.01718 0.48057 C 0.00121 0.48242 -0.02032 0.3624 -0.03126 0.213 C -0.04237 0.06291 -0.03837 -0.05874 -0.0224 -0.06059 Z " pathEditMode="fixed" rAng="-330769" ptsTypes="fffff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4" y="270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path" presetSubtype="0" repeatCount="indefinite" accel="50000" decel="50000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191 -0.06891 C 0.02986 -0.05666 -0.01892 0.04718 -0.08975 0.16328 C -0.15972 0.28123 -0.22552 0.36564 -0.23576 0.355 C -0.24687 0.34436 -0.19809 0.2396 -0.12743 0.12188 C -0.05746 0.00579 0.00851 -0.08024 0.0191 -0.06891 Z " pathEditMode="fixed" rAng="2327576" ptsTypes="fffff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60" y="212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path" presetSubtype="0" repeatCount="indefinite" accel="50000" decel="50000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5885 0.0555 C 0.05486 0.07632 -0.03542 0.05828 -0.14254 0.01549 C -0.24827 -0.02775 -0.33091 -0.07956 -0.32622 -0.10014 C -0.32118 -0.12049 -0.23195 -0.10176 -0.12518 -0.05874 C -0.01841 -0.0155 0.06406 0.03515 0.05885 0.0555 Z " pathEditMode="fixed" rAng="6412514" ptsTypes="fffff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36" y="-77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3" grpId="0" animBg="1"/>
      <p:bldP spid="24" grpId="0" animBg="1"/>
      <p:bldP spid="25" grpId="0" animBg="1"/>
      <p:bldP spid="27" grpId="0"/>
      <p:bldP spid="28" grpId="0"/>
      <p:bldP spid="30" grpId="0"/>
      <p:bldP spid="32" grpId="0" animBg="1"/>
      <p:bldP spid="33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43000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১। পরমাণুর  কেন্দ্রস্থলে  ধনাত্মক  চার্জ বিশিষ্ট ভারি  বস্তু আছে।এই ভারি বস্তুকে পরমাণুর কেন্দ্র বা নিউক্লিয়াস বলে।</a:t>
            </a:r>
          </a:p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২।ঋনাত্মক  আধান যুক্ত কনা নিউক্লিয়াস কে কেন্দ্র করে ঘোরে।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4600" y="319181"/>
            <a:ext cx="5029200" cy="50148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873320" y="776186"/>
            <a:ext cx="4213423" cy="42183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470147" y="1246444"/>
            <a:ext cx="3136086" cy="31998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31008" y="1835233"/>
            <a:ext cx="2064992" cy="20509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83361" y="2191523"/>
            <a:ext cx="1215280" cy="1202871"/>
          </a:xfrm>
          <a:prstGeom prst="ellipse">
            <a:avLst/>
          </a:prstGeom>
          <a:pattFill prst="pct50">
            <a:fgClr>
              <a:schemeClr val="accent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797405" y="2766869"/>
            <a:ext cx="241229" cy="21590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98947" y="2900219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42539" y="2535141"/>
            <a:ext cx="241229" cy="21590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902786" y="2268441"/>
            <a:ext cx="241229" cy="21590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023341" y="2621861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949376" y="1135429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496406" y="2421409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703020" y="3029872"/>
            <a:ext cx="241229" cy="21590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118125" y="3029872"/>
            <a:ext cx="241229" cy="2159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49532" y="1351329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789779" y="1619333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298773" y="1967447"/>
            <a:ext cx="241229" cy="2159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8600" y="5257800"/>
            <a:ext cx="8763000" cy="13715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পরমাণুর কেন্দ্রে রয়েছে নিউক্লিয়াস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নিউক্লিয়াসে আছে 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p</a:t>
            </a:r>
            <a:r>
              <a:rPr lang="bn-IN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n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।e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নিউক্লিয়াসকে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ঘোরে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09266" y="2183347"/>
            <a:ext cx="2076734" cy="19629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বোর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পরমাণু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মডেল</a:t>
            </a:r>
            <a:endParaRPr lang="bn-IN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9266" y="261724"/>
            <a:ext cx="2152934" cy="18718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মডেল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21" name="Frame 20"/>
          <p:cNvSpPr/>
          <p:nvPr/>
        </p:nvSpPr>
        <p:spPr>
          <a:xfrm>
            <a:off x="18294" y="0"/>
            <a:ext cx="9197452" cy="6858000"/>
          </a:xfrm>
          <a:prstGeom prst="frame">
            <a:avLst>
              <a:gd name="adj1" fmla="val 1555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162800" y="381000"/>
            <a:ext cx="1828801" cy="37652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মৌলেরপ্রোটন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সংখ্যাকে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bn-IN" sz="3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842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repeatCount="indefinite" fill="hold" grpId="0" nodeType="after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4" repeatCount="indefinite" fill="hold" grpId="0" nodeType="after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4" repeatCount="indefinite" fill="hold" grpId="0" nodeType="after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2" presetClass="entr" presetSubtype="4" repeatCount="indefinite" fill="hold" grpId="0" nodeType="after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1" presetClass="path" presetSubtype="0" repeatCount="indefinite" accel="50000" decel="50000" fill="hold" grpId="1" nodeType="after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21372 -0.14778 C 0.36528 -0.14778 0.48924 0.01943 0.48924 0.22641 C 0.48924 0.4327 0.36528 0.60083 0.21372 0.60083 C 0.06198 0.60083 -0.06076 0.4327 -0.06076 0.22641 C -0.06076 0.01943 0.06198 -0.14778 0.21372 -0.14778 Z " pathEditMode="relative" rAng="0" ptsTypes="fffff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374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1" presetClass="path" presetSubtype="0" repeatCount="indefinite" accel="50000" decel="50000" fill="hold" grpId="1" nodeType="after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17431 -0.03492 C 0.26841 -0.03492 0.34549 0.07124 0.34549 0.20329 C 0.34549 0.33488 0.26841 0.44242 0.17431 0.44242 C 0.08004 0.44242 0.00382 0.33488 0.00382 0.20329 C 0.00382 0.07124 0.08004 -0.03492 0.17431 -0.03492 Z " pathEditMode="relative" rAng="0" ptsTypes="fffff">
                                      <p:cBhvr>
                                        <p:cTn id="6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238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500"/>
                            </p:stCondLst>
                            <p:childTnLst>
                              <p:par>
                                <p:cTn id="67" presetID="1" presetClass="path" presetSubtype="0" repeatCount="indefinite" accel="50000" decel="50000" fill="hold" grpId="1" nodeType="after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12535 -0.14038 C 0.254 -0.13067 0.35296 0.01133 0.34636 0.18039 C 0.33855 0.34736 0.22796 0.47872 0.09931 0.46832 C -0.02951 0.4586 -0.12604 0.31244 -0.11857 0.14523 C -0.1118 -0.02313 -0.00347 -0.14917 0.12535 -0.14038 Z " pathEditMode="relative" rAng="196664" ptsTypes="fffff">
                                      <p:cBhvr>
                                        <p:cTn id="6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1" y="30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2000"/>
                            </p:stCondLst>
                            <p:childTnLst>
                              <p:par>
                                <p:cTn id="70" presetID="1" presetClass="path" presetSubtype="0" repeatCount="indefinite" accel="50000" decel="50000" fill="hold" grpId="1" nodeType="afterEffect">
                                  <p:stCondLst>
                                    <p:cond delay="5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6945 -0.03585 C 0.12709 -0.03585 0.175 0.03029 0.175 0.11378 C 0.175 0.19611 0.12709 0.26387 0.06945 0.26387 C 0.01111 0.26387 -0.03576 0.19611 -0.03576 0.11378 C -0.03576 0.03029 0.01111 -0.03585 0.06945 -0.03585 Z " pathEditMode="relative" rAng="0" ptsTypes="fffff">
                                      <p:cBhvr>
                                        <p:cTn id="7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4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2" grpId="1" animBg="1"/>
      <p:bldP spid="13" grpId="0" animBg="1"/>
      <p:bldP spid="14" grpId="0" animBg="1"/>
      <p:bldP spid="15" grpId="0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2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143000"/>
            <a:ext cx="7010400" cy="4724400"/>
          </a:xfrm>
          <a:prstGeom prst="rect">
            <a:avLst/>
          </a:prstGeom>
          <a:pattFill prst="smGrid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DeflateBottom">
              <a:avLst>
                <a:gd name="adj" fmla="val 54477"/>
              </a:avLst>
            </a:prstTxWarp>
            <a:noAutofit/>
          </a:bodyPr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পারমানবিক সংখ্যা,ভর সংখ্যা ও আইসোটোপ</a:t>
            </a:r>
            <a:endParaRPr lang="en-US" sz="6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6175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94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1333500" y="152400"/>
            <a:ext cx="6591300" cy="1066800"/>
          </a:xfrm>
          <a:prstGeom prst="round2DiagRect">
            <a:avLst>
              <a:gd name="adj1" fmla="val 50000"/>
              <a:gd name="adj2" fmla="val 402"/>
            </a:avLst>
          </a:prstGeom>
          <a:pattFill prst="lgCheck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8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 Same Side Corner Rectangle 2"/>
          <p:cNvSpPr/>
          <p:nvPr/>
        </p:nvSpPr>
        <p:spPr>
          <a:xfrm>
            <a:off x="0" y="1447800"/>
            <a:ext cx="8763000" cy="4495800"/>
          </a:xfrm>
          <a:prstGeom prst="round2SameRect">
            <a:avLst>
              <a:gd name="adj1" fmla="val 50000"/>
              <a:gd name="adj2" fmla="val 0"/>
            </a:avLst>
          </a:prstGeom>
          <a:pattFill prst="plaid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মৌলের-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পারমানবিক সংখ্যা বলতে পারবে।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নিউট্রন সংখ্যা নির্ণয় করতে পারবে।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আইসোটোপ ব্যাখ্যা করতে পারবে।</a:t>
            </a:r>
          </a:p>
          <a:p>
            <a:pPr algn="ctr"/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 Single Corner Rectangle 4"/>
          <p:cNvSpPr/>
          <p:nvPr/>
        </p:nvSpPr>
        <p:spPr>
          <a:xfrm rot="16200000">
            <a:off x="8496300" y="7393"/>
            <a:ext cx="685800" cy="609600"/>
          </a:xfrm>
          <a:prstGeom prst="round1Rect">
            <a:avLst>
              <a:gd name="adj" fmla="val 50000"/>
            </a:avLst>
          </a:prstGeom>
          <a:pattFill prst="smGrid">
            <a:fgClr>
              <a:srgbClr val="0070C0"/>
            </a:fgClr>
            <a:bgClr>
              <a:schemeClr val="bg1"/>
            </a:bgClr>
          </a:patt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1706" y="0"/>
            <a:ext cx="685800" cy="609600"/>
          </a:xfrm>
          <a:prstGeom prst="round1Rect">
            <a:avLst>
              <a:gd name="adj" fmla="val 50000"/>
            </a:avLst>
          </a:prstGeom>
          <a:pattFill prst="smGrid">
            <a:fgClr>
              <a:srgbClr val="0070C0"/>
            </a:fgClr>
            <a:bgClr>
              <a:schemeClr val="bg1"/>
            </a:bgClr>
          </a:patt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ingle Corner Rectangle 6"/>
          <p:cNvSpPr/>
          <p:nvPr/>
        </p:nvSpPr>
        <p:spPr>
          <a:xfrm>
            <a:off x="5687" y="6244988"/>
            <a:ext cx="685800" cy="609600"/>
          </a:xfrm>
          <a:prstGeom prst="round1Rect">
            <a:avLst>
              <a:gd name="adj" fmla="val 50000"/>
            </a:avLst>
          </a:prstGeom>
          <a:pattFill prst="smGrid">
            <a:fgClr>
              <a:srgbClr val="0070C0"/>
            </a:fgClr>
            <a:bgClr>
              <a:schemeClr val="bg1"/>
            </a:bgClr>
          </a:patt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ingle Corner Rectangle 7"/>
          <p:cNvSpPr/>
          <p:nvPr/>
        </p:nvSpPr>
        <p:spPr>
          <a:xfrm rot="16200000">
            <a:off x="8496300" y="6288066"/>
            <a:ext cx="685800" cy="609600"/>
          </a:xfrm>
          <a:prstGeom prst="round1Rect">
            <a:avLst>
              <a:gd name="adj" fmla="val 50000"/>
            </a:avLst>
          </a:prstGeom>
          <a:pattFill prst="smGrid">
            <a:fgClr>
              <a:srgbClr val="0070C0"/>
            </a:fgClr>
            <a:bgClr>
              <a:schemeClr val="bg1"/>
            </a:bgClr>
          </a:patt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281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743700" y="1176998"/>
            <a:ext cx="1676400" cy="1854816"/>
          </a:xfrm>
          <a:prstGeom prst="rect">
            <a:avLst/>
          </a:prstGeom>
          <a:pattFill prst="trellis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৩টি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276600" y="2438400"/>
            <a:ext cx="1828800" cy="175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 flipV="1">
            <a:off x="3733800" y="2767083"/>
            <a:ext cx="1143000" cy="114754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" name="Oval 3"/>
          <p:cNvSpPr/>
          <p:nvPr/>
        </p:nvSpPr>
        <p:spPr>
          <a:xfrm>
            <a:off x="2667000" y="1676400"/>
            <a:ext cx="3352800" cy="3276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flipH="1">
            <a:off x="4495800" y="24384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flipH="1">
            <a:off x="4191000" y="40386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flipV="1">
            <a:off x="4495800" y="1600200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25120" y="2876266"/>
            <a:ext cx="304800" cy="381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86200" y="3186184"/>
            <a:ext cx="304800" cy="381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317243" y="3376684"/>
            <a:ext cx="304800" cy="381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19600" y="3090081"/>
            <a:ext cx="304800" cy="3810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000500" y="2900718"/>
            <a:ext cx="304800" cy="3810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103427" y="3335172"/>
            <a:ext cx="304800" cy="3810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ular Callout 17"/>
          <p:cNvSpPr/>
          <p:nvPr/>
        </p:nvSpPr>
        <p:spPr>
          <a:xfrm>
            <a:off x="0" y="1181463"/>
            <a:ext cx="2450343" cy="647336"/>
          </a:xfrm>
          <a:prstGeom prst="wedgeRectCallout">
            <a:avLst>
              <a:gd name="adj1" fmla="val 117690"/>
              <a:gd name="adj2" fmla="val 202238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নিউক্লিয়াস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28600"/>
            <a:ext cx="8839200" cy="884755"/>
          </a:xfrm>
          <a:prstGeom prst="rect">
            <a:avLst/>
          </a:prstGeom>
          <a:pattFill prst="narVert">
            <a:fgClr>
              <a:schemeClr val="tx2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নিউক্লিয়াসে কয়টি প্রোটন আছে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মৌলটির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 </a:t>
            </a:r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কি?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257800"/>
            <a:ext cx="8915400" cy="1262418"/>
          </a:xfrm>
          <a:prstGeom prst="rect">
            <a:avLst/>
          </a:prstGeom>
          <a:pattFill prst="narVert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 মৌলের নিউক্লিয়াসে যে কয়টি প্রোটন থাকে তাকে ঐ মৌলের পারমানবিক সংখ্যা বলে।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43700" y="1176998"/>
            <a:ext cx="1866900" cy="1854816"/>
          </a:xfrm>
          <a:prstGeom prst="rect">
            <a:avLst/>
          </a:prstGeom>
          <a:pattFill prst="trellis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লিথিয়াম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801805" y="1295400"/>
            <a:ext cx="2093795" cy="762000"/>
          </a:xfrm>
          <a:prstGeom prst="wedgeRectCallout">
            <a:avLst>
              <a:gd name="adj1" fmla="val 134012"/>
              <a:gd name="adj2" fmla="val 10965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ইলেক্ট্রন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801804" y="2971800"/>
            <a:ext cx="1648537" cy="533400"/>
          </a:xfrm>
          <a:prstGeom prst="wedgeRectCallout">
            <a:avLst>
              <a:gd name="adj1" fmla="val 156107"/>
              <a:gd name="adj2" fmla="val 9052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প্রো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্টন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228600" y="2209800"/>
            <a:ext cx="2438399" cy="685800"/>
          </a:xfrm>
          <a:prstGeom prst="wedgeRectCallout">
            <a:avLst>
              <a:gd name="adj1" fmla="val 128162"/>
              <a:gd name="adj2" fmla="val 166207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নিউট্রন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867400" y="1600200"/>
            <a:ext cx="2557462" cy="1473816"/>
          </a:xfrm>
          <a:prstGeom prst="rect">
            <a:avLst/>
          </a:prstGeom>
          <a:pattFill prst="trellis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মৌলটির 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পারমানবিক সংখ্যা </a:t>
            </a:r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Frame 2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500"/>
            </a:avLst>
          </a:prstGeom>
          <a:pattFill prst="wdUpDiag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321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3056 -0.00555 C 0.07066 -0.00555 0.15416 0.09991 0.15416 0.23034 C 0.15416 0.36031 0.07066 0.46623 -0.03056 0.46623 C -0.13177 0.46623 -0.2125 0.36031 -0.2125 0.23034 C -0.2125 0.09991 -0.13177 -0.00555 -0.03056 -0.00555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2358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54 -0.24977 C 0.0408 -0.24977 0.08542 -0.19519 0.08542 -0.12766 C 0.08542 -0.06037 0.0408 -0.00556 -0.01354 -0.00556 C -0.06823 -0.00556 -0.1125 -0.06037 -0.1125 -0.12766 C -0.1125 -0.19519 -0.06823 -0.24977 -0.01354 -0.24977 Z " pathEditMode="relative" rAng="0" ptsTypes="fffff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688 -0.01665 C 0.00694 -0.01665 0.05105 0.03931 0.05105 0.10823 C 0.05105 0.17692 0.00694 0.23312 -0.04688 0.23312 C -0.10087 0.23312 -0.1448 0.17692 -0.1448 0.10823 C -0.1448 0.03931 -0.10087 -0.01665 -0.04688 -0.01665 Z " pathEditMode="relative" rAng="0" ptsTypes="fffff">
                                      <p:cBhvr>
                                        <p:cTn id="1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4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5" grpId="0" animBg="1"/>
      <p:bldP spid="6" grpId="0" animBg="1"/>
      <p:bldP spid="7" grpId="0" animBg="1"/>
      <p:bldP spid="18" grpId="0" animBg="1"/>
      <p:bldP spid="8" grpId="0" animBg="1"/>
      <p:bldP spid="24" grpId="0" animBg="1"/>
      <p:bldP spid="25" grpId="0" animBg="1"/>
      <p:bldP spid="15" grpId="1" animBg="1"/>
      <p:bldP spid="16" grpId="0" animBg="1"/>
      <p:bldP spid="17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 flipH="1">
            <a:off x="782471" y="1371600"/>
            <a:ext cx="1676400" cy="15621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latin typeface="NikoshBAN" pitchFamily="2" charset="0"/>
                <a:cs typeface="NikoshBAN" pitchFamily="2" charset="0"/>
              </a:rPr>
              <a:t>১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819400" y="1371600"/>
            <a:ext cx="3810000" cy="381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038599" y="2514600"/>
            <a:ext cx="1368137" cy="1295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197928" y="2857500"/>
            <a:ext cx="533400" cy="609600"/>
          </a:xfrm>
          <a:prstGeom prst="ellipse">
            <a:avLst/>
          </a:prstGeom>
          <a:solidFill>
            <a:srgbClr val="00B0F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731328" y="2857500"/>
            <a:ext cx="533400" cy="609600"/>
          </a:xfrm>
          <a:prstGeom prst="ellipse">
            <a:avLst/>
          </a:prstGeom>
          <a:solidFill>
            <a:srgbClr val="00206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73337" y="2085109"/>
            <a:ext cx="533400" cy="609600"/>
          </a:xfrm>
          <a:prstGeom prst="ellipse">
            <a:avLst/>
          </a:prstGeom>
          <a:solidFill>
            <a:srgbClr val="FF0000"/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6172200"/>
            <a:ext cx="2057400" cy="646331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ইলেক্ট্রন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2800" y="6096000"/>
            <a:ext cx="1828799" cy="646331"/>
          </a:xfrm>
          <a:prstGeom prst="rect">
            <a:avLst/>
          </a:prstGeom>
          <a:solidFill>
            <a:srgbClr val="002060"/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প্রোটন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3200" y="6096000"/>
            <a:ext cx="1905000" cy="646331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নিউট্রন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9144000" cy="6934200"/>
          </a:xfrm>
          <a:prstGeom prst="frame">
            <a:avLst>
              <a:gd name="adj1" fmla="val 1849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47800" y="186257"/>
            <a:ext cx="6248400" cy="914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মৌলটির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পারমানবিক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228599" y="1371600"/>
            <a:ext cx="2590800" cy="15621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ভর সংখ্যা 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ি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6835822" y="1348854"/>
            <a:ext cx="1644556" cy="160759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প্রোট্রন ও নিউট্রন সংখ্যার যোগফল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 flipH="1">
            <a:off x="1442113" y="262457"/>
            <a:ext cx="6259773" cy="8382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মৌলটির ভর সংখ্যা কত?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 flipH="1">
            <a:off x="6324599" y="1354541"/>
            <a:ext cx="2590800" cy="15621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প্রোটন(১)+নিউট্রন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(১)=২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451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4983 0.00717 C -0.00625 0.00717 0.02951 0.05694 0.02951 0.11829 C 0.02951 0.1794 -0.00625 0.2294 -0.04983 0.2294 C -0.09341 0.2294 -0.12882 0.1794 -0.12882 0.11829 C -0.12882 0.05694 -0.09341 0.00717 -0.04983 0.00717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5" grpId="0" animBg="1"/>
      <p:bldP spid="4" grpId="0" animBg="1"/>
      <p:bldP spid="5" grpId="0" animBg="1"/>
      <p:bldP spid="6" grpId="0" animBg="1"/>
      <p:bldP spid="10" grpId="0" animBg="1"/>
      <p:bldP spid="13" grpId="0" animBg="1"/>
      <p:bldP spid="14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</TotalTime>
  <Words>287</Words>
  <Application>Microsoft Office PowerPoint</Application>
  <PresentationFormat>On-screen Show (4:3)</PresentationFormat>
  <Paragraphs>97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        Cl,Mg,Si,O,Nএর ইলেকট্রন বিন্যাস কর।</vt:lpstr>
      <vt:lpstr>Slide 13</vt:lpstr>
      <vt:lpstr>Slide 14</vt:lpstr>
      <vt:lpstr>Slide 15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Neuron Plus</cp:lastModifiedBy>
  <cp:revision>93</cp:revision>
  <dcterms:created xsi:type="dcterms:W3CDTF">2020-01-23T15:01:34Z</dcterms:created>
  <dcterms:modified xsi:type="dcterms:W3CDTF">2020-09-02T17:32:37Z</dcterms:modified>
</cp:coreProperties>
</file>