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7" r:id="rId2"/>
    <p:sldId id="287" r:id="rId3"/>
    <p:sldId id="257" r:id="rId4"/>
    <p:sldId id="258" r:id="rId5"/>
    <p:sldId id="438" r:id="rId6"/>
    <p:sldId id="439" r:id="rId7"/>
    <p:sldId id="416" r:id="rId8"/>
    <p:sldId id="420" r:id="rId9"/>
    <p:sldId id="440" r:id="rId10"/>
    <p:sldId id="418" r:id="rId11"/>
    <p:sldId id="427" r:id="rId12"/>
    <p:sldId id="428" r:id="rId13"/>
    <p:sldId id="429" r:id="rId14"/>
    <p:sldId id="430" r:id="rId15"/>
    <p:sldId id="441" r:id="rId16"/>
    <p:sldId id="442" r:id="rId17"/>
    <p:sldId id="431" r:id="rId18"/>
    <p:sldId id="432" r:id="rId19"/>
    <p:sldId id="435" r:id="rId20"/>
    <p:sldId id="437" r:id="rId21"/>
    <p:sldId id="447" r:id="rId22"/>
    <p:sldId id="443" r:id="rId23"/>
    <p:sldId id="444" r:id="rId24"/>
    <p:sldId id="445" r:id="rId25"/>
    <p:sldId id="446" r:id="rId26"/>
    <p:sldId id="4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D9AF2-7C46-42A0-B6A0-53A0EC62AE5A}"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09E14-D440-43D4-A32A-338ACBDE559D}" type="slidenum">
              <a:rPr lang="en-US" smtClean="0"/>
              <a:t>‹#›</a:t>
            </a:fld>
            <a:endParaRPr lang="en-US"/>
          </a:p>
        </p:txBody>
      </p:sp>
    </p:spTree>
    <p:extLst>
      <p:ext uri="{BB962C8B-B14F-4D97-AF65-F5344CB8AC3E}">
        <p14:creationId xmlns:p14="http://schemas.microsoft.com/office/powerpoint/2010/main" val="37213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 This picture is related to the topic. So I have chosen it. Teacher may change it if he wants.</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2</a:t>
            </a:fld>
            <a:endParaRPr lang="en-US"/>
          </a:p>
        </p:txBody>
      </p:sp>
    </p:spTree>
    <p:extLst>
      <p:ext uri="{BB962C8B-B14F-4D97-AF65-F5344CB8AC3E}">
        <p14:creationId xmlns:p14="http://schemas.microsoft.com/office/powerpoint/2010/main" val="164438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Evaluation option from the text.</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23</a:t>
            </a:fld>
            <a:endParaRPr lang="en-US"/>
          </a:p>
        </p:txBody>
      </p:sp>
    </p:spTree>
    <p:extLst>
      <p:ext uri="{BB962C8B-B14F-4D97-AF65-F5344CB8AC3E}">
        <p14:creationId xmlns:p14="http://schemas.microsoft.com/office/powerpoint/2010/main" val="70026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Evaluation.</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24</a:t>
            </a:fld>
            <a:endParaRPr lang="en-US"/>
          </a:p>
        </p:txBody>
      </p:sp>
    </p:spTree>
    <p:extLst>
      <p:ext uri="{BB962C8B-B14F-4D97-AF65-F5344CB8AC3E}">
        <p14:creationId xmlns:p14="http://schemas.microsoft.com/office/powerpoint/2010/main" val="80440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Learners are supposed to do pair work in section E and Group work in section F.</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25</a:t>
            </a:fld>
            <a:endParaRPr lang="en-US"/>
          </a:p>
        </p:txBody>
      </p:sp>
    </p:spTree>
    <p:extLst>
      <p:ext uri="{BB962C8B-B14F-4D97-AF65-F5344CB8AC3E}">
        <p14:creationId xmlns:p14="http://schemas.microsoft.com/office/powerpoint/2010/main" val="370941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go according to animation.</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5</a:t>
            </a:fld>
            <a:endParaRPr lang="en-US"/>
          </a:p>
        </p:txBody>
      </p:sp>
    </p:spTree>
    <p:extLst>
      <p:ext uri="{BB962C8B-B14F-4D97-AF65-F5344CB8AC3E}">
        <p14:creationId xmlns:p14="http://schemas.microsoft.com/office/powerpoint/2010/main" val="8310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Inner significance of roots shown here. </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6</a:t>
            </a:fld>
            <a:endParaRPr lang="en-US"/>
          </a:p>
        </p:txBody>
      </p:sp>
    </p:spTree>
    <p:extLst>
      <p:ext uri="{BB962C8B-B14F-4D97-AF65-F5344CB8AC3E}">
        <p14:creationId xmlns:p14="http://schemas.microsoft.com/office/powerpoint/2010/main" val="327560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Text lesson begun. The circles are to highlight</a:t>
            </a:r>
            <a:r>
              <a:rPr lang="en-US" baseline="0" dirty="0" smtClean="0"/>
              <a:t> risks.</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9</a:t>
            </a:fld>
            <a:endParaRPr lang="en-US"/>
          </a:p>
        </p:txBody>
      </p:sp>
    </p:spTree>
    <p:extLst>
      <p:ext uri="{BB962C8B-B14F-4D97-AF65-F5344CB8AC3E}">
        <p14:creationId xmlns:p14="http://schemas.microsoft.com/office/powerpoint/2010/main" val="216932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6576D-0ABE-491A-BEDA-E4C8F47980BE}" type="slidenum">
              <a:rPr lang="en-US" smtClean="0"/>
              <a:t>12</a:t>
            </a:fld>
            <a:endParaRPr lang="en-US"/>
          </a:p>
        </p:txBody>
      </p:sp>
    </p:spTree>
    <p:extLst>
      <p:ext uri="{BB962C8B-B14F-4D97-AF65-F5344CB8AC3E}">
        <p14:creationId xmlns:p14="http://schemas.microsoft.com/office/powerpoint/2010/main" val="264604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Text shown by showing images.</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15</a:t>
            </a:fld>
            <a:endParaRPr lang="en-US"/>
          </a:p>
        </p:txBody>
      </p:sp>
    </p:spTree>
    <p:extLst>
      <p:ext uri="{BB962C8B-B14F-4D97-AF65-F5344CB8AC3E}">
        <p14:creationId xmlns:p14="http://schemas.microsoft.com/office/powerpoint/2010/main" val="187063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Though it is undesirable, it very practical.</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16</a:t>
            </a:fld>
            <a:endParaRPr lang="en-US"/>
          </a:p>
        </p:txBody>
      </p:sp>
    </p:spTree>
    <p:extLst>
      <p:ext uri="{BB962C8B-B14F-4D97-AF65-F5344CB8AC3E}">
        <p14:creationId xmlns:p14="http://schemas.microsoft.com/office/powerpoint/2010/main" val="204151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skill will be focused in this option. Teacher may move in the classroom to help the students reading the lesson.</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21</a:t>
            </a:fld>
            <a:endParaRPr lang="en-US"/>
          </a:p>
        </p:txBody>
      </p:sp>
    </p:spTree>
    <p:extLst>
      <p:ext uri="{BB962C8B-B14F-4D97-AF65-F5344CB8AC3E}">
        <p14:creationId xmlns:p14="http://schemas.microsoft.com/office/powerpoint/2010/main" val="320809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helpful to the students those who have no books with them. Actually Text like this slide is not</a:t>
            </a:r>
            <a:r>
              <a:rPr lang="en-US" baseline="0" dirty="0" smtClean="0"/>
              <a:t> allowed in a digital presentation.</a:t>
            </a:r>
            <a:endParaRPr lang="en-US" dirty="0"/>
          </a:p>
        </p:txBody>
      </p:sp>
      <p:sp>
        <p:nvSpPr>
          <p:cNvPr id="4" name="Slide Number Placeholder 3"/>
          <p:cNvSpPr>
            <a:spLocks noGrp="1"/>
          </p:cNvSpPr>
          <p:nvPr>
            <p:ph type="sldNum" sz="quarter" idx="10"/>
          </p:nvPr>
        </p:nvSpPr>
        <p:spPr/>
        <p:txBody>
          <a:bodyPr/>
          <a:lstStyle/>
          <a:p>
            <a:fld id="{7E17D354-4B0A-4C18-A28F-2CA7DF426573}" type="slidenum">
              <a:rPr lang="en-US" smtClean="0"/>
              <a:t>22</a:t>
            </a:fld>
            <a:endParaRPr lang="en-US"/>
          </a:p>
        </p:txBody>
      </p:sp>
    </p:spTree>
    <p:extLst>
      <p:ext uri="{BB962C8B-B14F-4D97-AF65-F5344CB8AC3E}">
        <p14:creationId xmlns:p14="http://schemas.microsoft.com/office/powerpoint/2010/main" val="90630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DA186-1E13-4C2A-BDDB-9BA7BA9BDC0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63455501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DA186-1E13-4C2A-BDDB-9BA7BA9BDC0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193837476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DA186-1E13-4C2A-BDDB-9BA7BA9BDC0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215578042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DA186-1E13-4C2A-BDDB-9BA7BA9BDC0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254087352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DA186-1E13-4C2A-BDDB-9BA7BA9BDC0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2012771812"/>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DA186-1E13-4C2A-BDDB-9BA7BA9BDC08}"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85815586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DA186-1E13-4C2A-BDDB-9BA7BA9BDC08}"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410727269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DA186-1E13-4C2A-BDDB-9BA7BA9BDC08}"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144634283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DA186-1E13-4C2A-BDDB-9BA7BA9BDC08}"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364335089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DA186-1E13-4C2A-BDDB-9BA7BA9BDC08}"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272511967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DA186-1E13-4C2A-BDDB-9BA7BA9BDC08}"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48CE-4604-4507-8658-76443BD19D85}" type="slidenum">
              <a:rPr lang="en-US" smtClean="0"/>
              <a:t>‹#›</a:t>
            </a:fld>
            <a:endParaRPr lang="en-US"/>
          </a:p>
        </p:txBody>
      </p:sp>
    </p:spTree>
    <p:extLst>
      <p:ext uri="{BB962C8B-B14F-4D97-AF65-F5344CB8AC3E}">
        <p14:creationId xmlns:p14="http://schemas.microsoft.com/office/powerpoint/2010/main" val="161798411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DA186-1E13-4C2A-BDDB-9BA7BA9BDC08}" type="datetimeFigureOut">
              <a:rPr lang="en-US" smtClean="0"/>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648CE-4604-4507-8658-76443BD19D85}" type="slidenum">
              <a:rPr lang="en-US" smtClean="0"/>
              <a:t>‹#›</a:t>
            </a:fld>
            <a:endParaRPr lang="en-US"/>
          </a:p>
        </p:txBody>
      </p:sp>
    </p:spTree>
    <p:extLst>
      <p:ext uri="{BB962C8B-B14F-4D97-AF65-F5344CB8AC3E}">
        <p14:creationId xmlns:p14="http://schemas.microsoft.com/office/powerpoint/2010/main" val="1755558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905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3514832" y="-10607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5580043"/>
            <a:ext cx="8186642" cy="954107"/>
          </a:xfrm>
          <a:prstGeom prst="rect">
            <a:avLst/>
          </a:prstGeom>
          <a:noFill/>
          <a:ln>
            <a:solidFill>
              <a:schemeClr val="tx1"/>
            </a:solidFill>
          </a:ln>
        </p:spPr>
        <p:txBody>
          <a:bodyPr wrap="square" rtlCol="0">
            <a:spAutoFit/>
          </a:bodyPr>
          <a:lstStyle/>
          <a:p>
            <a:pPr algn="ctr"/>
            <a:r>
              <a:rPr lang="en-US" sz="2800" b="1" dirty="0" smtClean="0">
                <a:solidFill>
                  <a:srgbClr val="0070C0"/>
                </a:solidFill>
                <a:latin typeface="Book Antiqua" pitchFamily="18" charset="0"/>
                <a:cs typeface="Arial" pitchFamily="34" charset="0"/>
              </a:rPr>
              <a:t>Going to village home  is a must, </a:t>
            </a:r>
          </a:p>
          <a:p>
            <a:pPr algn="ctr"/>
            <a:r>
              <a:rPr lang="en-US" sz="2800" b="1" dirty="0" smtClean="0">
                <a:solidFill>
                  <a:srgbClr val="0070C0"/>
                </a:solidFill>
                <a:latin typeface="Book Antiqua" pitchFamily="18" charset="0"/>
                <a:cs typeface="Arial" pitchFamily="34" charset="0"/>
              </a:rPr>
              <a:t>that may be at any cost.</a:t>
            </a:r>
            <a:endParaRPr lang="en-US" sz="2800" b="1" dirty="0">
              <a:solidFill>
                <a:srgbClr val="0070C0"/>
              </a:solidFill>
              <a:latin typeface="Book Antiqua" pitchFamily="18"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50" y="685799"/>
            <a:ext cx="5298329" cy="468630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302"/>
          <a:stretch/>
        </p:blipFill>
        <p:spPr>
          <a:xfrm>
            <a:off x="561585" y="685799"/>
            <a:ext cx="5286765" cy="4686301"/>
          </a:xfrm>
          <a:prstGeom prst="rect">
            <a:avLst/>
          </a:prstGeom>
        </p:spPr>
      </p:pic>
    </p:spTree>
    <p:extLst>
      <p:ext uri="{BB962C8B-B14F-4D97-AF65-F5344CB8AC3E}">
        <p14:creationId xmlns:p14="http://schemas.microsoft.com/office/powerpoint/2010/main" val="3214986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4" name="TextBox 33"/>
          <p:cNvSpPr txBox="1"/>
          <p:nvPr/>
        </p:nvSpPr>
        <p:spPr>
          <a:xfrm>
            <a:off x="1943100" y="266700"/>
            <a:ext cx="7966412" cy="646331"/>
          </a:xfrm>
          <a:prstGeom prst="rect">
            <a:avLst/>
          </a:prstGeom>
          <a:noFill/>
        </p:spPr>
        <p:txBody>
          <a:bodyPr wrap="square" rtlCol="0">
            <a:spAutoFit/>
          </a:bodyPr>
          <a:lstStyle/>
          <a:p>
            <a:pPr algn="ctr"/>
            <a:r>
              <a:rPr lang="en-US" sz="3600" b="1" dirty="0" smtClean="0">
                <a:solidFill>
                  <a:srgbClr val="0070C0"/>
                </a:solidFill>
                <a:latin typeface="Book Antiqua" pitchFamily="18" charset="0"/>
              </a:rPr>
              <a:t>What is the picture about?</a:t>
            </a:r>
            <a:endParaRPr lang="en-US" sz="3600" b="1" dirty="0">
              <a:solidFill>
                <a:srgbClr val="0070C0"/>
              </a:solidFill>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1123951"/>
            <a:ext cx="9277350" cy="5391150"/>
          </a:xfrm>
          <a:prstGeom prst="rect">
            <a:avLst/>
          </a:prstGeom>
        </p:spPr>
      </p:pic>
    </p:spTree>
    <p:extLst>
      <p:ext uri="{BB962C8B-B14F-4D97-AF65-F5344CB8AC3E}">
        <p14:creationId xmlns:p14="http://schemas.microsoft.com/office/powerpoint/2010/main" val="1659869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Oval 5"/>
          <p:cNvSpPr/>
          <p:nvPr/>
        </p:nvSpPr>
        <p:spPr>
          <a:xfrm>
            <a:off x="2743200" y="704850"/>
            <a:ext cx="7067550" cy="1828800"/>
          </a:xfrm>
          <a:prstGeom prst="ellipse">
            <a:avLst/>
          </a:prstGeom>
          <a:solidFill>
            <a:schemeClr val="accent2">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rPr>
              <a:t>What is </a:t>
            </a:r>
            <a:r>
              <a:rPr lang="en-US" sz="6000" b="1" dirty="0" err="1" smtClean="0">
                <a:latin typeface="Times New Roman" panose="02020603050405020304" pitchFamily="18" charset="0"/>
                <a:cs typeface="Times New Roman" panose="02020603050405020304" pitchFamily="18" charset="0"/>
              </a:rPr>
              <a:t>Eid</a:t>
            </a:r>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52600" y="2990850"/>
            <a:ext cx="8496300" cy="2308324"/>
          </a:xfrm>
          <a:prstGeom prst="rect">
            <a:avLst/>
          </a:prstGeom>
          <a:noFill/>
          <a:ln>
            <a:solidFill>
              <a:schemeClr val="tx1"/>
            </a:solidFill>
          </a:ln>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Eid</a:t>
            </a:r>
            <a:r>
              <a:rPr lang="en-US" sz="4800" b="1" dirty="0">
                <a:solidFill>
                  <a:srgbClr val="002060"/>
                </a:solidFill>
                <a:latin typeface="Times New Roman" panose="02020603050405020304" pitchFamily="18" charset="0"/>
                <a:cs typeface="Times New Roman" panose="02020603050405020304" pitchFamily="18" charset="0"/>
              </a:rPr>
              <a:t> is the main religious festival of the Muslims in </a:t>
            </a:r>
            <a:r>
              <a:rPr lang="en-US" sz="4800" b="1" dirty="0" smtClean="0">
                <a:solidFill>
                  <a:srgbClr val="002060"/>
                </a:solidFill>
                <a:latin typeface="Times New Roman" panose="02020603050405020304" pitchFamily="18" charset="0"/>
                <a:cs typeface="Times New Roman" panose="02020603050405020304" pitchFamily="18" charset="0"/>
              </a:rPr>
              <a:t>Bangladesh. </a:t>
            </a:r>
            <a:r>
              <a:rPr lang="en-US" sz="4800" b="1" dirty="0" err="1">
                <a:solidFill>
                  <a:srgbClr val="002060"/>
                </a:solidFill>
                <a:latin typeface="Times New Roman" panose="02020603050405020304" pitchFamily="18" charset="0"/>
                <a:cs typeface="Times New Roman" panose="02020603050405020304" pitchFamily="18" charset="0"/>
              </a:rPr>
              <a:t>Eid</a:t>
            </a:r>
            <a:r>
              <a:rPr lang="en-US" sz="4800" b="1" dirty="0">
                <a:solidFill>
                  <a:srgbClr val="002060"/>
                </a:solidFill>
                <a:latin typeface="Times New Roman" panose="02020603050405020304" pitchFamily="18" charset="0"/>
                <a:cs typeface="Times New Roman" panose="02020603050405020304" pitchFamily="18" charset="0"/>
              </a:rPr>
              <a:t> means </a:t>
            </a:r>
            <a:r>
              <a:rPr lang="en-US" sz="4800" b="1" dirty="0" smtClean="0">
                <a:solidFill>
                  <a:srgbClr val="002060"/>
                </a:solidFill>
                <a:latin typeface="Times New Roman" panose="02020603050405020304" pitchFamily="18" charset="0"/>
                <a:cs typeface="Times New Roman" panose="02020603050405020304" pitchFamily="18" charset="0"/>
              </a:rPr>
              <a:t>happiness.</a:t>
            </a:r>
            <a:endParaRPr lang="en-US" sz="4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7204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924050" y="183859"/>
            <a:ext cx="8763000" cy="584775"/>
          </a:xfrm>
          <a:prstGeom prst="rect">
            <a:avLst/>
          </a:prstGeom>
          <a:noFill/>
          <a:ln>
            <a:solidFill>
              <a:schemeClr val="tx1"/>
            </a:solidFill>
          </a:ln>
        </p:spPr>
        <p:txBody>
          <a:bodyPr wrap="square" rtlCol="0">
            <a:spAutoFit/>
          </a:bodyPr>
          <a:lstStyle/>
          <a:p>
            <a:pPr algn="ctr"/>
            <a:r>
              <a:rPr lang="en-US" sz="3200" b="1" dirty="0" smtClean="0">
                <a:solidFill>
                  <a:srgbClr val="0070C0"/>
                </a:solidFill>
                <a:latin typeface="Book Antiqua" pitchFamily="18" charset="0"/>
              </a:rPr>
              <a:t>What does everyone want during </a:t>
            </a:r>
            <a:r>
              <a:rPr lang="en-US" sz="3200" b="1" dirty="0" err="1" smtClean="0">
                <a:solidFill>
                  <a:srgbClr val="0070C0"/>
                </a:solidFill>
                <a:latin typeface="Book Antiqua" pitchFamily="18" charset="0"/>
              </a:rPr>
              <a:t>Eid</a:t>
            </a:r>
            <a:r>
              <a:rPr lang="en-US" sz="3200" b="1" dirty="0" smtClean="0">
                <a:solidFill>
                  <a:srgbClr val="0070C0"/>
                </a:solidFill>
                <a:latin typeface="Book Antiqua" pitchFamily="18" charset="0"/>
              </a:rPr>
              <a:t>?</a:t>
            </a:r>
            <a:endParaRPr lang="en-US" sz="3200" b="1" dirty="0">
              <a:solidFill>
                <a:srgbClr val="0070C0"/>
              </a:solidFill>
              <a:latin typeface="Book Antiqua" pitchFamily="18" charset="0"/>
            </a:endParaRPr>
          </a:p>
        </p:txBody>
      </p:sp>
      <p:sp>
        <p:nvSpPr>
          <p:cNvPr id="9" name="TextBox 8"/>
          <p:cNvSpPr txBox="1"/>
          <p:nvPr/>
        </p:nvSpPr>
        <p:spPr>
          <a:xfrm>
            <a:off x="647700" y="5581648"/>
            <a:ext cx="10896600" cy="1077218"/>
          </a:xfrm>
          <a:prstGeom prst="rect">
            <a:avLst/>
          </a:prstGeom>
          <a:noFill/>
          <a:ln>
            <a:solidFill>
              <a:schemeClr val="tx1"/>
            </a:solidFill>
          </a:ln>
        </p:spPr>
        <p:txBody>
          <a:bodyPr wrap="square" rtlCol="0">
            <a:spAutoFit/>
          </a:bodyPr>
          <a:lstStyle/>
          <a:p>
            <a:pPr algn="just"/>
            <a:r>
              <a:rPr lang="en-US" sz="3200" b="1" dirty="0" smtClean="0">
                <a:solidFill>
                  <a:srgbClr val="0070C0"/>
                </a:solidFill>
                <a:latin typeface="Book Antiqua" pitchFamily="18" charset="0"/>
                <a:cs typeface="Andalus" pitchFamily="18" charset="-78"/>
              </a:rPr>
              <a:t>Everyone </a:t>
            </a:r>
            <a:r>
              <a:rPr lang="en-US" sz="3200" b="1" dirty="0">
                <a:solidFill>
                  <a:srgbClr val="0070C0"/>
                </a:solidFill>
                <a:latin typeface="Book Antiqua" pitchFamily="18" charset="0"/>
                <a:cs typeface="Andalus" pitchFamily="18" charset="-78"/>
              </a:rPr>
              <a:t>wants to share </a:t>
            </a:r>
            <a:r>
              <a:rPr lang="en-US" sz="3200" b="1" dirty="0" smtClean="0">
                <a:solidFill>
                  <a:srgbClr val="0070C0"/>
                </a:solidFill>
                <a:latin typeface="Book Antiqua" pitchFamily="18" charset="0"/>
                <a:cs typeface="Andalus" pitchFamily="18" charset="-78"/>
              </a:rPr>
              <a:t>happiness </a:t>
            </a:r>
            <a:r>
              <a:rPr lang="en-US" sz="3200" b="1" dirty="0">
                <a:solidFill>
                  <a:srgbClr val="0070C0"/>
                </a:solidFill>
                <a:latin typeface="Book Antiqua" pitchFamily="18" charset="0"/>
                <a:cs typeface="Andalus" pitchFamily="18" charset="-78"/>
              </a:rPr>
              <a:t>with their near and dear </a:t>
            </a:r>
            <a:r>
              <a:rPr lang="en-US" sz="3200" b="1" dirty="0" smtClean="0">
                <a:solidFill>
                  <a:srgbClr val="0070C0"/>
                </a:solidFill>
                <a:latin typeface="Book Antiqua" pitchFamily="18" charset="0"/>
                <a:cs typeface="Andalus" pitchFamily="18" charset="-78"/>
              </a:rPr>
              <a:t>ones during </a:t>
            </a:r>
            <a:r>
              <a:rPr lang="en-US" sz="3200" b="1" dirty="0" err="1" smtClean="0">
                <a:solidFill>
                  <a:srgbClr val="0070C0"/>
                </a:solidFill>
                <a:latin typeface="Book Antiqua" pitchFamily="18" charset="0"/>
                <a:cs typeface="Andalus" pitchFamily="18" charset="-78"/>
              </a:rPr>
              <a:t>Eid</a:t>
            </a:r>
            <a:r>
              <a:rPr lang="en-US" sz="3200" b="1" dirty="0" smtClean="0">
                <a:solidFill>
                  <a:srgbClr val="0070C0"/>
                </a:solidFill>
                <a:latin typeface="Book Antiqua" pitchFamily="18" charset="0"/>
                <a:cs typeface="Andalus" pitchFamily="18" charset="-78"/>
              </a:rPr>
              <a:t>.</a:t>
            </a:r>
            <a:endParaRPr lang="en-US" sz="3200" b="1" dirty="0">
              <a:solidFill>
                <a:srgbClr val="0070C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8650" y="1174892"/>
            <a:ext cx="4972050" cy="400049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6122" r="17143"/>
          <a:stretch/>
        </p:blipFill>
        <p:spPr>
          <a:xfrm>
            <a:off x="5829300" y="1174891"/>
            <a:ext cx="5695950" cy="4000500"/>
          </a:xfrm>
          <a:prstGeom prst="rect">
            <a:avLst/>
          </a:prstGeom>
        </p:spPr>
      </p:pic>
    </p:spTree>
    <p:extLst>
      <p:ext uri="{BB962C8B-B14F-4D97-AF65-F5344CB8AC3E}">
        <p14:creationId xmlns:p14="http://schemas.microsoft.com/office/powerpoint/2010/main" val="822944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2095500" y="552450"/>
            <a:ext cx="7696200" cy="584775"/>
          </a:xfrm>
          <a:prstGeom prst="rect">
            <a:avLst/>
          </a:prstGeom>
          <a:noFill/>
          <a:ln>
            <a:solidFill>
              <a:schemeClr val="tx1"/>
            </a:solidFill>
          </a:ln>
        </p:spPr>
        <p:txBody>
          <a:bodyPr wrap="square" rtlCol="0">
            <a:spAutoFit/>
          </a:bodyPr>
          <a:lstStyle/>
          <a:p>
            <a:pPr algn="ctr"/>
            <a:r>
              <a:rPr lang="en-US" sz="3200" b="1" dirty="0" smtClean="0">
                <a:solidFill>
                  <a:srgbClr val="0070C0"/>
                </a:solidFill>
                <a:latin typeface="Book Antiqua" pitchFamily="18" charset="0"/>
              </a:rPr>
              <a:t>So what happens then?</a:t>
            </a:r>
            <a:endParaRPr lang="en-US" sz="3200" b="1" dirty="0">
              <a:solidFill>
                <a:srgbClr val="0070C0"/>
              </a:solidFill>
              <a:latin typeface="Book Antiqua" pitchFamily="18" charset="0"/>
            </a:endParaRPr>
          </a:p>
        </p:txBody>
      </p:sp>
      <p:sp>
        <p:nvSpPr>
          <p:cNvPr id="8" name="Bevel 7"/>
          <p:cNvSpPr/>
          <p:nvPr/>
        </p:nvSpPr>
        <p:spPr>
          <a:xfrm>
            <a:off x="2095500" y="1638300"/>
            <a:ext cx="7696200" cy="4038600"/>
          </a:xfrm>
          <a:prstGeom prst="bevel">
            <a:avLst>
              <a:gd name="adj" fmla="val 1715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70C0"/>
                </a:solidFill>
                <a:latin typeface="Book Antiqua" pitchFamily="18" charset="0"/>
                <a:cs typeface="Andalus" pitchFamily="18" charset="-78"/>
              </a:rPr>
              <a:t>So </a:t>
            </a:r>
            <a:r>
              <a:rPr lang="en-US" sz="2800" b="1" dirty="0">
                <a:solidFill>
                  <a:srgbClr val="0070C0"/>
                </a:solidFill>
                <a:latin typeface="Book Antiqua" pitchFamily="18" charset="0"/>
                <a:cs typeface="Andalus" pitchFamily="18" charset="-78"/>
              </a:rPr>
              <a:t>most of the people, who are living outside their home for different reasons have a strong desire to get back home during the </a:t>
            </a:r>
            <a:r>
              <a:rPr lang="en-US" sz="2800" b="1" dirty="0" err="1">
                <a:solidFill>
                  <a:srgbClr val="0070C0"/>
                </a:solidFill>
                <a:latin typeface="Book Antiqua" pitchFamily="18" charset="0"/>
                <a:cs typeface="Andalus" pitchFamily="18" charset="-78"/>
              </a:rPr>
              <a:t>Eid</a:t>
            </a:r>
            <a:r>
              <a:rPr lang="en-US" sz="2800" b="1" dirty="0">
                <a:solidFill>
                  <a:srgbClr val="0070C0"/>
                </a:solidFill>
                <a:latin typeface="Book Antiqua" pitchFamily="18" charset="0"/>
                <a:cs typeface="Andalus" pitchFamily="18" charset="-78"/>
              </a:rPr>
              <a:t> vacations. </a:t>
            </a:r>
            <a:endParaRPr lang="en-US" sz="2800" b="1" dirty="0">
              <a:solidFill>
                <a:srgbClr val="0070C0"/>
              </a:solidFill>
              <a:latin typeface="Book Antiqua" pitchFamily="18" charset="0"/>
            </a:endParaRPr>
          </a:p>
        </p:txBody>
      </p:sp>
    </p:spTree>
    <p:extLst>
      <p:ext uri="{BB962C8B-B14F-4D97-AF65-F5344CB8AC3E}">
        <p14:creationId xmlns:p14="http://schemas.microsoft.com/office/powerpoint/2010/main" val="2962089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15605" y="228600"/>
            <a:ext cx="8495194" cy="523220"/>
          </a:xfrm>
          <a:prstGeom prst="rect">
            <a:avLst/>
          </a:prstGeom>
          <a:noFill/>
          <a:ln>
            <a:solidFill>
              <a:schemeClr val="tx1"/>
            </a:solidFill>
          </a:ln>
        </p:spPr>
        <p:txBody>
          <a:bodyPr wrap="square" rtlCol="0">
            <a:spAutoFit/>
          </a:bodyPr>
          <a:lstStyle/>
          <a:p>
            <a:pPr algn="ctr"/>
            <a:r>
              <a:rPr lang="en-US" sz="2800" b="1" dirty="0">
                <a:solidFill>
                  <a:srgbClr val="0070C0"/>
                </a:solidFill>
                <a:latin typeface="Book Antiqua" pitchFamily="18" charset="0"/>
              </a:rPr>
              <a:t>As a result, there is a mad rush in the--</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5606" y="822306"/>
            <a:ext cx="4304195" cy="314009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59714" y="822306"/>
            <a:ext cx="4151086" cy="314009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7656" b="13756"/>
          <a:stretch/>
        </p:blipFill>
        <p:spPr>
          <a:xfrm>
            <a:off x="1741005" y="3425372"/>
            <a:ext cx="8469795" cy="3091543"/>
          </a:xfrm>
          <a:prstGeom prst="rect">
            <a:avLst/>
          </a:prstGeom>
        </p:spPr>
      </p:pic>
      <p:sp>
        <p:nvSpPr>
          <p:cNvPr id="8" name="Rectangle 7"/>
          <p:cNvSpPr/>
          <p:nvPr/>
        </p:nvSpPr>
        <p:spPr>
          <a:xfrm>
            <a:off x="1715605" y="2743201"/>
            <a:ext cx="1383196" cy="68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ook Antiqua" pitchFamily="18" charset="0"/>
              </a:rPr>
              <a:t>buses</a:t>
            </a:r>
          </a:p>
        </p:txBody>
      </p:sp>
      <p:sp>
        <p:nvSpPr>
          <p:cNvPr id="9" name="Rectangle 8"/>
          <p:cNvSpPr/>
          <p:nvPr/>
        </p:nvSpPr>
        <p:spPr>
          <a:xfrm>
            <a:off x="6019800" y="2743201"/>
            <a:ext cx="1383196" cy="68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ook Antiqua" pitchFamily="18" charset="0"/>
              </a:rPr>
              <a:t>trains</a:t>
            </a:r>
          </a:p>
        </p:txBody>
      </p:sp>
      <p:sp>
        <p:nvSpPr>
          <p:cNvPr id="10" name="TextBox 9"/>
          <p:cNvSpPr txBox="1"/>
          <p:nvPr/>
        </p:nvSpPr>
        <p:spPr>
          <a:xfrm>
            <a:off x="1741005" y="5943600"/>
            <a:ext cx="8469795" cy="523220"/>
          </a:xfrm>
          <a:prstGeom prst="rect">
            <a:avLst/>
          </a:prstGeom>
          <a:solidFill>
            <a:schemeClr val="tx2">
              <a:lumMod val="40000"/>
              <a:lumOff val="60000"/>
            </a:schemeClr>
          </a:solidFill>
        </p:spPr>
        <p:txBody>
          <a:bodyPr wrap="square" rtlCol="0">
            <a:spAutoFit/>
          </a:bodyPr>
          <a:lstStyle/>
          <a:p>
            <a:pPr algn="ctr"/>
            <a:r>
              <a:rPr lang="en-US" sz="2800" b="1" dirty="0">
                <a:solidFill>
                  <a:srgbClr val="0070C0"/>
                </a:solidFill>
                <a:latin typeface="Book Antiqua" pitchFamily="18" charset="0"/>
              </a:rPr>
              <a:t>or</a:t>
            </a:r>
            <a:r>
              <a:rPr lang="en-US" sz="2800" b="1" dirty="0">
                <a:solidFill>
                  <a:srgbClr val="0070C0"/>
                </a:solidFill>
                <a:latin typeface="Book Antiqua" pitchFamily="18" charset="0"/>
                <a:cs typeface="Andalus" pitchFamily="18" charset="-78"/>
              </a:rPr>
              <a:t> launches for the home-bound people. </a:t>
            </a:r>
            <a:endParaRPr lang="en-US" sz="2800" b="1" dirty="0">
              <a:solidFill>
                <a:srgbClr val="0070C0"/>
              </a:solidFill>
              <a:latin typeface="Book Antiqua" pitchFamily="18" charset="0"/>
            </a:endParaRPr>
          </a:p>
        </p:txBody>
      </p:sp>
    </p:spTree>
    <p:extLst>
      <p:ext uri="{BB962C8B-B14F-4D97-AF65-F5344CB8AC3E}">
        <p14:creationId xmlns:p14="http://schemas.microsoft.com/office/powerpoint/2010/main" val="12442720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0" y="304801"/>
            <a:ext cx="7772400" cy="584775"/>
          </a:xfrm>
          <a:prstGeom prst="rect">
            <a:avLst/>
          </a:prstGeom>
          <a:noFill/>
        </p:spPr>
        <p:txBody>
          <a:bodyPr wrap="square" rtlCol="0">
            <a:spAutoFit/>
          </a:bodyPr>
          <a:lstStyle/>
          <a:p>
            <a:pPr algn="ctr"/>
            <a:r>
              <a:rPr lang="en-US" sz="3200" b="1" dirty="0">
                <a:solidFill>
                  <a:srgbClr val="0070C0"/>
                </a:solidFill>
                <a:latin typeface="Book Antiqua" pitchFamily="18" charset="0"/>
              </a:rPr>
              <a:t>What is caused afterwards?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1219200"/>
            <a:ext cx="4267200" cy="3581400"/>
          </a:xfrm>
          <a:prstGeom prst="rect">
            <a:avLst/>
          </a:prstGeom>
          <a:ln>
            <a:solidFill>
              <a:schemeClr val="tx1"/>
            </a:solidFill>
          </a:ln>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val="0"/>
              </a:ext>
            </a:extLst>
          </a:blip>
          <a:srcRect l="19619" t="14845" r="6857"/>
          <a:stretch/>
        </p:blipFill>
        <p:spPr>
          <a:xfrm>
            <a:off x="6121401" y="1219200"/>
            <a:ext cx="4314245" cy="3584424"/>
          </a:xfrm>
          <a:prstGeom prst="rect">
            <a:avLst/>
          </a:prstGeom>
          <a:ln>
            <a:solidFill>
              <a:schemeClr val="tx1"/>
            </a:solidFill>
          </a:ln>
        </p:spPr>
      </p:pic>
      <p:sp>
        <p:nvSpPr>
          <p:cNvPr id="5" name="Oval 4"/>
          <p:cNvSpPr/>
          <p:nvPr/>
        </p:nvSpPr>
        <p:spPr>
          <a:xfrm>
            <a:off x="3352800" y="5257800"/>
            <a:ext cx="5791200" cy="106680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ook Antiqua" pitchFamily="18" charset="0"/>
              </a:rPr>
              <a:t>Accident.</a:t>
            </a:r>
          </a:p>
        </p:txBody>
      </p:sp>
    </p:spTree>
    <p:extLst>
      <p:ext uri="{BB962C8B-B14F-4D97-AF65-F5344CB8AC3E}">
        <p14:creationId xmlns:p14="http://schemas.microsoft.com/office/powerpoint/2010/main" val="1415065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1943100" y="247650"/>
            <a:ext cx="7391400" cy="954107"/>
          </a:xfrm>
          <a:prstGeom prst="rect">
            <a:avLst/>
          </a:prstGeom>
          <a:noFill/>
        </p:spPr>
        <p:txBody>
          <a:bodyPr wrap="square" rtlCol="0">
            <a:spAutoFit/>
          </a:bodyPr>
          <a:lstStyle/>
          <a:p>
            <a:pPr algn="just"/>
            <a:r>
              <a:rPr lang="en-US" sz="2800" b="1" dirty="0">
                <a:solidFill>
                  <a:srgbClr val="0070C0"/>
                </a:solidFill>
                <a:latin typeface="Book Antiqua" pitchFamily="18" charset="0"/>
                <a:cs typeface="Andalus" pitchFamily="18" charset="-78"/>
              </a:rPr>
              <a:t>What makes </a:t>
            </a:r>
            <a:r>
              <a:rPr lang="en-US" sz="2800" b="1" dirty="0" smtClean="0">
                <a:solidFill>
                  <a:srgbClr val="0070C0"/>
                </a:solidFill>
                <a:latin typeface="Book Antiqua" pitchFamily="18" charset="0"/>
                <a:cs typeface="Andalus" pitchFamily="18" charset="-78"/>
              </a:rPr>
              <a:t>people rush for </a:t>
            </a:r>
            <a:r>
              <a:rPr lang="en-US" sz="2800" b="1" dirty="0">
                <a:solidFill>
                  <a:srgbClr val="0070C0"/>
                </a:solidFill>
                <a:latin typeface="Book Antiqua" pitchFamily="18" charset="0"/>
                <a:cs typeface="Andalus" pitchFamily="18" charset="-78"/>
              </a:rPr>
              <a:t>their homes in spite of </a:t>
            </a:r>
            <a:r>
              <a:rPr lang="en-US" sz="2800" b="1" dirty="0" smtClean="0">
                <a:solidFill>
                  <a:srgbClr val="0070C0"/>
                </a:solidFill>
                <a:latin typeface="Book Antiqua" pitchFamily="18" charset="0"/>
                <a:cs typeface="Andalus" pitchFamily="18" charset="-78"/>
              </a:rPr>
              <a:t>serious?</a:t>
            </a:r>
            <a:endParaRPr lang="en-US" sz="2800" b="1" dirty="0">
              <a:solidFill>
                <a:srgbClr val="0070C0"/>
              </a:solidFill>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1456943"/>
            <a:ext cx="9848850" cy="4791457"/>
          </a:xfrm>
          <a:prstGeom prst="rect">
            <a:avLst/>
          </a:prstGeom>
        </p:spPr>
      </p:pic>
    </p:spTree>
    <p:extLst>
      <p:ext uri="{BB962C8B-B14F-4D97-AF65-F5344CB8AC3E}">
        <p14:creationId xmlns:p14="http://schemas.microsoft.com/office/powerpoint/2010/main" val="188382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1378857" y="285750"/>
            <a:ext cx="8215086" cy="584775"/>
          </a:xfrm>
          <a:prstGeom prst="rect">
            <a:avLst/>
          </a:prstGeom>
          <a:noFill/>
          <a:ln>
            <a:solidFill>
              <a:schemeClr val="tx1"/>
            </a:solidFill>
          </a:ln>
        </p:spPr>
        <p:txBody>
          <a:bodyPr wrap="square" rtlCol="0">
            <a:spAutoFit/>
          </a:bodyPr>
          <a:lstStyle/>
          <a:p>
            <a:pPr algn="ctr"/>
            <a:r>
              <a:rPr lang="en-US" sz="3200" b="1" dirty="0">
                <a:solidFill>
                  <a:srgbClr val="002060"/>
                </a:solidFill>
                <a:latin typeface="Book Antiqua" pitchFamily="18" charset="0"/>
                <a:cs typeface="Andalus" pitchFamily="18" charset="-78"/>
              </a:rPr>
              <a:t>This is the pull of the </a:t>
            </a:r>
            <a:r>
              <a:rPr lang="en-US" sz="3200" b="1" dirty="0" smtClean="0">
                <a:solidFill>
                  <a:srgbClr val="002060"/>
                </a:solidFill>
                <a:latin typeface="Book Antiqua" pitchFamily="18" charset="0"/>
                <a:cs typeface="Andalus" pitchFamily="18" charset="-78"/>
              </a:rPr>
              <a:t>roots.</a:t>
            </a:r>
            <a:endParaRPr lang="en-US" sz="3200" b="1" dirty="0">
              <a:solidFill>
                <a:srgbClr val="002060"/>
              </a:solidFill>
              <a:latin typeface="Book Antiqua"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176"/>
          <a:stretch/>
        </p:blipFill>
        <p:spPr>
          <a:xfrm>
            <a:off x="5905500" y="1295401"/>
            <a:ext cx="5467350" cy="49572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 y="1295400"/>
            <a:ext cx="5029200" cy="4957264"/>
          </a:xfrm>
          <a:prstGeom prst="rect">
            <a:avLst/>
          </a:prstGeom>
        </p:spPr>
      </p:pic>
    </p:spTree>
    <p:extLst>
      <p:ext uri="{BB962C8B-B14F-4D97-AF65-F5344CB8AC3E}">
        <p14:creationId xmlns:p14="http://schemas.microsoft.com/office/powerpoint/2010/main" val="493518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Pentagon 4"/>
          <p:cNvSpPr/>
          <p:nvPr/>
        </p:nvSpPr>
        <p:spPr>
          <a:xfrm>
            <a:off x="728738" y="304800"/>
            <a:ext cx="3162300" cy="6248400"/>
          </a:xfrm>
          <a:prstGeom prst="homePlate">
            <a:avLst>
              <a:gd name="adj" fmla="val 37842"/>
            </a:avLst>
          </a:prstGeom>
          <a:solidFill>
            <a:schemeClr val="accent6"/>
          </a:solidFill>
        </p:spPr>
        <p:style>
          <a:lnRef idx="3">
            <a:schemeClr val="lt1"/>
          </a:lnRef>
          <a:fillRef idx="1">
            <a:schemeClr val="dk1"/>
          </a:fillRef>
          <a:effectRef idx="1">
            <a:schemeClr val="dk1"/>
          </a:effectRef>
          <a:fontRef idx="minor">
            <a:schemeClr val="lt1"/>
          </a:fontRef>
        </p:style>
        <p:txBody>
          <a:bodyPr rtlCol="0" anchor="ctr"/>
          <a:lstStyle/>
          <a:p>
            <a:r>
              <a:rPr lang="en-US" sz="3200" b="1" dirty="0">
                <a:solidFill>
                  <a:srgbClr val="0070C0"/>
                </a:solidFill>
                <a:latin typeface="Book Antiqua" pitchFamily="18" charset="0"/>
                <a:cs typeface="Andalus" pitchFamily="18" charset="-78"/>
              </a:rPr>
              <a:t>Do human beings </a:t>
            </a:r>
            <a:r>
              <a:rPr lang="en-US" sz="3200" b="1" dirty="0" smtClean="0">
                <a:solidFill>
                  <a:srgbClr val="0070C0"/>
                </a:solidFill>
                <a:latin typeface="Book Antiqua" pitchFamily="18" charset="0"/>
                <a:cs typeface="Andalus" pitchFamily="18" charset="-78"/>
              </a:rPr>
              <a:t>have-</a:t>
            </a:r>
            <a:endParaRPr lang="en-US" sz="3200" b="1" dirty="0">
              <a:solidFill>
                <a:srgbClr val="0070C0"/>
              </a:solidFill>
              <a:latin typeface="Book Antiqua" pitchFamily="18" charset="0"/>
            </a:endParaRPr>
          </a:p>
        </p:txBody>
      </p:sp>
      <p:sp>
        <p:nvSpPr>
          <p:cNvPr id="7" name="Rectangle 6"/>
          <p:cNvSpPr/>
          <p:nvPr/>
        </p:nvSpPr>
        <p:spPr>
          <a:xfrm>
            <a:off x="4995938" y="5867400"/>
            <a:ext cx="5767312" cy="685800"/>
          </a:xfrm>
          <a:prstGeom prst="rect">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0070C0"/>
                </a:solidFill>
                <a:latin typeface="Book Antiqua" pitchFamily="18" charset="0"/>
              </a:rPr>
              <a:t>r</a:t>
            </a:r>
            <a:r>
              <a:rPr lang="en-US" sz="3200" b="1" dirty="0" smtClean="0">
                <a:solidFill>
                  <a:srgbClr val="0070C0"/>
                </a:solidFill>
                <a:latin typeface="Book Antiqua" pitchFamily="18" charset="0"/>
              </a:rPr>
              <a:t>oots like the trees?</a:t>
            </a:r>
            <a:endParaRPr lang="en-US" sz="3200" b="1" dirty="0">
              <a:solidFill>
                <a:srgbClr val="0070C0"/>
              </a:solidFill>
              <a:latin typeface="Book Antiqua"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1038" y="607109"/>
            <a:ext cx="7401485" cy="5162550"/>
          </a:xfrm>
          <a:prstGeom prst="rect">
            <a:avLst/>
          </a:prstGeom>
        </p:spPr>
      </p:pic>
    </p:spTree>
    <p:extLst>
      <p:ext uri="{BB962C8B-B14F-4D97-AF65-F5344CB8AC3E}">
        <p14:creationId xmlns:p14="http://schemas.microsoft.com/office/powerpoint/2010/main" val="4076432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11185" r="9868"/>
          <a:stretch/>
        </p:blipFill>
        <p:spPr>
          <a:xfrm>
            <a:off x="1408090" y="875763"/>
            <a:ext cx="9144000" cy="5825953"/>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 y="0"/>
            <a:ext cx="12192000" cy="10607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latin typeface="Times New Roman" panose="02020603050405020304" pitchFamily="18" charset="0"/>
                <a:cs typeface="Times New Roman" panose="02020603050405020304" pitchFamily="18" charset="0"/>
              </a:rPr>
              <a:t>Welcome to English Class</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739" y="1299855"/>
            <a:ext cx="7174523" cy="4762500"/>
          </a:xfrm>
          <a:prstGeom prst="rect">
            <a:avLst/>
          </a:prstGeom>
        </p:spPr>
      </p:pic>
    </p:spTree>
    <p:extLst>
      <p:ext uri="{BB962C8B-B14F-4D97-AF65-F5344CB8AC3E}">
        <p14:creationId xmlns:p14="http://schemas.microsoft.com/office/powerpoint/2010/main" val="200351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ight Arrow 6"/>
          <p:cNvSpPr/>
          <p:nvPr/>
        </p:nvSpPr>
        <p:spPr>
          <a:xfrm>
            <a:off x="2946000" y="207714"/>
            <a:ext cx="3505200" cy="1366474"/>
          </a:xfrm>
          <a:prstGeom prst="rightArrow">
            <a:avLst/>
          </a:prstGeom>
          <a:noFill/>
          <a:ln w="101600" cap="sq" cmpd="dbl">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83376" y="487151"/>
            <a:ext cx="3048908" cy="584775"/>
          </a:xfrm>
          <a:prstGeom prst="rect">
            <a:avLst/>
          </a:prstGeom>
          <a:noFill/>
        </p:spPr>
        <p:txBody>
          <a:bodyPr wrap="square" rtlCol="0">
            <a:spAutoFit/>
          </a:bodyPr>
          <a:lstStyle/>
          <a:p>
            <a:r>
              <a:rPr lang="en-US" sz="3200" b="1" dirty="0">
                <a:solidFill>
                  <a:srgbClr val="0070C0"/>
                </a:solidFill>
                <a:latin typeface="Book Antiqua" pitchFamily="18" charset="0"/>
              </a:rPr>
              <a:t>The answer </a:t>
            </a:r>
            <a:r>
              <a:rPr lang="en-US" sz="3200" b="1" dirty="0" smtClean="0">
                <a:solidFill>
                  <a:srgbClr val="0070C0"/>
                </a:solidFill>
                <a:latin typeface="Book Antiqua" pitchFamily="18" charset="0"/>
              </a:rPr>
              <a:t>is-</a:t>
            </a:r>
            <a:endParaRPr lang="en-US" sz="3200" b="1" dirty="0">
              <a:solidFill>
                <a:srgbClr val="0070C0"/>
              </a:solidFill>
              <a:latin typeface="Book Antiqua" pitchFamily="18" charset="0"/>
            </a:endParaRPr>
          </a:p>
        </p:txBody>
      </p:sp>
      <p:sp>
        <p:nvSpPr>
          <p:cNvPr id="9" name="Oval 8"/>
          <p:cNvSpPr/>
          <p:nvPr/>
        </p:nvSpPr>
        <p:spPr>
          <a:xfrm>
            <a:off x="6533242" y="152400"/>
            <a:ext cx="2478314" cy="1600200"/>
          </a:xfrm>
          <a:prstGeom prst="ellipse">
            <a:avLst/>
          </a:prstGeom>
          <a:solidFill>
            <a:schemeClr val="accent3"/>
          </a:solidFill>
          <a:ln>
            <a:solidFill>
              <a:srgbClr val="0070C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solidFill>
                  <a:srgbClr val="0070C0"/>
                </a:solidFill>
                <a:latin typeface="Book Antiqua" pitchFamily="18" charset="0"/>
              </a:rPr>
              <a:t>Yes</a:t>
            </a:r>
            <a:endParaRPr lang="en-US" sz="3200" b="1" dirty="0">
              <a:solidFill>
                <a:srgbClr val="0070C0"/>
              </a:solidFill>
              <a:latin typeface="Book Antiqua" pitchFamily="18" charset="0"/>
            </a:endParaRPr>
          </a:p>
        </p:txBody>
      </p:sp>
      <p:sp>
        <p:nvSpPr>
          <p:cNvPr id="10" name="TextBox 9"/>
          <p:cNvSpPr txBox="1"/>
          <p:nvPr/>
        </p:nvSpPr>
        <p:spPr>
          <a:xfrm>
            <a:off x="2743595" y="5777180"/>
            <a:ext cx="6784919" cy="954107"/>
          </a:xfrm>
          <a:prstGeom prst="rect">
            <a:avLst/>
          </a:prstGeom>
          <a:noFill/>
          <a:ln>
            <a:solidFill>
              <a:srgbClr val="0070C0"/>
            </a:solidFill>
          </a:ln>
        </p:spPr>
        <p:txBody>
          <a:bodyPr wrap="square" rtlCol="0">
            <a:spAutoFit/>
          </a:bodyPr>
          <a:lstStyle/>
          <a:p>
            <a:pPr algn="just"/>
            <a:r>
              <a:rPr lang="en-US" sz="2800" b="1" dirty="0">
                <a:solidFill>
                  <a:srgbClr val="0070C0"/>
                </a:solidFill>
                <a:latin typeface="Book Antiqua" pitchFamily="18" charset="0"/>
                <a:cs typeface="Andalus" pitchFamily="18" charset="-78"/>
              </a:rPr>
              <a:t>but unlike the roots of the trees they are invisible, they lie in our minds.</a:t>
            </a:r>
            <a:endParaRPr lang="en-US" sz="2800" b="1" dirty="0">
              <a:solidFill>
                <a:srgbClr val="0070C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516" y="1752600"/>
            <a:ext cx="6597537" cy="3836643"/>
          </a:xfrm>
          <a:prstGeom prst="rect">
            <a:avLst/>
          </a:prstGeom>
        </p:spPr>
      </p:pic>
    </p:spTree>
    <p:extLst>
      <p:ext uri="{BB962C8B-B14F-4D97-AF65-F5344CB8AC3E}">
        <p14:creationId xmlns:p14="http://schemas.microsoft.com/office/powerpoint/2010/main" val="1557109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0" y="1676400"/>
            <a:ext cx="7620000" cy="3539430"/>
          </a:xfrm>
          <a:prstGeom prst="rect">
            <a:avLst/>
          </a:prstGeom>
          <a:noFill/>
        </p:spPr>
        <p:txBody>
          <a:bodyPr wrap="square" rtlCol="0">
            <a:spAutoFit/>
          </a:bodyPr>
          <a:lstStyle/>
          <a:p>
            <a:pPr algn="just"/>
            <a:r>
              <a:rPr lang="en-US" sz="2800" b="1" dirty="0">
                <a:solidFill>
                  <a:srgbClr val="0070C0"/>
                </a:solidFill>
                <a:latin typeface="Book Antiqua" pitchFamily="18" charset="0"/>
              </a:rPr>
              <a:t>Dear leaners,</a:t>
            </a:r>
          </a:p>
          <a:p>
            <a:pPr algn="just"/>
            <a:r>
              <a:rPr lang="en-US" sz="2800" b="1" dirty="0">
                <a:solidFill>
                  <a:srgbClr val="0070C0"/>
                </a:solidFill>
                <a:latin typeface="Book Antiqua" pitchFamily="18" charset="0"/>
              </a:rPr>
              <a:t>Let us have a tour from the text directly to know the rest about roots.</a:t>
            </a:r>
          </a:p>
          <a:p>
            <a:pPr algn="just"/>
            <a:endParaRPr lang="en-US" sz="2800" b="1" dirty="0">
              <a:solidFill>
                <a:srgbClr val="0070C0"/>
              </a:solidFill>
              <a:latin typeface="Book Antiqua" pitchFamily="18" charset="0"/>
            </a:endParaRPr>
          </a:p>
          <a:p>
            <a:pPr algn="just"/>
            <a:r>
              <a:rPr lang="en-US" sz="2800" b="1" dirty="0">
                <a:solidFill>
                  <a:srgbClr val="0070C0"/>
                </a:solidFill>
                <a:latin typeface="Book Antiqua" pitchFamily="18" charset="0"/>
              </a:rPr>
              <a:t>Open your text book at page </a:t>
            </a:r>
            <a:r>
              <a:rPr lang="en-US" sz="2800" b="1" dirty="0" smtClean="0">
                <a:solidFill>
                  <a:srgbClr val="0070C0"/>
                </a:solidFill>
                <a:latin typeface="Book Antiqua" pitchFamily="18" charset="0"/>
              </a:rPr>
              <a:t>152</a:t>
            </a:r>
            <a:r>
              <a:rPr lang="bn-IN" sz="2800" b="1" dirty="0" smtClean="0">
                <a:solidFill>
                  <a:srgbClr val="0070C0"/>
                </a:solidFill>
                <a:latin typeface="Book Antiqua" pitchFamily="18" charset="0"/>
              </a:rPr>
              <a:t> </a:t>
            </a:r>
            <a:r>
              <a:rPr lang="en-US" sz="2800" b="1" dirty="0">
                <a:solidFill>
                  <a:srgbClr val="0070C0"/>
                </a:solidFill>
                <a:latin typeface="Book Antiqua" pitchFamily="18" charset="0"/>
              </a:rPr>
              <a:t>and start reading from “It’s these roots that make a bond between………………..feel empty and lost silently. I am always be with you.</a:t>
            </a:r>
          </a:p>
        </p:txBody>
      </p:sp>
    </p:spTree>
    <p:extLst>
      <p:ext uri="{BB962C8B-B14F-4D97-AF65-F5344CB8AC3E}">
        <p14:creationId xmlns:p14="http://schemas.microsoft.com/office/powerpoint/2010/main" val="950318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080146" y="539890"/>
            <a:ext cx="8153400" cy="5632311"/>
          </a:xfrm>
          <a:prstGeom prst="rect">
            <a:avLst/>
          </a:prstGeom>
        </p:spPr>
        <p:txBody>
          <a:bodyPr wrap="square">
            <a:spAutoFit/>
          </a:bodyPr>
          <a:lstStyle/>
          <a:p>
            <a:pPr algn="just"/>
            <a:r>
              <a:rPr lang="en-US" sz="2400" b="1" dirty="0">
                <a:solidFill>
                  <a:srgbClr val="0070C0"/>
                </a:solidFill>
                <a:latin typeface="Book Antiqua" pitchFamily="18" charset="0"/>
                <a:cs typeface="Andalus" pitchFamily="18" charset="-78"/>
              </a:rPr>
              <a:t>B      Read the following text.</a:t>
            </a:r>
            <a:endParaRPr lang="en-US" sz="2400" dirty="0">
              <a:solidFill>
                <a:srgbClr val="0070C0"/>
              </a:solidFill>
              <a:latin typeface="Book Antiqua" pitchFamily="18" charset="0"/>
              <a:cs typeface="Andalus" pitchFamily="18" charset="-78"/>
            </a:endParaRPr>
          </a:p>
          <a:p>
            <a:pPr algn="just"/>
            <a:r>
              <a:rPr lang="en-US" sz="2400" dirty="0">
                <a:solidFill>
                  <a:srgbClr val="0070C0"/>
                </a:solidFill>
                <a:latin typeface="Book Antiqua" pitchFamily="18" charset="0"/>
                <a:cs typeface="Andalus" pitchFamily="18" charset="-78"/>
              </a:rPr>
              <a:t>It's these roots that make a bond between us and family members, in­-laws, friends, </a:t>
            </a:r>
            <a:r>
              <a:rPr lang="en-US" sz="2400" dirty="0" err="1">
                <a:solidFill>
                  <a:srgbClr val="0070C0"/>
                </a:solidFill>
                <a:latin typeface="Book Antiqua" pitchFamily="18" charset="0"/>
                <a:cs typeface="Andalus" pitchFamily="18" charset="-78"/>
              </a:rPr>
              <a:t>neighbours</a:t>
            </a:r>
            <a:r>
              <a:rPr lang="en-US" sz="2400" dirty="0">
                <a:solidFill>
                  <a:srgbClr val="0070C0"/>
                </a:solidFill>
                <a:latin typeface="Book Antiqua" pitchFamily="18" charset="0"/>
                <a:cs typeface="Andalus" pitchFamily="18" charset="-78"/>
              </a:rPr>
              <a:t> or even between us and the land where we were born and grew up. In that sense our families, land of birth, relatives, our culture, traditions, or surroundings are our roots. And wherever we stay, we have a continuous pull of our roots. It's our roots that develop our identity making us what we are. When we lose that bond, we become rootless. Human beings who do not have any root or contexts, are non entity. In other words, they do not have their own identity. Such persons are devoid of values, humanity, and social responsibilities. They don't know where they are from, and/or where they are heading towards. This often makes them feel empty and lost.</a:t>
            </a:r>
          </a:p>
        </p:txBody>
      </p:sp>
    </p:spTree>
    <p:extLst>
      <p:ext uri="{BB962C8B-B14F-4D97-AF65-F5344CB8AC3E}">
        <p14:creationId xmlns:p14="http://schemas.microsoft.com/office/powerpoint/2010/main" val="3645155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81200" y="457201"/>
            <a:ext cx="8305800" cy="954107"/>
          </a:xfrm>
          <a:prstGeom prst="rect">
            <a:avLst/>
          </a:prstGeom>
          <a:noFill/>
        </p:spPr>
        <p:txBody>
          <a:bodyPr wrap="square" rtlCol="0">
            <a:spAutoFit/>
          </a:bodyPr>
          <a:lstStyle/>
          <a:p>
            <a:pPr algn="just"/>
            <a:r>
              <a:rPr lang="en-US" sz="2800" b="1" dirty="0">
                <a:solidFill>
                  <a:srgbClr val="0070C0"/>
                </a:solidFill>
                <a:latin typeface="Book Antiqua" pitchFamily="18" charset="0"/>
              </a:rPr>
              <a:t>C Read the text in the speech bubbles. Make questions for them and then compare in pairs.</a:t>
            </a:r>
            <a:endParaRPr lang="en-US" sz="2800" dirty="0">
              <a:solidFill>
                <a:srgbClr val="0070C0"/>
              </a:solidFill>
              <a:latin typeface="Book Antiqua" pitchFamily="18" charset="0"/>
            </a:endParaRPr>
          </a:p>
        </p:txBody>
      </p:sp>
      <p:sp>
        <p:nvSpPr>
          <p:cNvPr id="3" name="Cloud Callout 2"/>
          <p:cNvSpPr/>
          <p:nvPr/>
        </p:nvSpPr>
        <p:spPr>
          <a:xfrm>
            <a:off x="2133600" y="1513114"/>
            <a:ext cx="4343400" cy="2416629"/>
          </a:xfrm>
          <a:prstGeom prst="cloudCallout">
            <a:avLst>
              <a:gd name="adj1" fmla="val -55001"/>
              <a:gd name="adj2" fmla="val 7449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70C0"/>
                </a:solidFill>
                <a:latin typeface="Book Antiqua" pitchFamily="18" charset="0"/>
              </a:rPr>
              <a:t>Eid</a:t>
            </a:r>
            <a:r>
              <a:rPr lang="en-US" sz="2400" dirty="0">
                <a:solidFill>
                  <a:srgbClr val="0070C0"/>
                </a:solidFill>
                <a:latin typeface="Book Antiqua" pitchFamily="18" charset="0"/>
              </a:rPr>
              <a:t> is the main</a:t>
            </a:r>
          </a:p>
          <a:p>
            <a:r>
              <a:rPr lang="en-US" sz="2400" dirty="0">
                <a:solidFill>
                  <a:srgbClr val="0070C0"/>
                </a:solidFill>
                <a:latin typeface="Book Antiqua" pitchFamily="18" charset="0"/>
              </a:rPr>
              <a:t>religious festival of</a:t>
            </a:r>
          </a:p>
          <a:p>
            <a:r>
              <a:rPr lang="en-US" sz="2400" dirty="0">
                <a:solidFill>
                  <a:srgbClr val="0070C0"/>
                </a:solidFill>
                <a:latin typeface="Book Antiqua" pitchFamily="18" charset="0"/>
              </a:rPr>
              <a:t>the Muslims in</a:t>
            </a:r>
          </a:p>
          <a:p>
            <a:r>
              <a:rPr lang="en-US" sz="2400" dirty="0" err="1">
                <a:solidFill>
                  <a:srgbClr val="0070C0"/>
                </a:solidFill>
                <a:latin typeface="Book Antiqua" pitchFamily="18" charset="0"/>
              </a:rPr>
              <a:t>Bangladeh</a:t>
            </a:r>
            <a:r>
              <a:rPr lang="en-US" sz="2400" dirty="0">
                <a:solidFill>
                  <a:srgbClr val="0070C0"/>
                </a:solidFill>
                <a:latin typeface="Book Antiqua" pitchFamily="18" charset="0"/>
              </a:rPr>
              <a:t>.</a:t>
            </a:r>
          </a:p>
        </p:txBody>
      </p:sp>
      <p:sp>
        <p:nvSpPr>
          <p:cNvPr id="4" name="Cloud Callout 3"/>
          <p:cNvSpPr/>
          <p:nvPr/>
        </p:nvSpPr>
        <p:spPr>
          <a:xfrm>
            <a:off x="7696201" y="1600200"/>
            <a:ext cx="2705101" cy="1981200"/>
          </a:xfrm>
          <a:prstGeom prst="cloudCallout">
            <a:avLst>
              <a:gd name="adj1" fmla="val -55001"/>
              <a:gd name="adj2" fmla="val 7449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70C0"/>
                </a:solidFill>
                <a:latin typeface="Book Antiqua" pitchFamily="18" charset="0"/>
              </a:rPr>
              <a:t>Eid</a:t>
            </a:r>
            <a:r>
              <a:rPr lang="en-US" sz="2400" dirty="0">
                <a:solidFill>
                  <a:srgbClr val="0070C0"/>
                </a:solidFill>
                <a:latin typeface="Book Antiqua" pitchFamily="18" charset="0"/>
              </a:rPr>
              <a:t> means happiness.</a:t>
            </a:r>
          </a:p>
        </p:txBody>
      </p:sp>
      <p:sp>
        <p:nvSpPr>
          <p:cNvPr id="5" name="Cloud Callout 4"/>
          <p:cNvSpPr/>
          <p:nvPr/>
        </p:nvSpPr>
        <p:spPr>
          <a:xfrm>
            <a:off x="1992086" y="3918856"/>
            <a:ext cx="4637314" cy="2416629"/>
          </a:xfrm>
          <a:prstGeom prst="cloudCallout">
            <a:avLst>
              <a:gd name="adj1" fmla="val -55001"/>
              <a:gd name="adj2" fmla="val 7449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70C0"/>
                </a:solidFill>
                <a:latin typeface="Book Antiqua" pitchFamily="18" charset="0"/>
              </a:rPr>
              <a:t>In that sense our families, land of birth, relatives, our culture, traditions, or surroundings are our</a:t>
            </a:r>
          </a:p>
          <a:p>
            <a:r>
              <a:rPr lang="en-US" sz="2000" b="1" dirty="0">
                <a:solidFill>
                  <a:srgbClr val="0070C0"/>
                </a:solidFill>
                <a:latin typeface="Book Antiqua" pitchFamily="18" charset="0"/>
              </a:rPr>
              <a:t>roots.</a:t>
            </a:r>
          </a:p>
        </p:txBody>
      </p:sp>
      <p:sp>
        <p:nvSpPr>
          <p:cNvPr id="6" name="Cloud Callout 5"/>
          <p:cNvSpPr/>
          <p:nvPr/>
        </p:nvSpPr>
        <p:spPr>
          <a:xfrm>
            <a:off x="6783615" y="4118426"/>
            <a:ext cx="3617686" cy="2017487"/>
          </a:xfrm>
          <a:prstGeom prst="cloudCallout">
            <a:avLst>
              <a:gd name="adj1" fmla="val -55001"/>
              <a:gd name="adj2" fmla="val 7449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70C0"/>
                </a:solidFill>
                <a:latin typeface="Book Antiqua" pitchFamily="18" charset="0"/>
              </a:rPr>
              <a:t>It’s our root</a:t>
            </a:r>
          </a:p>
          <a:p>
            <a:r>
              <a:rPr lang="en-US" sz="2000" dirty="0">
                <a:solidFill>
                  <a:srgbClr val="0070C0"/>
                </a:solidFill>
                <a:latin typeface="Book Antiqua" pitchFamily="18" charset="0"/>
              </a:rPr>
              <a:t>that develops our</a:t>
            </a:r>
          </a:p>
          <a:p>
            <a:r>
              <a:rPr lang="en-US" sz="2000" dirty="0">
                <a:solidFill>
                  <a:srgbClr val="0070C0"/>
                </a:solidFill>
                <a:latin typeface="Book Antiqua" pitchFamily="18" charset="0"/>
              </a:rPr>
              <a:t>identity making s</a:t>
            </a:r>
          </a:p>
          <a:p>
            <a:r>
              <a:rPr lang="en-US" sz="2000" dirty="0">
                <a:solidFill>
                  <a:srgbClr val="0070C0"/>
                </a:solidFill>
                <a:latin typeface="Book Antiqua" pitchFamily="18" charset="0"/>
              </a:rPr>
              <a:t>what we are.</a:t>
            </a:r>
          </a:p>
        </p:txBody>
      </p:sp>
    </p:spTree>
    <p:extLst>
      <p:ext uri="{BB962C8B-B14F-4D97-AF65-F5344CB8AC3E}">
        <p14:creationId xmlns:p14="http://schemas.microsoft.com/office/powerpoint/2010/main" val="3142247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81200" y="152401"/>
            <a:ext cx="8458200" cy="954107"/>
          </a:xfrm>
          <a:prstGeom prst="rect">
            <a:avLst/>
          </a:prstGeom>
          <a:noFill/>
        </p:spPr>
        <p:txBody>
          <a:bodyPr wrap="square" rtlCol="0">
            <a:spAutoFit/>
          </a:bodyPr>
          <a:lstStyle/>
          <a:p>
            <a:r>
              <a:rPr lang="en-US" sz="2800" b="1" dirty="0">
                <a:solidFill>
                  <a:srgbClr val="0070C0"/>
                </a:solidFill>
                <a:latin typeface="Book Antiqua" pitchFamily="18" charset="0"/>
              </a:rPr>
              <a:t>D Fill in the grid with appropriate information from the text above.</a:t>
            </a:r>
            <a:endParaRPr lang="en-US" sz="2800" dirty="0">
              <a:solidFill>
                <a:srgbClr val="0070C0"/>
              </a:solidFill>
              <a:latin typeface="Book Antiqu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82957874"/>
              </p:ext>
            </p:extLst>
          </p:nvPr>
        </p:nvGraphicFramePr>
        <p:xfrm>
          <a:off x="2057400" y="1397000"/>
          <a:ext cx="8153400" cy="5088001"/>
        </p:xfrm>
        <a:graphic>
          <a:graphicData uri="http://schemas.openxmlformats.org/drawingml/2006/table">
            <a:tbl>
              <a:tblPr firstRow="1" bandRow="1">
                <a:tableStyleId>{5940675A-B579-460E-94D1-54222C63F5DA}</a:tableStyleId>
              </a:tblPr>
              <a:tblGrid>
                <a:gridCol w="3416663"/>
                <a:gridCol w="4736737"/>
              </a:tblGrid>
              <a:tr h="370840">
                <a:tc>
                  <a:txBody>
                    <a:bodyPr/>
                    <a:lstStyle/>
                    <a:p>
                      <a:r>
                        <a:rPr lang="en-US" sz="2400" b="0" i="0" u="none" strike="noStrike" kern="1200" baseline="0" dirty="0" smtClean="0">
                          <a:solidFill>
                            <a:srgbClr val="0070C0"/>
                          </a:solidFill>
                          <a:latin typeface="Book Antiqua" pitchFamily="18" charset="0"/>
                          <a:ea typeface="+mn-ea"/>
                          <a:cs typeface="+mn-cs"/>
                        </a:rPr>
                        <a:t>That makes our roots</a:t>
                      </a:r>
                      <a:endParaRPr lang="en-US" sz="2400" dirty="0">
                        <a:solidFill>
                          <a:srgbClr val="0070C0"/>
                        </a:solidFill>
                        <a:latin typeface="Book Antiqua"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rgbClr val="0070C0"/>
                          </a:solidFill>
                          <a:latin typeface="Book Antiqua" pitchFamily="18" charset="0"/>
                          <a:ea typeface="+mn-ea"/>
                          <a:cs typeface="+mn-cs"/>
                        </a:rPr>
                        <a:t>The problems of a rootless person</a:t>
                      </a:r>
                      <a:endParaRPr lang="en-US" sz="2400" dirty="0">
                        <a:solidFill>
                          <a:srgbClr val="0070C0"/>
                        </a:solidFill>
                        <a:latin typeface="Book Antiqua" pitchFamily="18" charset="0"/>
                      </a:endParaRPr>
                    </a:p>
                  </a:txBody>
                  <a:tcPr anchor="ctr"/>
                </a:tc>
              </a:tr>
              <a:tr h="370840">
                <a:tc>
                  <a:txBody>
                    <a:bodyPr/>
                    <a:lstStyle/>
                    <a:p>
                      <a:pPr>
                        <a:lnSpc>
                          <a:spcPct val="150000"/>
                        </a:lnSpc>
                        <a:spcBef>
                          <a:spcPts val="600"/>
                        </a:spcBef>
                        <a:spcAft>
                          <a:spcPts val="600"/>
                        </a:spcAft>
                      </a:pPr>
                      <a:r>
                        <a:rPr lang="en-US" sz="2800" dirty="0" smtClean="0">
                          <a:solidFill>
                            <a:srgbClr val="0070C0"/>
                          </a:solidFill>
                          <a:latin typeface="Book Antiqua" pitchFamily="18" charset="0"/>
                        </a:rPr>
                        <a:t>1................................</a:t>
                      </a:r>
                    </a:p>
                    <a:p>
                      <a:pPr>
                        <a:lnSpc>
                          <a:spcPct val="150000"/>
                        </a:lnSpc>
                        <a:spcBef>
                          <a:spcPts val="600"/>
                        </a:spcBef>
                        <a:spcAft>
                          <a:spcPts val="600"/>
                        </a:spcAft>
                      </a:pPr>
                      <a:r>
                        <a:rPr lang="en-US" sz="2800" dirty="0" smtClean="0">
                          <a:solidFill>
                            <a:srgbClr val="0070C0"/>
                          </a:solidFill>
                          <a:latin typeface="Book Antiqua" pitchFamily="18" charset="0"/>
                        </a:rPr>
                        <a:t>2................................</a:t>
                      </a:r>
                    </a:p>
                    <a:p>
                      <a:pPr>
                        <a:lnSpc>
                          <a:spcPct val="150000"/>
                        </a:lnSpc>
                        <a:spcBef>
                          <a:spcPts val="600"/>
                        </a:spcBef>
                        <a:spcAft>
                          <a:spcPts val="600"/>
                        </a:spcAft>
                      </a:pPr>
                      <a:r>
                        <a:rPr lang="en-US" sz="2800" dirty="0" smtClean="0">
                          <a:solidFill>
                            <a:srgbClr val="0070C0"/>
                          </a:solidFill>
                          <a:latin typeface="Book Antiqua" pitchFamily="18" charset="0"/>
                        </a:rPr>
                        <a:t>3................................</a:t>
                      </a:r>
                    </a:p>
                    <a:p>
                      <a:pPr>
                        <a:lnSpc>
                          <a:spcPct val="150000"/>
                        </a:lnSpc>
                        <a:spcBef>
                          <a:spcPts val="600"/>
                        </a:spcBef>
                        <a:spcAft>
                          <a:spcPts val="600"/>
                        </a:spcAft>
                      </a:pPr>
                      <a:r>
                        <a:rPr lang="en-US" sz="2800" dirty="0" smtClean="0">
                          <a:solidFill>
                            <a:srgbClr val="0070C0"/>
                          </a:solidFill>
                          <a:latin typeface="Book Antiqua" pitchFamily="18" charset="0"/>
                        </a:rPr>
                        <a:t>4................................</a:t>
                      </a:r>
                    </a:p>
                    <a:p>
                      <a:pPr>
                        <a:lnSpc>
                          <a:spcPct val="150000"/>
                        </a:lnSpc>
                        <a:spcBef>
                          <a:spcPts val="600"/>
                        </a:spcBef>
                        <a:spcAft>
                          <a:spcPts val="600"/>
                        </a:spcAft>
                      </a:pPr>
                      <a:r>
                        <a:rPr lang="en-US" sz="2800" dirty="0" smtClean="0">
                          <a:solidFill>
                            <a:srgbClr val="0070C0"/>
                          </a:solidFill>
                          <a:latin typeface="Book Antiqua" pitchFamily="18" charset="0"/>
                        </a:rPr>
                        <a:t>5................................</a:t>
                      </a:r>
                    </a:p>
                    <a:p>
                      <a:pPr>
                        <a:lnSpc>
                          <a:spcPct val="150000"/>
                        </a:lnSpc>
                        <a:spcBef>
                          <a:spcPts val="600"/>
                        </a:spcBef>
                        <a:spcAft>
                          <a:spcPts val="600"/>
                        </a:spcAft>
                      </a:pPr>
                      <a:endParaRPr lang="en-US" sz="2800" dirty="0">
                        <a:solidFill>
                          <a:srgbClr val="0070C0"/>
                        </a:solidFill>
                        <a:latin typeface="Book Antiqua" pitchFamily="18" charset="0"/>
                      </a:endParaRPr>
                    </a:p>
                  </a:txBody>
                  <a:tcPr/>
                </a:tc>
                <a:tc>
                  <a:txBody>
                    <a:bodyPr/>
                    <a:lstStyle/>
                    <a:p>
                      <a:pPr>
                        <a:lnSpc>
                          <a:spcPct val="150000"/>
                        </a:lnSpc>
                        <a:spcBef>
                          <a:spcPts val="600"/>
                        </a:spcBef>
                        <a:spcAft>
                          <a:spcPts val="600"/>
                        </a:spcAft>
                      </a:pPr>
                      <a:r>
                        <a:rPr lang="en-US" sz="2800" dirty="0" smtClean="0">
                          <a:solidFill>
                            <a:srgbClr val="0070C0"/>
                          </a:solidFill>
                          <a:latin typeface="Book Antiqua" pitchFamily="18" charset="0"/>
                        </a:rPr>
                        <a:t>1…………………………</a:t>
                      </a:r>
                    </a:p>
                    <a:p>
                      <a:pPr marL="0" marR="0" indent="0" algn="l" defTabSz="914400" rtl="0" eaLnBrk="1" fontAlgn="auto" latinLnBrk="0" hangingPunct="1">
                        <a:lnSpc>
                          <a:spcPct val="150000"/>
                        </a:lnSpc>
                        <a:spcBef>
                          <a:spcPts val="600"/>
                        </a:spcBef>
                        <a:spcAft>
                          <a:spcPts val="600"/>
                        </a:spcAft>
                        <a:buClrTx/>
                        <a:buSzTx/>
                        <a:buFontTx/>
                        <a:buNone/>
                        <a:tabLst/>
                        <a:defRPr/>
                      </a:pPr>
                      <a:r>
                        <a:rPr lang="en-US" sz="2800" dirty="0" smtClean="0">
                          <a:solidFill>
                            <a:srgbClr val="0070C0"/>
                          </a:solidFill>
                          <a:latin typeface="Book Antiqua" pitchFamily="18" charset="0"/>
                        </a:rPr>
                        <a:t>2…………………………</a:t>
                      </a:r>
                    </a:p>
                    <a:p>
                      <a:pPr marL="0" marR="0" indent="0" algn="l" defTabSz="914400" rtl="0" eaLnBrk="1" fontAlgn="auto" latinLnBrk="0" hangingPunct="1">
                        <a:lnSpc>
                          <a:spcPct val="150000"/>
                        </a:lnSpc>
                        <a:spcBef>
                          <a:spcPts val="600"/>
                        </a:spcBef>
                        <a:spcAft>
                          <a:spcPts val="600"/>
                        </a:spcAft>
                        <a:buClrTx/>
                        <a:buSzTx/>
                        <a:buFontTx/>
                        <a:buNone/>
                        <a:tabLst/>
                        <a:defRPr/>
                      </a:pPr>
                      <a:r>
                        <a:rPr lang="en-US" sz="2800" dirty="0" smtClean="0">
                          <a:solidFill>
                            <a:srgbClr val="0070C0"/>
                          </a:solidFill>
                          <a:latin typeface="Book Antiqua" pitchFamily="18" charset="0"/>
                        </a:rPr>
                        <a:t>3…………………………</a:t>
                      </a:r>
                    </a:p>
                    <a:p>
                      <a:pPr marL="0" marR="0" indent="0" algn="l" defTabSz="914400" rtl="0" eaLnBrk="1" fontAlgn="auto" latinLnBrk="0" hangingPunct="1">
                        <a:lnSpc>
                          <a:spcPct val="150000"/>
                        </a:lnSpc>
                        <a:spcBef>
                          <a:spcPts val="600"/>
                        </a:spcBef>
                        <a:spcAft>
                          <a:spcPts val="600"/>
                        </a:spcAft>
                        <a:buClrTx/>
                        <a:buSzTx/>
                        <a:buFontTx/>
                        <a:buNone/>
                        <a:tabLst/>
                        <a:defRPr/>
                      </a:pPr>
                      <a:r>
                        <a:rPr lang="en-US" sz="2800" dirty="0" smtClean="0">
                          <a:solidFill>
                            <a:srgbClr val="0070C0"/>
                          </a:solidFill>
                          <a:latin typeface="Book Antiqua" pitchFamily="18" charset="0"/>
                        </a:rPr>
                        <a:t>4…………………………</a:t>
                      </a:r>
                    </a:p>
                    <a:p>
                      <a:pPr marL="0" marR="0" indent="0" algn="l" defTabSz="914400" rtl="0" eaLnBrk="1" fontAlgn="auto" latinLnBrk="0" hangingPunct="1">
                        <a:lnSpc>
                          <a:spcPct val="150000"/>
                        </a:lnSpc>
                        <a:spcBef>
                          <a:spcPts val="600"/>
                        </a:spcBef>
                        <a:spcAft>
                          <a:spcPts val="600"/>
                        </a:spcAft>
                        <a:buClrTx/>
                        <a:buSzTx/>
                        <a:buFontTx/>
                        <a:buNone/>
                        <a:tabLst/>
                        <a:defRPr/>
                      </a:pPr>
                      <a:r>
                        <a:rPr lang="en-US" sz="2800" dirty="0" smtClean="0">
                          <a:solidFill>
                            <a:srgbClr val="0070C0"/>
                          </a:solidFill>
                          <a:latin typeface="Book Antiqua" pitchFamily="18" charset="0"/>
                        </a:rPr>
                        <a:t>5…………………………</a:t>
                      </a:r>
                      <a:endParaRPr lang="en-US" sz="2800" dirty="0">
                        <a:solidFill>
                          <a:srgbClr val="0070C0"/>
                        </a:solidFill>
                        <a:latin typeface="Book Antiqua" pitchFamily="18" charset="0"/>
                      </a:endParaRPr>
                    </a:p>
                  </a:txBody>
                  <a:tcPr/>
                </a:tc>
              </a:tr>
            </a:tbl>
          </a:graphicData>
        </a:graphic>
      </p:graphicFrame>
    </p:spTree>
    <p:extLst>
      <p:ext uri="{BB962C8B-B14F-4D97-AF65-F5344CB8AC3E}">
        <p14:creationId xmlns:p14="http://schemas.microsoft.com/office/powerpoint/2010/main" val="1630063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81200" y="147222"/>
            <a:ext cx="8458200" cy="5262979"/>
          </a:xfrm>
          <a:prstGeom prst="rect">
            <a:avLst/>
          </a:prstGeom>
          <a:noFill/>
          <a:ln>
            <a:solidFill>
              <a:srgbClr val="00B0F0"/>
            </a:solidFill>
          </a:ln>
        </p:spPr>
        <p:txBody>
          <a:bodyPr wrap="square" rtlCol="0">
            <a:spAutoFit/>
          </a:bodyPr>
          <a:lstStyle/>
          <a:p>
            <a:pPr>
              <a:tabLst>
                <a:tab pos="508000" algn="l"/>
              </a:tabLst>
            </a:pPr>
            <a:r>
              <a:rPr lang="en-US" sz="2400" b="1" dirty="0">
                <a:solidFill>
                  <a:srgbClr val="0070C0"/>
                </a:solidFill>
                <a:latin typeface="Book Antiqua" pitchFamily="18" charset="0"/>
              </a:rPr>
              <a:t>E 	Work in pairs. Talk about these questions.</a:t>
            </a:r>
          </a:p>
          <a:p>
            <a:pPr marL="457200" indent="-457200">
              <a:buAutoNum type="arabicPeriod"/>
              <a:tabLst>
                <a:tab pos="406400" algn="l"/>
              </a:tabLst>
            </a:pPr>
            <a:r>
              <a:rPr lang="en-US" sz="2400" dirty="0">
                <a:solidFill>
                  <a:srgbClr val="0070C0"/>
                </a:solidFill>
                <a:latin typeface="Book Antiqua" pitchFamily="18" charset="0"/>
              </a:rPr>
              <a:t>Do you have any root other than the place where you are living now? If yes, where is it and who are there? </a:t>
            </a:r>
          </a:p>
          <a:p>
            <a:pPr>
              <a:tabLst>
                <a:tab pos="406400" algn="l"/>
              </a:tabLst>
            </a:pPr>
            <a:r>
              <a:rPr lang="en-US" sz="2400" dirty="0">
                <a:solidFill>
                  <a:srgbClr val="0070C0"/>
                </a:solidFill>
                <a:latin typeface="Book Antiqua" pitchFamily="18" charset="0"/>
              </a:rPr>
              <a:t>	 If 	not, why not?</a:t>
            </a:r>
          </a:p>
          <a:p>
            <a:pPr>
              <a:tabLst>
                <a:tab pos="406400" algn="l"/>
              </a:tabLst>
            </a:pPr>
            <a:r>
              <a:rPr lang="en-US" sz="2400" dirty="0">
                <a:solidFill>
                  <a:srgbClr val="0070C0"/>
                </a:solidFill>
                <a:latin typeface="Book Antiqua" pitchFamily="18" charset="0"/>
              </a:rPr>
              <a:t>2. 	How do you label your roots? </a:t>
            </a:r>
          </a:p>
          <a:p>
            <a:pPr>
              <a:tabLst>
                <a:tab pos="406400" algn="l"/>
              </a:tabLst>
            </a:pPr>
            <a:r>
              <a:rPr lang="en-US" sz="2400" dirty="0">
                <a:solidFill>
                  <a:srgbClr val="0070C0"/>
                </a:solidFill>
                <a:latin typeface="Book Antiqua" pitchFamily="18" charset="0"/>
              </a:rPr>
              <a:t>	My roots belong to</a:t>
            </a:r>
          </a:p>
          <a:p>
            <a:pPr>
              <a:tabLst>
                <a:tab pos="406400" algn="l"/>
              </a:tabLst>
            </a:pPr>
            <a:r>
              <a:rPr lang="en-US" sz="2400" dirty="0">
                <a:solidFill>
                  <a:srgbClr val="0070C0"/>
                </a:solidFill>
                <a:latin typeface="Book Antiqua" pitchFamily="18" charset="0"/>
              </a:rPr>
              <a:t>		an extreme rural village                 	  a village      </a:t>
            </a:r>
          </a:p>
          <a:p>
            <a:pPr>
              <a:tabLst>
                <a:tab pos="406400" algn="l"/>
              </a:tabLst>
            </a:pPr>
            <a:r>
              <a:rPr lang="en-US" sz="2400" dirty="0">
                <a:solidFill>
                  <a:srgbClr val="0070C0"/>
                </a:solidFill>
                <a:latin typeface="Book Antiqua" pitchFamily="18" charset="0"/>
              </a:rPr>
              <a:t>		a semi-urban area (</a:t>
            </a:r>
            <a:r>
              <a:rPr lang="en-US" sz="2400" dirty="0" err="1">
                <a:solidFill>
                  <a:srgbClr val="0070C0"/>
                </a:solidFill>
                <a:latin typeface="Book Antiqua" pitchFamily="18" charset="0"/>
              </a:rPr>
              <a:t>upozila</a:t>
            </a:r>
            <a:r>
              <a:rPr lang="en-US" sz="2400" dirty="0">
                <a:solidFill>
                  <a:srgbClr val="0070C0"/>
                </a:solidFill>
                <a:latin typeface="Book Antiqua" pitchFamily="18" charset="0"/>
              </a:rPr>
              <a:t>)           	  a small town </a:t>
            </a:r>
          </a:p>
          <a:p>
            <a:pPr>
              <a:tabLst>
                <a:tab pos="406400" algn="l"/>
              </a:tabLst>
            </a:pPr>
            <a:r>
              <a:rPr lang="en-US" sz="2400" dirty="0">
                <a:solidFill>
                  <a:srgbClr val="0070C0"/>
                </a:solidFill>
                <a:latin typeface="Book Antiqua" pitchFamily="18" charset="0"/>
              </a:rPr>
              <a:t>		a moderate city 			  a suburb </a:t>
            </a:r>
          </a:p>
          <a:p>
            <a:pPr>
              <a:tabLst>
                <a:tab pos="406400" algn="l"/>
              </a:tabLst>
            </a:pPr>
            <a:r>
              <a:rPr lang="en-US" sz="2400" dirty="0">
                <a:solidFill>
                  <a:srgbClr val="0070C0"/>
                </a:solidFill>
                <a:latin typeface="Book Antiqua" pitchFamily="18" charset="0"/>
              </a:rPr>
              <a:t>		a city</a:t>
            </a:r>
          </a:p>
          <a:p>
            <a:pPr>
              <a:tabLst>
                <a:tab pos="406400" algn="l"/>
              </a:tabLst>
            </a:pPr>
            <a:r>
              <a:rPr lang="en-US" sz="2400" dirty="0">
                <a:solidFill>
                  <a:srgbClr val="0070C0"/>
                </a:solidFill>
                <a:latin typeface="Book Antiqua" pitchFamily="18" charset="0"/>
              </a:rPr>
              <a:t>3 	Do you feel any attraction or pull of your roots?</a:t>
            </a:r>
          </a:p>
          <a:p>
            <a:pPr>
              <a:tabLst>
                <a:tab pos="406400" algn="l"/>
              </a:tabLst>
            </a:pPr>
            <a:r>
              <a:rPr lang="en-US" sz="2400" dirty="0">
                <a:solidFill>
                  <a:srgbClr val="0070C0"/>
                </a:solidFill>
                <a:latin typeface="Book Antiqua" pitchFamily="18" charset="0"/>
              </a:rPr>
              <a:t>4 	How do you nourish your roots?</a:t>
            </a:r>
          </a:p>
          <a:p>
            <a:pPr>
              <a:tabLst>
                <a:tab pos="406400" algn="l"/>
              </a:tabLst>
            </a:pPr>
            <a:r>
              <a:rPr lang="en-US" sz="2400" dirty="0">
                <a:solidFill>
                  <a:srgbClr val="0070C0"/>
                </a:solidFill>
                <a:latin typeface="Book Antiqua" pitchFamily="18" charset="0"/>
              </a:rPr>
              <a:t>5 	What, according to you, are the reasons why people 	become rootless?</a:t>
            </a:r>
          </a:p>
        </p:txBody>
      </p:sp>
      <p:sp>
        <p:nvSpPr>
          <p:cNvPr id="3" name="Rectangle 2"/>
          <p:cNvSpPr/>
          <p:nvPr/>
        </p:nvSpPr>
        <p:spPr>
          <a:xfrm>
            <a:off x="2481942" y="2488563"/>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81942" y="2846685"/>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81942" y="3200402"/>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1942" y="3583010"/>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6600" y="2484798"/>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846684"/>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3200401"/>
            <a:ext cx="457200" cy="2429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13857" y="5537201"/>
            <a:ext cx="7728858" cy="954107"/>
          </a:xfrm>
          <a:prstGeom prst="rect">
            <a:avLst/>
          </a:prstGeom>
          <a:noFill/>
        </p:spPr>
        <p:txBody>
          <a:bodyPr wrap="square" rtlCol="0">
            <a:spAutoFit/>
          </a:bodyPr>
          <a:lstStyle/>
          <a:p>
            <a:pPr>
              <a:tabLst>
                <a:tab pos="406400" algn="l"/>
              </a:tabLst>
            </a:pPr>
            <a:r>
              <a:rPr lang="en-US" sz="2800" dirty="0">
                <a:solidFill>
                  <a:srgbClr val="0070C0"/>
                </a:solidFill>
                <a:latin typeface="Book Antiqua" pitchFamily="18" charset="0"/>
              </a:rPr>
              <a:t>F  Make a classroom survey and present in a     	chart the types of roots your classmates have.</a:t>
            </a:r>
          </a:p>
        </p:txBody>
      </p:sp>
    </p:spTree>
    <p:extLst>
      <p:ext uri="{BB962C8B-B14F-4D97-AF65-F5344CB8AC3E}">
        <p14:creationId xmlns:p14="http://schemas.microsoft.com/office/powerpoint/2010/main" val="3029690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59168"/>
          </a:xfrm>
          <a:prstGeom prst="rect">
            <a:avLst/>
          </a:prstGeom>
        </p:spPr>
      </p:pic>
      <p:sp>
        <p:nvSpPr>
          <p:cNvPr id="7" name="Oval 6"/>
          <p:cNvSpPr/>
          <p:nvPr/>
        </p:nvSpPr>
        <p:spPr>
          <a:xfrm>
            <a:off x="5227320" y="4023360"/>
            <a:ext cx="2325624" cy="177393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rPr>
              <a:t>Thanks</a:t>
            </a:r>
          </a:p>
          <a:p>
            <a:pPr algn="ctr"/>
            <a:r>
              <a:rPr lang="en-US" sz="3200" dirty="0" smtClean="0">
                <a:solidFill>
                  <a:srgbClr val="0070C0"/>
                </a:solidFill>
              </a:rPr>
              <a:t> to</a:t>
            </a:r>
          </a:p>
          <a:p>
            <a:pPr algn="ctr"/>
            <a:r>
              <a:rPr lang="en-US" sz="3200" dirty="0" smtClean="0">
                <a:solidFill>
                  <a:srgbClr val="0070C0"/>
                </a:solidFill>
              </a:rPr>
              <a:t> all</a:t>
            </a:r>
            <a:endParaRPr lang="en-US" sz="3200" dirty="0">
              <a:solidFill>
                <a:srgbClr val="0070C0"/>
              </a:solidFill>
            </a:endParaRPr>
          </a:p>
        </p:txBody>
      </p:sp>
    </p:spTree>
    <p:extLst>
      <p:ext uri="{BB962C8B-B14F-4D97-AF65-F5344CB8AC3E}">
        <p14:creationId xmlns:p14="http://schemas.microsoft.com/office/powerpoint/2010/main" val="160164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le 3"/>
          <p:cNvSpPr txBox="1">
            <a:spLocks/>
          </p:cNvSpPr>
          <p:nvPr/>
        </p:nvSpPr>
        <p:spPr>
          <a:xfrm>
            <a:off x="889716" y="365125"/>
            <a:ext cx="10515600" cy="1325563"/>
          </a:xfrm>
          <a:prstGeom prst="rect">
            <a:avLst/>
          </a:prstGeom>
          <a:noFill/>
          <a:ln w="12700" cap="flat" cmpd="sng" algn="ctr">
            <a:no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dirty="0" smtClean="0">
                <a:ln w="17780" cmpd="sng">
                  <a:solidFill>
                    <a:srgbClr val="FFFFFF"/>
                  </a:solidFill>
                  <a:prstDash val="solid"/>
                  <a:miter lim="800000"/>
                </a:ln>
                <a:solidFill>
                  <a:schemeClr val="accent1"/>
                </a:solidFill>
                <a:effectLst>
                  <a:outerShdw blurRad="50800" algn="tl" rotWithShape="0">
                    <a:srgbClr val="000000"/>
                  </a:outerShdw>
                </a:effectLst>
                <a:latin typeface="Times New Roman" panose="02020603050405020304" pitchFamily="18" charset="0"/>
                <a:cs typeface="Times New Roman" panose="02020603050405020304" pitchFamily="18" charset="0"/>
              </a:rPr>
              <a:t>Teacher information</a:t>
            </a:r>
            <a:endParaRPr lang="en-US" sz="5400" dirty="0">
              <a:ln w="17780" cmpd="sng">
                <a:solidFill>
                  <a:srgbClr val="FFFFFF"/>
                </a:solidFill>
                <a:prstDash val="solid"/>
                <a:miter lim="800000"/>
              </a:ln>
              <a:solidFill>
                <a:schemeClr val="accent1"/>
              </a:soli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4983560" y="2374915"/>
            <a:ext cx="5839801" cy="3466417"/>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3600" dirty="0" err="1" smtClean="0">
                <a:solidFill>
                  <a:schemeClr val="accent1"/>
                </a:solidFill>
                <a:latin typeface="Times New Roman" panose="02020603050405020304" pitchFamily="18" charset="0"/>
                <a:cs typeface="Times New Roman" panose="02020603050405020304" pitchFamily="18" charset="0"/>
              </a:rPr>
              <a:t>Sunayana</a:t>
            </a:r>
            <a:r>
              <a:rPr lang="en-US" sz="3600" dirty="0" smtClean="0">
                <a:solidFill>
                  <a:schemeClr val="accent1"/>
                </a:solidFill>
                <a:latin typeface="Times New Roman" panose="02020603050405020304" pitchFamily="18" charset="0"/>
                <a:cs typeface="Times New Roman" panose="02020603050405020304" pitchFamily="18" charset="0"/>
              </a:rPr>
              <a:t> Roy</a:t>
            </a:r>
          </a:p>
          <a:p>
            <a:pPr lvl="0" algn="ctr">
              <a:buNone/>
            </a:pPr>
            <a:r>
              <a:rPr lang="en-US" sz="3600" dirty="0" smtClean="0">
                <a:solidFill>
                  <a:schemeClr val="accent1"/>
                </a:solidFill>
                <a:latin typeface="Times New Roman" panose="02020603050405020304" pitchFamily="18" charset="0"/>
                <a:cs typeface="Times New Roman" panose="02020603050405020304" pitchFamily="18" charset="0"/>
              </a:rPr>
              <a:t>Assistant teacher</a:t>
            </a:r>
          </a:p>
          <a:p>
            <a:pPr lvl="0" algn="ctr">
              <a:buNone/>
            </a:pPr>
            <a:r>
              <a:rPr lang="en-US" sz="3600" dirty="0" err="1" smtClean="0">
                <a:solidFill>
                  <a:schemeClr val="accent1"/>
                </a:solidFill>
                <a:latin typeface="Times New Roman" panose="02020603050405020304" pitchFamily="18" charset="0"/>
                <a:cs typeface="Times New Roman" panose="02020603050405020304" pitchFamily="18" charset="0"/>
              </a:rPr>
              <a:t>Goalmath</a:t>
            </a:r>
            <a:r>
              <a:rPr lang="en-US" sz="3600" dirty="0" smtClean="0">
                <a:solidFill>
                  <a:schemeClr val="accent1"/>
                </a:solidFill>
                <a:latin typeface="Times New Roman" panose="02020603050405020304" pitchFamily="18" charset="0"/>
                <a:cs typeface="Times New Roman" panose="02020603050405020304" pitchFamily="18" charset="0"/>
              </a:rPr>
              <a:t> Secondary Girls School</a:t>
            </a:r>
            <a:endParaRPr lang="en-US" sz="3600" dirty="0">
              <a:solidFill>
                <a:schemeClr val="accent1"/>
              </a:solidFill>
              <a:latin typeface="Times New Roman" panose="02020603050405020304" pitchFamily="18" charset="0"/>
              <a:cs typeface="Times New Roman" panose="02020603050405020304" pitchFamily="18" charset="0"/>
            </a:endParaRPr>
          </a:p>
          <a:p>
            <a:pPr lvl="0" algn="ctr">
              <a:buNone/>
            </a:pPr>
            <a:r>
              <a:rPr lang="en-US" sz="3600" dirty="0" err="1" smtClean="0">
                <a:solidFill>
                  <a:schemeClr val="accent1"/>
                </a:solidFill>
                <a:latin typeface="Times New Roman" panose="02020603050405020304" pitchFamily="18" charset="0"/>
                <a:cs typeface="Times New Roman" panose="02020603050405020304" pitchFamily="18" charset="0"/>
              </a:rPr>
              <a:t>Kachua</a:t>
            </a:r>
            <a:r>
              <a:rPr lang="en-US" sz="3600" dirty="0" smtClean="0">
                <a:solidFill>
                  <a:schemeClr val="accent1"/>
                </a:solidFill>
                <a:latin typeface="Times New Roman" panose="02020603050405020304" pitchFamily="18" charset="0"/>
                <a:cs typeface="Times New Roman" panose="02020603050405020304" pitchFamily="18" charset="0"/>
              </a:rPr>
              <a:t>, </a:t>
            </a:r>
            <a:r>
              <a:rPr lang="en-US" sz="3600" dirty="0" err="1" smtClean="0">
                <a:solidFill>
                  <a:schemeClr val="accent1"/>
                </a:solidFill>
                <a:latin typeface="Times New Roman" panose="02020603050405020304" pitchFamily="18" charset="0"/>
                <a:cs typeface="Times New Roman" panose="02020603050405020304" pitchFamily="18" charset="0"/>
              </a:rPr>
              <a:t>Bagerhat</a:t>
            </a:r>
            <a:r>
              <a:rPr lang="en-US" sz="3600" dirty="0" smtClean="0">
                <a:solidFill>
                  <a:schemeClr val="accent1"/>
                </a:solidFill>
                <a:latin typeface="Times New Roman" panose="02020603050405020304" pitchFamily="18" charset="0"/>
                <a:cs typeface="Times New Roman" panose="02020603050405020304" pitchFamily="18" charset="0"/>
              </a:rPr>
              <a:t>.</a:t>
            </a:r>
          </a:p>
          <a:p>
            <a:pPr lvl="0" algn="ctr">
              <a:buNone/>
            </a:pPr>
            <a:r>
              <a:rPr lang="en-US" sz="3600" dirty="0" smtClean="0">
                <a:solidFill>
                  <a:schemeClr val="accent1"/>
                </a:solidFill>
                <a:latin typeface="Times New Roman" panose="02020603050405020304" pitchFamily="18" charset="0"/>
                <a:cs typeface="Times New Roman" panose="02020603050405020304" pitchFamily="18" charset="0"/>
              </a:rPr>
              <a:t>somabgt@gmail.com</a:t>
            </a:r>
            <a:endParaRPr lang="en-US" sz="3600" dirty="0">
              <a:solidFill>
                <a:schemeClr val="accent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1150" y="1978012"/>
            <a:ext cx="3402410" cy="4260221"/>
          </a:xfrm>
          <a:prstGeom prst="rect">
            <a:avLst/>
          </a:prstGeom>
          <a:ln>
            <a:noFill/>
          </a:ln>
          <a:effectLst>
            <a:softEdge rad="112500"/>
          </a:effectLst>
        </p:spPr>
      </p:pic>
    </p:spTree>
    <p:extLst>
      <p:ext uri="{BB962C8B-B14F-4D97-AF65-F5344CB8AC3E}">
        <p14:creationId xmlns:p14="http://schemas.microsoft.com/office/powerpoint/2010/main" val="1501023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700213" y="595313"/>
            <a:ext cx="8608310" cy="885825"/>
          </a:xfrm>
          <a:prstGeom prst="rect">
            <a:avLst/>
          </a:prstGeom>
          <a:ln w="76200">
            <a:solidFill>
              <a:srgbClr val="C00000"/>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0070C0"/>
                </a:solidFill>
                <a:latin typeface="Times New Roman" panose="02020603050405020304" pitchFamily="18" charset="0"/>
                <a:cs typeface="Times New Roman" panose="02020603050405020304" pitchFamily="18" charset="0"/>
              </a:rPr>
              <a:t>Class information</a:t>
            </a:r>
            <a:endParaRPr lang="en-US" sz="5400" dirty="0">
              <a:solidFill>
                <a:srgbClr val="0070C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536193" y="1935957"/>
            <a:ext cx="9052560" cy="4373113"/>
          </a:xfrm>
          <a:prstGeom prst="roundRect">
            <a:avLst/>
          </a:prstGeom>
          <a:solidFill>
            <a:schemeClr val="accent2">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Times New Roman" panose="02020603050405020304" pitchFamily="18" charset="0"/>
                <a:cs typeface="Times New Roman" panose="02020603050405020304" pitchFamily="18" charset="0"/>
              </a:rPr>
              <a:t>Class    : Ten</a:t>
            </a:r>
            <a:endParaRPr lang="en-US" sz="3200" dirty="0">
              <a:solidFill>
                <a:srgbClr val="0070C0"/>
              </a:solidFill>
              <a:latin typeface="Times New Roman" panose="02020603050405020304" pitchFamily="18" charset="0"/>
              <a:cs typeface="Times New Roman" panose="02020603050405020304" pitchFamily="18" charset="0"/>
            </a:endParaRPr>
          </a:p>
          <a:p>
            <a:pPr algn="ctr"/>
            <a:r>
              <a:rPr lang="en-US" sz="3200" dirty="0">
                <a:solidFill>
                  <a:srgbClr val="0070C0"/>
                </a:solidFill>
                <a:latin typeface="Times New Roman" panose="02020603050405020304" pitchFamily="18" charset="0"/>
                <a:cs typeface="Times New Roman" panose="02020603050405020304" pitchFamily="18" charset="0"/>
              </a:rPr>
              <a:t>Subject : English </a:t>
            </a:r>
            <a:r>
              <a:rPr lang="en-US" sz="3200" dirty="0" smtClean="0">
                <a:solidFill>
                  <a:srgbClr val="0070C0"/>
                </a:solidFill>
                <a:latin typeface="Times New Roman" panose="02020603050405020304" pitchFamily="18" charset="0"/>
                <a:cs typeface="Times New Roman" panose="02020603050405020304" pitchFamily="18" charset="0"/>
              </a:rPr>
              <a:t>1</a:t>
            </a:r>
            <a:r>
              <a:rPr lang="en-US" sz="3200" baseline="30000" dirty="0" smtClean="0">
                <a:solidFill>
                  <a:srgbClr val="0070C0"/>
                </a:solidFill>
                <a:latin typeface="Times New Roman" panose="02020603050405020304" pitchFamily="18" charset="0"/>
                <a:cs typeface="Times New Roman" panose="02020603050405020304" pitchFamily="18" charset="0"/>
              </a:rPr>
              <a:t>st</a:t>
            </a:r>
            <a:r>
              <a:rPr lang="en-US" sz="3200" dirty="0" smtClean="0">
                <a:solidFill>
                  <a:srgbClr val="0070C0"/>
                </a:solidFill>
                <a:latin typeface="Times New Roman" panose="02020603050405020304" pitchFamily="18" charset="0"/>
                <a:cs typeface="Times New Roman" panose="02020603050405020304" pitchFamily="18" charset="0"/>
              </a:rPr>
              <a:t> paper</a:t>
            </a:r>
            <a:endParaRPr lang="en-US" sz="3200" dirty="0">
              <a:solidFill>
                <a:srgbClr val="0070C0"/>
              </a:solidFill>
              <a:latin typeface="Times New Roman" panose="02020603050405020304" pitchFamily="18" charset="0"/>
              <a:cs typeface="Times New Roman" panose="02020603050405020304" pitchFamily="18" charset="0"/>
            </a:endParaRPr>
          </a:p>
          <a:p>
            <a:pPr algn="ctr"/>
            <a:r>
              <a:rPr lang="en-US" sz="3200" dirty="0" smtClean="0">
                <a:solidFill>
                  <a:srgbClr val="0070C0"/>
                </a:solidFill>
                <a:latin typeface="Times New Roman" panose="02020603050405020304" pitchFamily="18" charset="0"/>
                <a:cs typeface="Times New Roman" panose="02020603050405020304" pitchFamily="18" charset="0"/>
              </a:rPr>
              <a:t>Time: 50 </a:t>
            </a:r>
            <a:r>
              <a:rPr lang="en-US" sz="3200" dirty="0">
                <a:solidFill>
                  <a:srgbClr val="0070C0"/>
                </a:solidFill>
                <a:latin typeface="Times New Roman" panose="02020603050405020304" pitchFamily="18" charset="0"/>
                <a:cs typeface="Times New Roman" panose="02020603050405020304" pitchFamily="18" charset="0"/>
              </a:rPr>
              <a:t>min.</a:t>
            </a:r>
          </a:p>
          <a:p>
            <a:pPr algn="ctr"/>
            <a:r>
              <a:rPr lang="en-US" sz="3200" dirty="0" smtClean="0">
                <a:solidFill>
                  <a:srgbClr val="0070C0"/>
                </a:solidFill>
                <a:latin typeface="Times New Roman" panose="02020603050405020304" pitchFamily="18" charset="0"/>
                <a:cs typeface="Times New Roman" panose="02020603050405020304" pitchFamily="18" charset="0"/>
              </a:rPr>
              <a:t>Date </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05/01/2020</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9348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052625251"/>
              </p:ext>
            </p:extLst>
          </p:nvPr>
        </p:nvGraphicFramePr>
        <p:xfrm>
          <a:off x="5638800" y="3043239"/>
          <a:ext cx="914400" cy="771525"/>
        </p:xfrm>
        <a:graphic>
          <a:graphicData uri="http://schemas.openxmlformats.org/presentationml/2006/ole">
            <mc:AlternateContent xmlns:mc="http://schemas.openxmlformats.org/markup-compatibility/2006">
              <mc:Choice xmlns:v="urn:schemas-microsoft-com:vml" Requires="v">
                <p:oleObj spid="_x0000_s1109"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5638800" y="3043239"/>
                        <a:ext cx="914400" cy="771525"/>
                      </a:xfrm>
                      <a:prstGeom prst="rect">
                        <a:avLst/>
                      </a:prstGeom>
                    </p:spPr>
                  </p:pic>
                </p:oleObj>
              </mc:Fallback>
            </mc:AlternateContent>
          </a:graphicData>
        </a:graphic>
      </p:graphicFrame>
      <p:sp>
        <p:nvSpPr>
          <p:cNvPr id="5" name="TextBox 4"/>
          <p:cNvSpPr txBox="1"/>
          <p:nvPr/>
        </p:nvSpPr>
        <p:spPr>
          <a:xfrm>
            <a:off x="2394857" y="4038601"/>
            <a:ext cx="7543800" cy="584775"/>
          </a:xfrm>
          <a:prstGeom prst="rect">
            <a:avLst/>
          </a:prstGeom>
          <a:noFill/>
        </p:spPr>
        <p:txBody>
          <a:bodyPr wrap="square" rtlCol="0">
            <a:spAutoFit/>
          </a:bodyPr>
          <a:lstStyle/>
          <a:p>
            <a:pPr algn="ctr"/>
            <a:r>
              <a:rPr lang="en-US" sz="3200" b="1" dirty="0">
                <a:solidFill>
                  <a:srgbClr val="002060"/>
                </a:solidFill>
                <a:latin typeface="Book Antiqua" pitchFamily="18" charset="0"/>
              </a:rPr>
              <a:t>Where are they going?</a:t>
            </a:r>
          </a:p>
        </p:txBody>
      </p:sp>
      <p:sp>
        <p:nvSpPr>
          <p:cNvPr id="6" name="TextBox 5"/>
          <p:cNvSpPr txBox="1"/>
          <p:nvPr/>
        </p:nvSpPr>
        <p:spPr>
          <a:xfrm>
            <a:off x="2394857" y="5105401"/>
            <a:ext cx="7543800" cy="584775"/>
          </a:xfrm>
          <a:prstGeom prst="rect">
            <a:avLst/>
          </a:prstGeom>
          <a:noFill/>
          <a:ln>
            <a:solidFill>
              <a:schemeClr val="tx1"/>
            </a:solidFill>
          </a:ln>
        </p:spPr>
        <p:txBody>
          <a:bodyPr wrap="square" rtlCol="0">
            <a:spAutoFit/>
          </a:bodyPr>
          <a:lstStyle/>
          <a:p>
            <a:pPr algn="ctr"/>
            <a:r>
              <a:rPr lang="en-US" sz="3200" b="1" dirty="0">
                <a:solidFill>
                  <a:srgbClr val="002060"/>
                </a:solidFill>
                <a:latin typeface="Book Antiqua" pitchFamily="18" charset="0"/>
              </a:rPr>
              <a:t>Village home</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9487" y="0"/>
            <a:ext cx="9123447" cy="6858000"/>
          </a:xfrm>
          <a:prstGeom prst="rect">
            <a:avLst/>
          </a:prstGeom>
          <a:ln>
            <a:noFill/>
          </a:ln>
          <a:effectLst>
            <a:outerShdw blurRad="190500" algn="tl" rotWithShape="0">
              <a:srgbClr val="000000">
                <a:alpha val="70000"/>
              </a:srgbClr>
            </a:outerShdw>
          </a:effectLst>
        </p:spPr>
      </p:pic>
      <p:sp>
        <p:nvSpPr>
          <p:cNvPr id="8" name="Oval 7"/>
          <p:cNvSpPr/>
          <p:nvPr/>
        </p:nvSpPr>
        <p:spPr>
          <a:xfrm>
            <a:off x="2908909" y="1727775"/>
            <a:ext cx="6324600" cy="2895600"/>
          </a:xfrm>
          <a:prstGeom prst="ellipse">
            <a:avLst/>
          </a:prstGeom>
          <a:ln w="101600" cmpd="dbl"/>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a:solidFill>
                  <a:srgbClr val="0070C0"/>
                </a:solidFill>
                <a:latin typeface="Book Antiqua" pitchFamily="18" charset="0"/>
              </a:rPr>
              <a:t>Watch &amp; observe</a:t>
            </a:r>
          </a:p>
        </p:txBody>
      </p:sp>
    </p:spTree>
    <p:extLst>
      <p:ext uri="{BB962C8B-B14F-4D97-AF65-F5344CB8AC3E}">
        <p14:creationId xmlns:p14="http://schemas.microsoft.com/office/powerpoint/2010/main" val="1566133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331129" y="244217"/>
            <a:ext cx="5829859" cy="646331"/>
          </a:xfrm>
          <a:prstGeom prst="rect">
            <a:avLst/>
          </a:prstGeom>
          <a:noFill/>
          <a:ln>
            <a:solidFill>
              <a:schemeClr val="tx1"/>
            </a:solidFill>
          </a:ln>
        </p:spPr>
        <p:txBody>
          <a:bodyPr wrap="square" rtlCol="0">
            <a:spAutoFit/>
          </a:bodyPr>
          <a:lstStyle/>
          <a:p>
            <a:pPr algn="ctr"/>
            <a:r>
              <a:rPr lang="en-US" sz="3600" b="1" dirty="0">
                <a:solidFill>
                  <a:srgbClr val="0070C0"/>
                </a:solidFill>
                <a:latin typeface="Book Antiqua" pitchFamily="18" charset="0"/>
              </a:rPr>
              <a:t>What do you mean?</a:t>
            </a:r>
          </a:p>
        </p:txBody>
      </p:sp>
      <p:sp>
        <p:nvSpPr>
          <p:cNvPr id="10" name="TextBox 9"/>
          <p:cNvSpPr txBox="1"/>
          <p:nvPr/>
        </p:nvSpPr>
        <p:spPr>
          <a:xfrm>
            <a:off x="2456434" y="5928331"/>
            <a:ext cx="1143000" cy="584775"/>
          </a:xfrm>
          <a:prstGeom prst="rect">
            <a:avLst/>
          </a:prstGeom>
          <a:noFill/>
        </p:spPr>
        <p:txBody>
          <a:bodyPr wrap="square" rtlCol="0">
            <a:spAutoFit/>
          </a:bodyPr>
          <a:lstStyle/>
          <a:p>
            <a:r>
              <a:rPr lang="en-US" sz="3200" b="1" dirty="0">
                <a:solidFill>
                  <a:srgbClr val="0070C0"/>
                </a:solidFill>
                <a:latin typeface="Book Antiqua" pitchFamily="18" charset="0"/>
              </a:rPr>
              <a:t>Root</a:t>
            </a:r>
          </a:p>
        </p:txBody>
      </p:sp>
      <p:sp>
        <p:nvSpPr>
          <p:cNvPr id="11" name="Right Arrow 10"/>
          <p:cNvSpPr/>
          <p:nvPr/>
        </p:nvSpPr>
        <p:spPr>
          <a:xfrm>
            <a:off x="2269477" y="5604624"/>
            <a:ext cx="2514600" cy="1179286"/>
          </a:xfrm>
          <a:prstGeom prst="rightArrow">
            <a:avLst/>
          </a:prstGeom>
          <a:noFill/>
          <a:ln w="101600" cap="sq" cmpd="dbl">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92167" y="5928331"/>
            <a:ext cx="5829859" cy="584775"/>
          </a:xfrm>
          <a:prstGeom prst="rect">
            <a:avLst/>
          </a:prstGeom>
          <a:noFill/>
          <a:ln w="101600" cap="sq" cmpd="dbl">
            <a:solidFill>
              <a:srgbClr val="0070C0"/>
            </a:solidFill>
            <a:miter lim="800000"/>
          </a:ln>
        </p:spPr>
        <p:txBody>
          <a:bodyPr wrap="square" rtlCol="0">
            <a:spAutoFit/>
          </a:bodyPr>
          <a:lstStyle/>
          <a:p>
            <a:r>
              <a:rPr lang="en-US" sz="3200" b="1" dirty="0">
                <a:solidFill>
                  <a:srgbClr val="0070C0"/>
                </a:solidFill>
                <a:latin typeface="Book Antiqua" pitchFamily="18" charset="0"/>
              </a:rPr>
              <a:t>Birth place / Paternal address</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46059" y="1083212"/>
            <a:ext cx="5512234" cy="458476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3895" y="1083212"/>
            <a:ext cx="4985899" cy="4574315"/>
          </a:xfrm>
          <a:prstGeom prst="rect">
            <a:avLst/>
          </a:prstGeom>
        </p:spPr>
      </p:pic>
      <p:sp>
        <p:nvSpPr>
          <p:cNvPr id="7" name="Right Arrow 6"/>
          <p:cNvSpPr/>
          <p:nvPr/>
        </p:nvSpPr>
        <p:spPr>
          <a:xfrm>
            <a:off x="5379794" y="3484470"/>
            <a:ext cx="866265" cy="588126"/>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9301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own Arrow Callout 3"/>
          <p:cNvSpPr/>
          <p:nvPr/>
        </p:nvSpPr>
        <p:spPr>
          <a:xfrm>
            <a:off x="0" y="-25758"/>
            <a:ext cx="11978640" cy="272491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0070C0"/>
                </a:solidFill>
                <a:latin typeface="Times New Roman" panose="02020603050405020304" pitchFamily="18" charset="0"/>
                <a:cs typeface="Times New Roman" panose="02020603050405020304" pitchFamily="18" charset="0"/>
              </a:rPr>
              <a:t>Todays lesson is</a:t>
            </a:r>
            <a:endParaRPr lang="en-US" sz="8000" dirty="0">
              <a:solidFill>
                <a:srgbClr val="0070C0"/>
              </a:solidFill>
              <a:latin typeface="Times New Roman" panose="02020603050405020304" pitchFamily="18" charset="0"/>
              <a:cs typeface="Times New Roman" panose="02020603050405020304" pitchFamily="18" charset="0"/>
            </a:endParaRPr>
          </a:p>
        </p:txBody>
      </p:sp>
      <p:sp>
        <p:nvSpPr>
          <p:cNvPr id="7" name="Left Arrow Callout 6"/>
          <p:cNvSpPr/>
          <p:nvPr/>
        </p:nvSpPr>
        <p:spPr>
          <a:xfrm>
            <a:off x="13533120" y="1316737"/>
            <a:ext cx="45719" cy="4571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40148" y="5739100"/>
            <a:ext cx="5791200" cy="1077218"/>
          </a:xfrm>
          <a:prstGeom prst="rect">
            <a:avLst/>
          </a:prstGeom>
          <a:noFill/>
          <a:ln>
            <a:solidFill>
              <a:schemeClr val="tx1"/>
            </a:solidFill>
          </a:ln>
        </p:spPr>
        <p:txBody>
          <a:bodyPr wrap="square" rtlCol="0">
            <a:spAutoFit/>
          </a:bodyPr>
          <a:lstStyle/>
          <a:p>
            <a:pPr algn="ctr"/>
            <a:r>
              <a:rPr lang="en-US" sz="3200" b="1" dirty="0" smtClean="0">
                <a:solidFill>
                  <a:srgbClr val="0070C0"/>
                </a:solidFill>
                <a:latin typeface="Book Antiqua" pitchFamily="18" charset="0"/>
              </a:rPr>
              <a:t>My Root</a:t>
            </a:r>
          </a:p>
          <a:p>
            <a:pPr algn="ctr"/>
            <a:r>
              <a:rPr lang="en-US" sz="3200" b="1" dirty="0" smtClean="0">
                <a:solidFill>
                  <a:srgbClr val="0070C0"/>
                </a:solidFill>
                <a:latin typeface="Book Antiqua" pitchFamily="18" charset="0"/>
              </a:rPr>
              <a:t>Unit-12, Lesson-1</a:t>
            </a:r>
            <a:endParaRPr lang="en-US" sz="3200" b="1" dirty="0">
              <a:solidFill>
                <a:srgbClr val="0070C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090" y="2727186"/>
            <a:ext cx="5261317" cy="2896375"/>
          </a:xfrm>
          <a:prstGeom prst="rect">
            <a:avLst/>
          </a:prstGeom>
          <a:solidFill>
            <a:srgbClr val="FFC000"/>
          </a:solidFill>
        </p:spPr>
      </p:pic>
    </p:spTree>
    <p:extLst>
      <p:ext uri="{BB962C8B-B14F-4D97-AF65-F5344CB8AC3E}">
        <p14:creationId xmlns:p14="http://schemas.microsoft.com/office/powerpoint/2010/main" val="3533722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Up Ribbon 3"/>
          <p:cNvSpPr/>
          <p:nvPr/>
        </p:nvSpPr>
        <p:spPr>
          <a:xfrm>
            <a:off x="0" y="0"/>
            <a:ext cx="12192000" cy="1737360"/>
          </a:xfrm>
          <a:prstGeom prst="ribbon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latin typeface="Times New Roman" panose="02020603050405020304" pitchFamily="18" charset="0"/>
                <a:cs typeface="Times New Roman" panose="02020603050405020304" pitchFamily="18" charset="0"/>
              </a:rPr>
              <a:t>Learning outcomes</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085850" y="2307100"/>
            <a:ext cx="9010650" cy="3924887"/>
          </a:xfrm>
          <a:prstGeom prst="round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290513"/>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After we have studied this lesson, we  will be able to—</a:t>
            </a:r>
          </a:p>
          <a:p>
            <a:pPr marL="342900" indent="-342900">
              <a:buFont typeface="Wingdings" pitchFamily="2" charset="2"/>
              <a:buChar char="Ø"/>
            </a:pP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ask and answer questions</a:t>
            </a:r>
          </a:p>
          <a:p>
            <a:pPr marL="342900" indent="-342900">
              <a:buFont typeface="Wingdings" pitchFamily="2" charset="2"/>
              <a:buChar char="Ø"/>
            </a:pP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narrate incidents and events in a logical sequence</a:t>
            </a:r>
          </a:p>
          <a:p>
            <a:pPr marL="342900" indent="-342900">
              <a:buFont typeface="Wingdings" pitchFamily="2" charset="2"/>
              <a:buChar char="Ø"/>
            </a:pP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present information in a chart</a:t>
            </a:r>
          </a:p>
          <a:p>
            <a:pPr marL="342900" indent="-342900">
              <a:buFont typeface="Wingdings" pitchFamily="2" charset="2"/>
              <a:buChar char="Ø"/>
            </a:pP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read and understand the text through silent reading</a:t>
            </a:r>
          </a:p>
          <a:p>
            <a:pPr marL="285750" indent="-285750">
              <a:buFont typeface="Wingdings" pitchFamily="2" charset="2"/>
              <a:buChar char="Ø"/>
            </a:pPr>
            <a:endParaRPr lang="en-US" sz="2800" dirty="0" smtClean="0">
              <a:solidFill>
                <a:schemeClr val="accent1">
                  <a:lumMod val="75000"/>
                </a:schemeClr>
              </a:solidFill>
              <a:latin typeface="Times New Roman" panose="02020603050405020304" pitchFamily="18" charset="0"/>
              <a:cs typeface="Times New Roman" panose="02020603050405020304" pitchFamily="18" charset="0"/>
            </a:endParaRP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27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41085" y="1460956"/>
            <a:ext cx="7924145" cy="5254318"/>
          </a:xfrm>
          <a:prstGeom prst="rect">
            <a:avLst/>
          </a:prstGeom>
        </p:spPr>
      </p:pic>
      <p:sp>
        <p:nvSpPr>
          <p:cNvPr id="2" name="Rectangle 2"/>
          <p:cNvSpPr>
            <a:spLocks noChangeArrowheads="1"/>
          </p:cNvSpPr>
          <p:nvPr/>
        </p:nvSpPr>
        <p:spPr bwMode="auto">
          <a:xfrm>
            <a:off x="1827526" y="260628"/>
            <a:ext cx="85369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465138" algn="l"/>
              </a:tabLst>
            </a:pPr>
            <a:r>
              <a:rPr lang="en-US" sz="2400" b="1" dirty="0">
                <a:solidFill>
                  <a:srgbClr val="002060"/>
                </a:solidFill>
                <a:latin typeface="Book Antiqua" pitchFamily="18" charset="0"/>
                <a:ea typeface="Times New Roman" pitchFamily="18" charset="0"/>
                <a:cs typeface="Times New Roman" pitchFamily="18" charset="0"/>
              </a:rPr>
              <a:t>A   Look at the pictures and the caption below. How do you 	feel to see this photo? Why do you think people take 	such </a:t>
            </a:r>
            <a:r>
              <a:rPr lang="en-US" sz="2400" b="1" i="1" dirty="0">
                <a:solidFill>
                  <a:srgbClr val="002060"/>
                </a:solidFill>
                <a:latin typeface="Book Antiqua" pitchFamily="18" charset="0"/>
                <a:ea typeface="Times New Roman" pitchFamily="18" charset="0"/>
                <a:cs typeface="Times New Roman" pitchFamily="18" charset="0"/>
              </a:rPr>
              <a:t>risks</a:t>
            </a:r>
            <a:r>
              <a:rPr lang="en-US" sz="2400" b="1" dirty="0">
                <a:solidFill>
                  <a:srgbClr val="002060"/>
                </a:solidFill>
                <a:latin typeface="Book Antiqua" pitchFamily="18" charset="0"/>
                <a:ea typeface="Times New Roman" pitchFamily="18" charset="0"/>
                <a:cs typeface="Times New Roman" pitchFamily="18" charset="0"/>
              </a:rPr>
              <a:t> to go home to celebrate their </a:t>
            </a:r>
            <a:r>
              <a:rPr lang="en-US" sz="2400" b="1" dirty="0" err="1">
                <a:solidFill>
                  <a:srgbClr val="002060"/>
                </a:solidFill>
                <a:latin typeface="Book Antiqua" pitchFamily="18" charset="0"/>
                <a:ea typeface="Times New Roman" pitchFamily="18" charset="0"/>
                <a:cs typeface="Times New Roman" pitchFamily="18" charset="0"/>
              </a:rPr>
              <a:t>Eid</a:t>
            </a:r>
            <a:r>
              <a:rPr lang="en-US" sz="2400" b="1" dirty="0">
                <a:solidFill>
                  <a:srgbClr val="002060"/>
                </a:solidFill>
                <a:latin typeface="Book Antiqua" pitchFamily="18" charset="0"/>
                <a:ea typeface="Times New Roman" pitchFamily="18" charset="0"/>
                <a:cs typeface="Times New Roman" pitchFamily="18" charset="0"/>
              </a:rPr>
              <a:t>?</a:t>
            </a:r>
            <a:endParaRPr lang="en-US" sz="2400" dirty="0">
              <a:solidFill>
                <a:srgbClr val="002060"/>
              </a:solidFill>
              <a:latin typeface="Book Antiqua" pitchFamily="18" charset="0"/>
              <a:cs typeface="Arial" pitchFamily="34" charset="0"/>
            </a:endParaRPr>
          </a:p>
        </p:txBody>
      </p:sp>
      <p:sp>
        <p:nvSpPr>
          <p:cNvPr id="4" name="Oval 3"/>
          <p:cNvSpPr/>
          <p:nvPr/>
        </p:nvSpPr>
        <p:spPr>
          <a:xfrm>
            <a:off x="6096000" y="4773839"/>
            <a:ext cx="13716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15400" y="4718049"/>
            <a:ext cx="13716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44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26" presetClass="emph" presetSubtype="0" repeatCount="indefinite" fill="hold" grpId="1" nodeType="withEffect">
                                  <p:stCondLst>
                                    <p:cond delay="0"/>
                                  </p:stCondLst>
                                  <p:endCondLst>
                                    <p:cond evt="onNext" delay="0">
                                      <p:tgtEl>
                                        <p:sldTgt/>
                                      </p:tgtEl>
                                    </p:cond>
                                  </p:endCondLs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6" presetClass="emph" presetSubtype="0" repeatCount="indefinite" fill="hold" grpId="1" nodeType="withEffect">
                                  <p:stCondLst>
                                    <p:cond delay="0"/>
                                  </p:stCondLst>
                                  <p:endCondLst>
                                    <p:cond evt="onNext" delay="0">
                                      <p:tgtEl>
                                        <p:sldTgt/>
                                      </p:tgtEl>
                                    </p:cond>
                                  </p:endCondLst>
                                  <p:childTnLst>
                                    <p:animEffect transition="out" filter="fade">
                                      <p:cBhvr>
                                        <p:cTn id="35" dur="500" tmFilter="0, 0; .2, .5; .8, .5; 1, 0"/>
                                        <p:tgtEl>
                                          <p:spTgt spid="6"/>
                                        </p:tgtEl>
                                      </p:cBhvr>
                                    </p:animEffect>
                                    <p:animScale>
                                      <p:cBhvr>
                                        <p:cTn id="3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792</Words>
  <Application>Microsoft Office PowerPoint</Application>
  <PresentationFormat>Widescreen</PresentationFormat>
  <Paragraphs>120</Paragraphs>
  <Slides>26</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Andalus</vt:lpstr>
      <vt:lpstr>Arial</vt:lpstr>
      <vt:lpstr>Book Antiqua</vt:lpstr>
      <vt:lpstr>Calibri</vt:lpstr>
      <vt:lpstr>Calibri Light</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ARONNO ROY</dc:creator>
  <cp:lastModifiedBy>ARONNO ROY</cp:lastModifiedBy>
  <cp:revision>486</cp:revision>
  <dcterms:created xsi:type="dcterms:W3CDTF">2020-08-20T07:49:55Z</dcterms:created>
  <dcterms:modified xsi:type="dcterms:W3CDTF">2020-09-08T07:43:56Z</dcterms:modified>
</cp:coreProperties>
</file>