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3" r:id="rId3"/>
    <p:sldId id="287" r:id="rId4"/>
    <p:sldId id="288" r:id="rId5"/>
    <p:sldId id="259" r:id="rId6"/>
    <p:sldId id="260" r:id="rId7"/>
    <p:sldId id="267" r:id="rId8"/>
    <p:sldId id="279" r:id="rId9"/>
    <p:sldId id="280" r:id="rId10"/>
    <p:sldId id="281" r:id="rId11"/>
    <p:sldId id="282" r:id="rId12"/>
    <p:sldId id="292" r:id="rId13"/>
    <p:sldId id="293" r:id="rId14"/>
    <p:sldId id="294" r:id="rId15"/>
    <p:sldId id="295" r:id="rId16"/>
    <p:sldId id="297" r:id="rId17"/>
    <p:sldId id="308" r:id="rId18"/>
    <p:sldId id="300" r:id="rId19"/>
    <p:sldId id="286" r:id="rId20"/>
    <p:sldId id="275" r:id="rId21"/>
    <p:sldId id="276" r:id="rId22"/>
    <p:sldId id="277" r:id="rId23"/>
    <p:sldId id="278" r:id="rId24"/>
    <p:sldId id="289" r:id="rId25"/>
    <p:sldId id="290" r:id="rId26"/>
    <p:sldId id="291" r:id="rId27"/>
    <p:sldId id="271" r:id="rId28"/>
    <p:sldId id="272" r:id="rId29"/>
    <p:sldId id="273" r:id="rId30"/>
    <p:sldId id="27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539"/>
    <a:srgbClr val="6600FF"/>
    <a:srgbClr val="3377FF"/>
    <a:srgbClr val="CC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3957" autoAdjust="0"/>
  </p:normalViewPr>
  <p:slideViewPr>
    <p:cSldViewPr snapToGrid="0">
      <p:cViewPr varScale="1">
        <p:scale>
          <a:sx n="69" d="100"/>
          <a:sy n="69" d="100"/>
        </p:scale>
        <p:origin x="123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62536-AF29-4F17-B719-D92A23576704}" type="datetimeFigureOut">
              <a:rPr lang="en-US" smtClean="0"/>
              <a:t>9/8/2020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7DC39-21EC-421B-9050-50CF5916A39A}" type="slidenum">
              <a:rPr lang="en-US" smtClean="0"/>
              <a:t>‹#›</a:t>
            </a:fld>
            <a:endParaRPr lang="en-US"/>
          </a:p>
        </p:txBody>
      </p:sp>
    </p:spTree>
    <p:extLst>
      <p:ext uri="{BB962C8B-B14F-4D97-AF65-F5344CB8AC3E}">
        <p14:creationId xmlns:p14="http://schemas.microsoft.com/office/powerpoint/2010/main" val="11333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7DC39-21EC-421B-9050-50CF5916A39A}" type="slidenum">
              <a:rPr lang="en-US" smtClean="0"/>
              <a:t>7</a:t>
            </a:fld>
            <a:endParaRPr lang="en-US"/>
          </a:p>
        </p:txBody>
      </p:sp>
    </p:spTree>
    <p:extLst>
      <p:ext uri="{BB962C8B-B14F-4D97-AF65-F5344CB8AC3E}">
        <p14:creationId xmlns:p14="http://schemas.microsoft.com/office/powerpoint/2010/main" val="398953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7DC39-21EC-421B-9050-50CF5916A39A}" type="slidenum">
              <a:rPr lang="en-US" smtClean="0"/>
              <a:t>19</a:t>
            </a:fld>
            <a:endParaRPr lang="en-US"/>
          </a:p>
        </p:txBody>
      </p:sp>
    </p:spTree>
    <p:extLst>
      <p:ext uri="{BB962C8B-B14F-4D97-AF65-F5344CB8AC3E}">
        <p14:creationId xmlns:p14="http://schemas.microsoft.com/office/powerpoint/2010/main" val="372526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7DC39-21EC-421B-9050-50CF5916A39A}" type="slidenum">
              <a:rPr lang="en-US" smtClean="0"/>
              <a:t>21</a:t>
            </a:fld>
            <a:endParaRPr lang="en-US"/>
          </a:p>
        </p:txBody>
      </p:sp>
    </p:spTree>
    <p:extLst>
      <p:ext uri="{BB962C8B-B14F-4D97-AF65-F5344CB8AC3E}">
        <p14:creationId xmlns:p14="http://schemas.microsoft.com/office/powerpoint/2010/main" val="137105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7DC39-21EC-421B-9050-50CF5916A39A}" type="slidenum">
              <a:rPr lang="en-US" smtClean="0"/>
              <a:t>22</a:t>
            </a:fld>
            <a:endParaRPr lang="en-US"/>
          </a:p>
        </p:txBody>
      </p:sp>
    </p:spTree>
    <p:extLst>
      <p:ext uri="{BB962C8B-B14F-4D97-AF65-F5344CB8AC3E}">
        <p14:creationId xmlns:p14="http://schemas.microsoft.com/office/powerpoint/2010/main" val="207658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7DC39-21EC-421B-9050-50CF5916A39A}" type="slidenum">
              <a:rPr lang="en-US" smtClean="0"/>
              <a:t>27</a:t>
            </a:fld>
            <a:endParaRPr lang="en-US"/>
          </a:p>
        </p:txBody>
      </p:sp>
    </p:spTree>
    <p:extLst>
      <p:ext uri="{BB962C8B-B14F-4D97-AF65-F5344CB8AC3E}">
        <p14:creationId xmlns:p14="http://schemas.microsoft.com/office/powerpoint/2010/main" val="249049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7DC39-21EC-421B-9050-50CF5916A39A}" type="slidenum">
              <a:rPr lang="en-US" smtClean="0"/>
              <a:t>28</a:t>
            </a:fld>
            <a:endParaRPr lang="en-US"/>
          </a:p>
        </p:txBody>
      </p:sp>
    </p:spTree>
    <p:extLst>
      <p:ext uri="{BB962C8B-B14F-4D97-AF65-F5344CB8AC3E}">
        <p14:creationId xmlns:p14="http://schemas.microsoft.com/office/powerpoint/2010/main" val="232527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9ED3F9-DC79-4C81-A525-2490A748E7FD}"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275610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ED3F9-DC79-4C81-A525-2490A748E7FD}"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39417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ED3F9-DC79-4C81-A525-2490A748E7FD}"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52354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ED3F9-DC79-4C81-A525-2490A748E7FD}"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40293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9ED3F9-DC79-4C81-A525-2490A748E7FD}"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395997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9ED3F9-DC79-4C81-A525-2490A748E7FD}"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116721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9ED3F9-DC79-4C81-A525-2490A748E7FD}"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31585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9ED3F9-DC79-4C81-A525-2490A748E7FD}"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212967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ED3F9-DC79-4C81-A525-2490A748E7FD}"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27347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9ED3F9-DC79-4C81-A525-2490A748E7FD}"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108113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9ED3F9-DC79-4C81-A525-2490A748E7FD}"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88E4C-5614-4C28-B3D4-57F83975D3DC}" type="slidenum">
              <a:rPr lang="en-US" smtClean="0"/>
              <a:t>‹#›</a:t>
            </a:fld>
            <a:endParaRPr lang="en-US"/>
          </a:p>
        </p:txBody>
      </p:sp>
    </p:spTree>
    <p:extLst>
      <p:ext uri="{BB962C8B-B14F-4D97-AF65-F5344CB8AC3E}">
        <p14:creationId xmlns:p14="http://schemas.microsoft.com/office/powerpoint/2010/main" val="75581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100000">
              <a:schemeClr val="accent2">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ED3F9-DC79-4C81-A525-2490A748E7FD}" type="datetimeFigureOut">
              <a:rPr lang="en-US" smtClean="0"/>
              <a:t>9/8/2020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88E4C-5614-4C28-B3D4-57F83975D3DC}" type="slidenum">
              <a:rPr lang="en-US" smtClean="0"/>
              <a:t>‹#›</a:t>
            </a:fld>
            <a:endParaRPr lang="en-US"/>
          </a:p>
        </p:txBody>
      </p:sp>
    </p:spTree>
    <p:extLst>
      <p:ext uri="{BB962C8B-B14F-4D97-AF65-F5344CB8AC3E}">
        <p14:creationId xmlns:p14="http://schemas.microsoft.com/office/powerpoint/2010/main" val="1900872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7982" y="-5091545"/>
            <a:ext cx="7633854" cy="1018309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rstTxWarp prst="textArchDown">
              <a:avLst>
                <a:gd name="adj" fmla="val 142415"/>
              </a:avLst>
            </a:prstTxWarp>
          </a:bodyPr>
          <a:lstStyle/>
          <a:p>
            <a:pPr algn="ctr" defTabSz="685800"/>
            <a:r>
              <a:rPr lang="en-US" sz="2400" kern="0" dirty="0">
                <a:solidFill>
                  <a:srgbClr val="FF0000"/>
                </a:solidFill>
                <a:latin typeface="Arial Black" panose="020B0A04020102020204" pitchFamily="34" charset="0"/>
                <a:cs typeface="Times New Roman" panose="02020603050405020304" pitchFamily="18" charset="0"/>
              </a:rPr>
              <a:t>Good Morning students.</a:t>
            </a: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0" b="98504" l="0" r="98667"/>
                    </a14:imgEffect>
                  </a14:imgLayer>
                </a14:imgProps>
              </a:ext>
              <a:ext uri="{28A0092B-C50C-407E-A947-70E740481C1C}">
                <a14:useLocalDpi xmlns:a14="http://schemas.microsoft.com/office/drawing/2010/main" val="0"/>
              </a:ext>
            </a:extLst>
          </a:blip>
          <a:srcRect r="5262" b="5177"/>
          <a:stretch/>
        </p:blipFill>
        <p:spPr>
          <a:xfrm>
            <a:off x="2189018" y="682239"/>
            <a:ext cx="4211782" cy="3972881"/>
          </a:xfrm>
          <a:prstGeom prst="ellipse">
            <a:avLst/>
          </a:prstGeom>
        </p:spPr>
      </p:pic>
    </p:spTree>
    <p:extLst>
      <p:ext uri="{BB962C8B-B14F-4D97-AF65-F5344CB8AC3E}">
        <p14:creationId xmlns:p14="http://schemas.microsoft.com/office/powerpoint/2010/main" val="699986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728" y="1419822"/>
            <a:ext cx="1412870" cy="1284843"/>
          </a:xfrm>
          <a:prstGeom prst="rect">
            <a:avLst/>
          </a:prstGeom>
        </p:spPr>
      </p:pic>
      <p:pic>
        <p:nvPicPr>
          <p:cNvPr id="9" name="Picture 8"/>
          <p:cNvPicPr>
            <a:picLocks noChangeAspect="1"/>
          </p:cNvPicPr>
          <p:nvPr/>
        </p:nvPicPr>
        <p:blipFill>
          <a:blip r:embed="rId3"/>
          <a:stretch>
            <a:fillRect/>
          </a:stretch>
        </p:blipFill>
        <p:spPr>
          <a:xfrm>
            <a:off x="147148" y="4455063"/>
            <a:ext cx="1916027" cy="970671"/>
          </a:xfrm>
          <a:prstGeom prst="rect">
            <a:avLst/>
          </a:prstGeom>
        </p:spPr>
      </p:pic>
      <p:sp>
        <p:nvSpPr>
          <p:cNvPr id="10" name="Rounded Rectangle 9"/>
          <p:cNvSpPr/>
          <p:nvPr/>
        </p:nvSpPr>
        <p:spPr>
          <a:xfrm>
            <a:off x="2598713" y="315593"/>
            <a:ext cx="3908038" cy="439211"/>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en-US" sz="450" kern="0" dirty="0">
              <a:solidFill>
                <a:srgbClr val="7030A0"/>
              </a:solidFill>
              <a:latin typeface="Tekton Pro Ext" panose="020F0605020208020904" pitchFamily="34" charset="0"/>
              <a:cs typeface="Times New Roman" panose="02020603050405020304" pitchFamily="18" charset="0"/>
            </a:endParaRPr>
          </a:p>
          <a:p>
            <a:pPr algn="ctr" defTabSz="685800"/>
            <a:r>
              <a:rPr lang="en-US" sz="3300" kern="0" dirty="0">
                <a:solidFill>
                  <a:srgbClr val="7030A0"/>
                </a:solidFill>
                <a:latin typeface="Tekton Pro Ext" panose="020F0605020208020904" pitchFamily="34" charset="0"/>
                <a:cs typeface="Times New Roman" panose="02020603050405020304" pitchFamily="18" charset="0"/>
              </a:rPr>
              <a:t>L</a:t>
            </a:r>
            <a:r>
              <a:rPr lang="en-US" sz="3300" kern="0" dirty="0" err="1">
                <a:solidFill>
                  <a:srgbClr val="7030A0"/>
                </a:solidFill>
                <a:latin typeface="Tekton Pro Ext" panose="020F0605020208020904" pitchFamily="34" charset="0"/>
                <a:cs typeface="Times New Roman" panose="02020603050405020304" pitchFamily="18" charset="0"/>
              </a:rPr>
              <a:t>egendary</a:t>
            </a:r>
            <a:endParaRPr lang="en-US" sz="3300" kern="0" dirty="0">
              <a:solidFill>
                <a:srgbClr val="7030A0"/>
              </a:solidFill>
              <a:latin typeface="Tekton Pro Ext" panose="020F0605020208020904" pitchFamily="34" charset="0"/>
              <a:cs typeface="Times New Roman" panose="02020603050405020304" pitchFamily="18" charset="0"/>
            </a:endParaRPr>
          </a:p>
        </p:txBody>
      </p:sp>
      <p:sp>
        <p:nvSpPr>
          <p:cNvPr id="21" name="Rounded Rectangle 20"/>
          <p:cNvSpPr/>
          <p:nvPr/>
        </p:nvSpPr>
        <p:spPr>
          <a:xfrm>
            <a:off x="2366082" y="5022849"/>
            <a:ext cx="5283226" cy="682024"/>
          </a:xfrm>
          <a:prstGeom prst="roundRect">
            <a:avLst/>
          </a:prstGeom>
          <a:solidFill>
            <a:srgbClr val="FF33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700" kern="0" dirty="0">
                <a:solidFill>
                  <a:prstClr val="white"/>
                </a:solidFill>
                <a:latin typeface="Times New Roman" panose="02020603050405020304" pitchFamily="18" charset="0"/>
                <a:cs typeface="Times New Roman" panose="02020603050405020304" pitchFamily="18" charset="0"/>
              </a:rPr>
              <a:t>Very famous and admired</a:t>
            </a:r>
          </a:p>
        </p:txBody>
      </p:sp>
      <p:sp>
        <p:nvSpPr>
          <p:cNvPr id="22" name="Rounded Rectangle 21"/>
          <p:cNvSpPr/>
          <p:nvPr/>
        </p:nvSpPr>
        <p:spPr>
          <a:xfrm>
            <a:off x="2366083" y="4149224"/>
            <a:ext cx="5432771" cy="495299"/>
          </a:xfrm>
          <a:prstGeom prst="round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400" kern="0" dirty="0" err="1">
                <a:solidFill>
                  <a:prstClr val="white"/>
                </a:solidFill>
                <a:latin typeface="Times New Roman" panose="02020603050405020304" pitchFamily="18" charset="0"/>
                <a:cs typeface="Times New Roman" panose="02020603050405020304" pitchFamily="18" charset="0"/>
              </a:rPr>
              <a:t>Zahir</a:t>
            </a:r>
            <a:r>
              <a:rPr lang="en-US" sz="2400" kern="0" dirty="0">
                <a:solidFill>
                  <a:prstClr val="white"/>
                </a:solidFill>
                <a:latin typeface="Times New Roman" panose="02020603050405020304" pitchFamily="18" charset="0"/>
                <a:cs typeface="Times New Roman" panose="02020603050405020304" pitchFamily="18" charset="0"/>
              </a:rPr>
              <a:t> </a:t>
            </a:r>
            <a:r>
              <a:rPr lang="en-US" sz="2400" kern="0" dirty="0" err="1">
                <a:solidFill>
                  <a:prstClr val="white"/>
                </a:solidFill>
                <a:latin typeface="Times New Roman" panose="02020603050405020304" pitchFamily="18" charset="0"/>
                <a:cs typeface="Times New Roman" panose="02020603050405020304" pitchFamily="18" charset="0"/>
              </a:rPr>
              <a:t>Raihan</a:t>
            </a:r>
            <a:r>
              <a:rPr lang="en-US" sz="2400" kern="0" dirty="0">
                <a:solidFill>
                  <a:prstClr val="white"/>
                </a:solidFill>
                <a:latin typeface="Times New Roman" panose="02020603050405020304" pitchFamily="18" charset="0"/>
                <a:cs typeface="Times New Roman" panose="02020603050405020304" pitchFamily="18" charset="0"/>
              </a:rPr>
              <a:t> was a legendary person</a:t>
            </a:r>
          </a:p>
        </p:txBody>
      </p:sp>
      <p:pic>
        <p:nvPicPr>
          <p:cNvPr id="4" name="Picture 3"/>
          <p:cNvPicPr>
            <a:picLocks noChangeAspect="1"/>
          </p:cNvPicPr>
          <p:nvPr/>
        </p:nvPicPr>
        <p:blipFill>
          <a:blip r:embed="rId4"/>
          <a:stretch>
            <a:fillRect/>
          </a:stretch>
        </p:blipFill>
        <p:spPr>
          <a:xfrm>
            <a:off x="3327181" y="1296836"/>
            <a:ext cx="2451101" cy="2815657"/>
          </a:xfrm>
          <a:prstGeom prst="rect">
            <a:avLst/>
          </a:prstGeom>
        </p:spPr>
      </p:pic>
    </p:spTree>
    <p:extLst>
      <p:ext uri="{BB962C8B-B14F-4D97-AF65-F5344CB8AC3E}">
        <p14:creationId xmlns:p14="http://schemas.microsoft.com/office/powerpoint/2010/main" val="2205726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80">
                                          <p:stCondLst>
                                            <p:cond delay="0"/>
                                          </p:stCondLst>
                                        </p:cTn>
                                        <p:tgtEl>
                                          <p:spTgt spid="22"/>
                                        </p:tgtEl>
                                      </p:cBhvr>
                                    </p:animEffect>
                                    <p:anim calcmode="lin" valueType="num">
                                      <p:cBhvr>
                                        <p:cTn id="1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3" dur="26">
                                          <p:stCondLst>
                                            <p:cond delay="650"/>
                                          </p:stCondLst>
                                        </p:cTn>
                                        <p:tgtEl>
                                          <p:spTgt spid="22"/>
                                        </p:tgtEl>
                                      </p:cBhvr>
                                      <p:to x="100000" y="60000"/>
                                    </p:animScale>
                                    <p:animScale>
                                      <p:cBhvr>
                                        <p:cTn id="24" dur="166" decel="50000">
                                          <p:stCondLst>
                                            <p:cond delay="676"/>
                                          </p:stCondLst>
                                        </p:cTn>
                                        <p:tgtEl>
                                          <p:spTgt spid="22"/>
                                        </p:tgtEl>
                                      </p:cBhvr>
                                      <p:to x="100000" y="100000"/>
                                    </p:animScale>
                                    <p:animScale>
                                      <p:cBhvr>
                                        <p:cTn id="25" dur="26">
                                          <p:stCondLst>
                                            <p:cond delay="1312"/>
                                          </p:stCondLst>
                                        </p:cTn>
                                        <p:tgtEl>
                                          <p:spTgt spid="22"/>
                                        </p:tgtEl>
                                      </p:cBhvr>
                                      <p:to x="100000" y="80000"/>
                                    </p:animScale>
                                    <p:animScale>
                                      <p:cBhvr>
                                        <p:cTn id="26" dur="166" decel="50000">
                                          <p:stCondLst>
                                            <p:cond delay="1338"/>
                                          </p:stCondLst>
                                        </p:cTn>
                                        <p:tgtEl>
                                          <p:spTgt spid="22"/>
                                        </p:tgtEl>
                                      </p:cBhvr>
                                      <p:to x="100000" y="100000"/>
                                    </p:animScale>
                                    <p:animScale>
                                      <p:cBhvr>
                                        <p:cTn id="27" dur="26">
                                          <p:stCondLst>
                                            <p:cond delay="1642"/>
                                          </p:stCondLst>
                                        </p:cTn>
                                        <p:tgtEl>
                                          <p:spTgt spid="22"/>
                                        </p:tgtEl>
                                      </p:cBhvr>
                                      <p:to x="100000" y="90000"/>
                                    </p:animScale>
                                    <p:animScale>
                                      <p:cBhvr>
                                        <p:cTn id="28" dur="166" decel="50000">
                                          <p:stCondLst>
                                            <p:cond delay="1668"/>
                                          </p:stCondLst>
                                        </p:cTn>
                                        <p:tgtEl>
                                          <p:spTgt spid="22"/>
                                        </p:tgtEl>
                                      </p:cBhvr>
                                      <p:to x="100000" y="100000"/>
                                    </p:animScale>
                                    <p:animScale>
                                      <p:cBhvr>
                                        <p:cTn id="29" dur="26">
                                          <p:stCondLst>
                                            <p:cond delay="1808"/>
                                          </p:stCondLst>
                                        </p:cTn>
                                        <p:tgtEl>
                                          <p:spTgt spid="22"/>
                                        </p:tgtEl>
                                      </p:cBhvr>
                                      <p:to x="100000" y="95000"/>
                                    </p:animScale>
                                    <p:animScale>
                                      <p:cBhvr>
                                        <p:cTn id="30" dur="166" decel="50000">
                                          <p:stCondLst>
                                            <p:cond delay="1834"/>
                                          </p:stCondLst>
                                        </p:cTn>
                                        <p:tgtEl>
                                          <p:spTgt spid="2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childTnLst>
                          </p:cTn>
                        </p:par>
                      </p:childTnLst>
                    </p:cTn>
                  </p:par>
                </p:childTnLst>
              </p:cTn>
              <p:nextCondLst>
                <p:cond evt="onClick" delay="0">
                  <p:tgtEl>
                    <p:spTgt spid="9"/>
                  </p:tgtEl>
                </p:cond>
              </p:nextCondLst>
            </p:seq>
          </p:childTnLst>
        </p:cTn>
      </p:par>
    </p:tnLst>
    <p:bldLst>
      <p:bldP spid="10" grpId="0"/>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7243"/>
            <a:ext cx="1621684" cy="1436367"/>
          </a:xfrm>
          <a:prstGeom prst="rect">
            <a:avLst/>
          </a:prstGeom>
        </p:spPr>
      </p:pic>
      <p:pic>
        <p:nvPicPr>
          <p:cNvPr id="9" name="Picture 8"/>
          <p:cNvPicPr>
            <a:picLocks noChangeAspect="1"/>
          </p:cNvPicPr>
          <p:nvPr/>
        </p:nvPicPr>
        <p:blipFill>
          <a:blip r:embed="rId3"/>
          <a:stretch>
            <a:fillRect/>
          </a:stretch>
        </p:blipFill>
        <p:spPr>
          <a:xfrm>
            <a:off x="6039253" y="192900"/>
            <a:ext cx="1821070" cy="883591"/>
          </a:xfrm>
          <a:prstGeom prst="rect">
            <a:avLst/>
          </a:prstGeom>
        </p:spPr>
      </p:pic>
      <p:sp>
        <p:nvSpPr>
          <p:cNvPr id="10" name="Rounded Rectangle 9"/>
          <p:cNvSpPr/>
          <p:nvPr/>
        </p:nvSpPr>
        <p:spPr>
          <a:xfrm>
            <a:off x="0" y="1583610"/>
            <a:ext cx="2150156" cy="565529"/>
          </a:xfrm>
          <a:prstGeom prst="roundRect">
            <a:avLst/>
          </a:prstGeom>
          <a:solidFill>
            <a:srgbClr val="F1F53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3300" kern="0" dirty="0">
                <a:solidFill>
                  <a:srgbClr val="7030A0"/>
                </a:solidFill>
                <a:latin typeface="Tekton Pro Ext" panose="020F0605020208020904" pitchFamily="34" charset="0"/>
                <a:cs typeface="Times New Roman" panose="02020603050405020304" pitchFamily="18" charset="0"/>
              </a:rPr>
              <a:t>Inception</a:t>
            </a:r>
          </a:p>
        </p:txBody>
      </p:sp>
      <p:sp>
        <p:nvSpPr>
          <p:cNvPr id="21" name="Rounded Rectangle 20"/>
          <p:cNvSpPr/>
          <p:nvPr/>
        </p:nvSpPr>
        <p:spPr>
          <a:xfrm>
            <a:off x="2364248" y="4974786"/>
            <a:ext cx="5496075" cy="651412"/>
          </a:xfrm>
          <a:prstGeom prst="roundRect">
            <a:avLst/>
          </a:prstGeom>
          <a:solidFill>
            <a:srgbClr val="6600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3000" kern="0" dirty="0">
                <a:solidFill>
                  <a:prstClr val="white"/>
                </a:solidFill>
                <a:latin typeface="Times New Roman" panose="02020603050405020304" pitchFamily="18" charset="0"/>
                <a:cs typeface="Times New Roman" panose="02020603050405020304" pitchFamily="18" charset="0"/>
              </a:rPr>
              <a:t>The start of an institution</a:t>
            </a:r>
          </a:p>
        </p:txBody>
      </p:sp>
      <p:sp>
        <p:nvSpPr>
          <p:cNvPr id="22" name="Rounded Rectangle 21"/>
          <p:cNvSpPr/>
          <p:nvPr/>
        </p:nvSpPr>
        <p:spPr>
          <a:xfrm>
            <a:off x="2364247" y="4025175"/>
            <a:ext cx="5591033" cy="683106"/>
          </a:xfrm>
          <a:prstGeom prst="round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700" kern="0" dirty="0">
                <a:solidFill>
                  <a:prstClr val="white"/>
                </a:solidFill>
                <a:latin typeface="Times New Roman" panose="02020603050405020304" pitchFamily="18" charset="0"/>
                <a:cs typeface="Times New Roman" panose="02020603050405020304" pitchFamily="18" charset="0"/>
              </a:rPr>
              <a:t>We could see the inception of a free independent country</a:t>
            </a:r>
          </a:p>
        </p:txBody>
      </p:sp>
      <p:pic>
        <p:nvPicPr>
          <p:cNvPr id="3" name="Picture 2"/>
          <p:cNvPicPr>
            <a:picLocks noChangeAspect="1"/>
          </p:cNvPicPr>
          <p:nvPr/>
        </p:nvPicPr>
        <p:blipFill>
          <a:blip r:embed="rId4"/>
          <a:stretch>
            <a:fillRect/>
          </a:stretch>
        </p:blipFill>
        <p:spPr>
          <a:xfrm>
            <a:off x="3012184" y="1651539"/>
            <a:ext cx="3972425" cy="2254883"/>
          </a:xfrm>
          <a:prstGeom prst="rect">
            <a:avLst/>
          </a:prstGeom>
        </p:spPr>
      </p:pic>
    </p:spTree>
    <p:extLst>
      <p:ext uri="{BB962C8B-B14F-4D97-AF65-F5344CB8AC3E}">
        <p14:creationId xmlns:p14="http://schemas.microsoft.com/office/powerpoint/2010/main" val="1586830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80">
                                          <p:stCondLst>
                                            <p:cond delay="0"/>
                                          </p:stCondLst>
                                        </p:cTn>
                                        <p:tgtEl>
                                          <p:spTgt spid="22"/>
                                        </p:tgtEl>
                                      </p:cBhvr>
                                    </p:animEffect>
                                    <p:anim calcmode="lin" valueType="num">
                                      <p:cBhvr>
                                        <p:cTn id="2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8" dur="26">
                                          <p:stCondLst>
                                            <p:cond delay="650"/>
                                          </p:stCondLst>
                                        </p:cTn>
                                        <p:tgtEl>
                                          <p:spTgt spid="22"/>
                                        </p:tgtEl>
                                      </p:cBhvr>
                                      <p:to x="100000" y="60000"/>
                                    </p:animScale>
                                    <p:animScale>
                                      <p:cBhvr>
                                        <p:cTn id="29" dur="166" decel="50000">
                                          <p:stCondLst>
                                            <p:cond delay="676"/>
                                          </p:stCondLst>
                                        </p:cTn>
                                        <p:tgtEl>
                                          <p:spTgt spid="22"/>
                                        </p:tgtEl>
                                      </p:cBhvr>
                                      <p:to x="100000" y="100000"/>
                                    </p:animScale>
                                    <p:animScale>
                                      <p:cBhvr>
                                        <p:cTn id="30" dur="26">
                                          <p:stCondLst>
                                            <p:cond delay="1312"/>
                                          </p:stCondLst>
                                        </p:cTn>
                                        <p:tgtEl>
                                          <p:spTgt spid="22"/>
                                        </p:tgtEl>
                                      </p:cBhvr>
                                      <p:to x="100000" y="80000"/>
                                    </p:animScale>
                                    <p:animScale>
                                      <p:cBhvr>
                                        <p:cTn id="31" dur="166" decel="50000">
                                          <p:stCondLst>
                                            <p:cond delay="1338"/>
                                          </p:stCondLst>
                                        </p:cTn>
                                        <p:tgtEl>
                                          <p:spTgt spid="22"/>
                                        </p:tgtEl>
                                      </p:cBhvr>
                                      <p:to x="100000" y="100000"/>
                                    </p:animScale>
                                    <p:animScale>
                                      <p:cBhvr>
                                        <p:cTn id="32" dur="26">
                                          <p:stCondLst>
                                            <p:cond delay="1642"/>
                                          </p:stCondLst>
                                        </p:cTn>
                                        <p:tgtEl>
                                          <p:spTgt spid="22"/>
                                        </p:tgtEl>
                                      </p:cBhvr>
                                      <p:to x="100000" y="90000"/>
                                    </p:animScale>
                                    <p:animScale>
                                      <p:cBhvr>
                                        <p:cTn id="33" dur="166" decel="50000">
                                          <p:stCondLst>
                                            <p:cond delay="1668"/>
                                          </p:stCondLst>
                                        </p:cTn>
                                        <p:tgtEl>
                                          <p:spTgt spid="22"/>
                                        </p:tgtEl>
                                      </p:cBhvr>
                                      <p:to x="100000" y="100000"/>
                                    </p:animScale>
                                    <p:animScale>
                                      <p:cBhvr>
                                        <p:cTn id="34" dur="26">
                                          <p:stCondLst>
                                            <p:cond delay="1808"/>
                                          </p:stCondLst>
                                        </p:cTn>
                                        <p:tgtEl>
                                          <p:spTgt spid="22"/>
                                        </p:tgtEl>
                                      </p:cBhvr>
                                      <p:to x="100000" y="95000"/>
                                    </p:animScale>
                                    <p:animScale>
                                      <p:cBhvr>
                                        <p:cTn id="35" dur="166" decel="50000">
                                          <p:stCondLst>
                                            <p:cond delay="1834"/>
                                          </p:stCondLst>
                                        </p:cTn>
                                        <p:tgtEl>
                                          <p:spTgt spid="2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1000" fill="hold"/>
                                        <p:tgtEl>
                                          <p:spTgt spid="21"/>
                                        </p:tgtEl>
                                        <p:attrNameLst>
                                          <p:attrName>ppt_w</p:attrName>
                                        </p:attrNameLst>
                                      </p:cBhvr>
                                      <p:tavLst>
                                        <p:tav tm="0">
                                          <p:val>
                                            <p:fltVal val="0"/>
                                          </p:val>
                                        </p:tav>
                                        <p:tav tm="100000">
                                          <p:val>
                                            <p:strVal val="#ppt_w"/>
                                          </p:val>
                                        </p:tav>
                                      </p:tavLst>
                                    </p:anim>
                                    <p:anim calcmode="lin" valueType="num">
                                      <p:cBhvr>
                                        <p:cTn id="49" dur="1000" fill="hold"/>
                                        <p:tgtEl>
                                          <p:spTgt spid="21"/>
                                        </p:tgtEl>
                                        <p:attrNameLst>
                                          <p:attrName>ppt_h</p:attrName>
                                        </p:attrNameLst>
                                      </p:cBhvr>
                                      <p:tavLst>
                                        <p:tav tm="0">
                                          <p:val>
                                            <p:fltVal val="0"/>
                                          </p:val>
                                        </p:tav>
                                        <p:tav tm="100000">
                                          <p:val>
                                            <p:strVal val="#ppt_h"/>
                                          </p:val>
                                        </p:tav>
                                      </p:tavLst>
                                    </p:anim>
                                    <p:anim calcmode="lin" valueType="num">
                                      <p:cBhvr>
                                        <p:cTn id="50" dur="1000" fill="hold"/>
                                        <p:tgtEl>
                                          <p:spTgt spid="21"/>
                                        </p:tgtEl>
                                        <p:attrNameLst>
                                          <p:attrName>style.rotation</p:attrName>
                                        </p:attrNameLst>
                                      </p:cBhvr>
                                      <p:tavLst>
                                        <p:tav tm="0">
                                          <p:val>
                                            <p:fltVal val="90"/>
                                          </p:val>
                                        </p:tav>
                                        <p:tav tm="100000">
                                          <p:val>
                                            <p:fltVal val="0"/>
                                          </p:val>
                                        </p:tav>
                                      </p:tavLst>
                                    </p:anim>
                                    <p:animEffect transition="in" filter="fade">
                                      <p:cBhvr>
                                        <p:cTn id="51" dur="1000"/>
                                        <p:tgtEl>
                                          <p:spTgt spid="21"/>
                                        </p:tgtEl>
                                      </p:cBhvr>
                                    </p:animEffect>
                                  </p:childTnLst>
                                </p:cTn>
                              </p:par>
                            </p:childTnLst>
                          </p:cTn>
                        </p:par>
                      </p:childTnLst>
                    </p:cTn>
                  </p:par>
                </p:childTnLst>
              </p:cTn>
              <p:nextCondLst>
                <p:cond evt="onClick" delay="0">
                  <p:tgtEl>
                    <p:spTgt spid="9"/>
                  </p:tgtEl>
                </p:cond>
              </p:nextCondLst>
            </p:seq>
          </p:childTnLst>
        </p:cTn>
      </p:par>
    </p:tnLst>
    <p:bldLst>
      <p:bldP spid="1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307" y="4740423"/>
            <a:ext cx="9892146"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07670" marR="751999" lvl="1" indent="-4286" algn="just">
              <a:spcAft>
                <a:spcPts val="64"/>
              </a:spcAft>
            </a:pPr>
            <a:r>
              <a:rPr lang="en-US" sz="2000" dirty="0">
                <a:solidFill>
                  <a:schemeClr val="tx1"/>
                </a:solidFill>
                <a:latin typeface="Arial Black" panose="020B0A04020102020204" pitchFamily="34" charset="0"/>
                <a:ea typeface="Times New Roman" panose="02020603050405020304" pitchFamily="18" charset="0"/>
              </a:rPr>
              <a:t>Zahir Raihan was one of the most talented film makers </a:t>
            </a:r>
            <a:r>
              <a:rPr lang="en-US" sz="2000" dirty="0" smtClean="0">
                <a:solidFill>
                  <a:schemeClr val="tx1"/>
                </a:solidFill>
                <a:latin typeface="Arial Black" panose="020B0A04020102020204" pitchFamily="34" charset="0"/>
                <a:ea typeface="Times New Roman" panose="02020603050405020304" pitchFamily="18" charset="0"/>
              </a:rPr>
              <a:t> in Bangladesh</a:t>
            </a:r>
            <a:r>
              <a:rPr lang="en-US" sz="2000" dirty="0">
                <a:solidFill>
                  <a:schemeClr val="tx1"/>
                </a:solidFill>
                <a:latin typeface="Arial Black" panose="020B0A04020102020204" pitchFamily="34" charset="0"/>
                <a:ea typeface="Times New Roman" panose="02020603050405020304" pitchFamily="18" charset="0"/>
              </a:rPr>
              <a:t>. He was born on 19 August 1935 in the village </a:t>
            </a:r>
            <a:r>
              <a:rPr lang="en-US" sz="2000" dirty="0" err="1">
                <a:solidFill>
                  <a:schemeClr val="tx1"/>
                </a:solidFill>
                <a:latin typeface="Arial Black" panose="020B0A04020102020204" pitchFamily="34" charset="0"/>
                <a:ea typeface="Times New Roman" panose="02020603050405020304" pitchFamily="18" charset="0"/>
              </a:rPr>
              <a:t>Majupur</a:t>
            </a:r>
            <a:r>
              <a:rPr lang="en-US" sz="2000" dirty="0">
                <a:solidFill>
                  <a:schemeClr val="tx1"/>
                </a:solidFill>
                <a:latin typeface="Arial Black" panose="020B0A04020102020204" pitchFamily="34" charset="0"/>
                <a:ea typeface="Times New Roman" panose="02020603050405020304" pitchFamily="18" charset="0"/>
              </a:rPr>
              <a:t>, in </a:t>
            </a:r>
            <a:r>
              <a:rPr lang="en-US" sz="2000" dirty="0" err="1">
                <a:solidFill>
                  <a:schemeClr val="tx1"/>
                </a:solidFill>
                <a:latin typeface="Arial Black" panose="020B0A04020102020204" pitchFamily="34" charset="0"/>
                <a:ea typeface="Times New Roman" panose="02020603050405020304" pitchFamily="18" charset="0"/>
              </a:rPr>
              <a:t>Feni</a:t>
            </a:r>
            <a:r>
              <a:rPr lang="en-US" sz="2000" dirty="0">
                <a:solidFill>
                  <a:schemeClr val="tx1"/>
                </a:solidFill>
                <a:latin typeface="Arial Black" panose="020B0A04020102020204" pitchFamily="34" charset="0"/>
                <a:ea typeface="Times New Roman" panose="02020603050405020304" pitchFamily="18" charset="0"/>
              </a:rPr>
              <a:t> district. </a:t>
            </a:r>
          </a:p>
        </p:txBody>
      </p:sp>
      <p:pic>
        <p:nvPicPr>
          <p:cNvPr id="5" name="Picture 4"/>
          <p:cNvPicPr>
            <a:picLocks noChangeAspect="1"/>
          </p:cNvPicPr>
          <p:nvPr/>
        </p:nvPicPr>
        <p:blipFill rotWithShape="1">
          <a:blip r:embed="rId2"/>
          <a:srcRect t="33983"/>
          <a:stretch/>
        </p:blipFill>
        <p:spPr>
          <a:xfrm>
            <a:off x="247650" y="831272"/>
            <a:ext cx="3811732" cy="3228110"/>
          </a:xfrm>
          <a:prstGeom prst="rect">
            <a:avLst/>
          </a:prstGeom>
        </p:spPr>
      </p:pic>
      <p:pic>
        <p:nvPicPr>
          <p:cNvPr id="6" name="Picture 5"/>
          <p:cNvPicPr>
            <a:picLocks noChangeAspect="1"/>
          </p:cNvPicPr>
          <p:nvPr/>
        </p:nvPicPr>
        <p:blipFill>
          <a:blip r:embed="rId3"/>
          <a:stretch>
            <a:fillRect/>
          </a:stretch>
        </p:blipFill>
        <p:spPr>
          <a:xfrm>
            <a:off x="4536930" y="714807"/>
            <a:ext cx="4297311" cy="3219884"/>
          </a:xfrm>
          <a:prstGeom prst="rect">
            <a:avLst/>
          </a:prstGeom>
        </p:spPr>
      </p:pic>
      <p:sp>
        <p:nvSpPr>
          <p:cNvPr id="3" name="Rectangle 2"/>
          <p:cNvSpPr/>
          <p:nvPr/>
        </p:nvSpPr>
        <p:spPr>
          <a:xfrm>
            <a:off x="189005" y="0"/>
            <a:ext cx="8645236" cy="714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Black" panose="020B0A04020102020204" pitchFamily="34" charset="0"/>
              </a:rPr>
              <a:t>Read the passage carefully and answer the question </a:t>
            </a:r>
            <a:endParaRPr lang="en-US"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6831214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3441680"/>
            <a:ext cx="9892146" cy="34163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07670" marR="751999" lvl="1" indent="-4286" algn="just">
              <a:spcAft>
                <a:spcPts val="64"/>
              </a:spcAft>
            </a:pPr>
            <a:r>
              <a:rPr lang="en-US" sz="2400" dirty="0">
                <a:solidFill>
                  <a:schemeClr val="tx1"/>
                </a:solidFill>
                <a:latin typeface="Arial Black" panose="020B0A04020102020204" pitchFamily="34" charset="0"/>
                <a:ea typeface="Times New Roman" panose="02020603050405020304" pitchFamily="18" charset="0"/>
              </a:rPr>
              <a:t>He was an active worker of the Language Movement. He was one of the ten students to go out in a procession on 21 February 1952 despite a ban on such activities. As a result, he and many others were arrested and taken to prison. </a:t>
            </a:r>
            <a:r>
              <a:rPr lang="en-US" sz="2400" dirty="0" err="1">
                <a:solidFill>
                  <a:schemeClr val="tx1"/>
                </a:solidFill>
                <a:latin typeface="Arial Black" panose="020B0A04020102020204" pitchFamily="34" charset="0"/>
                <a:ea typeface="Times New Roman" panose="02020603050405020304" pitchFamily="18" charset="0"/>
              </a:rPr>
              <a:t>Raihan</a:t>
            </a:r>
            <a:r>
              <a:rPr lang="en-US" sz="2400" dirty="0">
                <a:solidFill>
                  <a:schemeClr val="tx1"/>
                </a:solidFill>
                <a:latin typeface="Arial Black" panose="020B0A04020102020204" pitchFamily="34" charset="0"/>
                <a:ea typeface="Times New Roman" panose="02020603050405020304" pitchFamily="18" charset="0"/>
              </a:rPr>
              <a:t> was also present at the historical meeting of </a:t>
            </a:r>
            <a:r>
              <a:rPr lang="en-US" sz="2400" dirty="0" err="1">
                <a:solidFill>
                  <a:schemeClr val="tx1"/>
                </a:solidFill>
                <a:latin typeface="Arial Black" panose="020B0A04020102020204" pitchFamily="34" charset="0"/>
                <a:ea typeface="Times New Roman" panose="02020603050405020304" pitchFamily="18" charset="0"/>
              </a:rPr>
              <a:t>Amtala</a:t>
            </a:r>
            <a:r>
              <a:rPr lang="en-US" sz="2400" dirty="0">
                <a:solidFill>
                  <a:schemeClr val="tx1"/>
                </a:solidFill>
                <a:latin typeface="Arial Black" panose="020B0A04020102020204" pitchFamily="34" charset="0"/>
                <a:ea typeface="Times New Roman" panose="02020603050405020304" pitchFamily="18" charset="0"/>
              </a:rPr>
              <a:t> on February 21, 1952. He also took part in the mass movement in 1969. In 1971, he joined the Liberation War.</a:t>
            </a:r>
          </a:p>
        </p:txBody>
      </p:sp>
      <p:pic>
        <p:nvPicPr>
          <p:cNvPr id="6" name="Picture 5"/>
          <p:cNvPicPr>
            <a:picLocks noChangeAspect="1"/>
          </p:cNvPicPr>
          <p:nvPr/>
        </p:nvPicPr>
        <p:blipFill>
          <a:blip r:embed="rId2"/>
          <a:stretch>
            <a:fillRect/>
          </a:stretch>
        </p:blipFill>
        <p:spPr>
          <a:xfrm>
            <a:off x="142010" y="485775"/>
            <a:ext cx="4152899" cy="2617644"/>
          </a:xfrm>
          <a:prstGeom prst="rect">
            <a:avLst/>
          </a:prstGeom>
        </p:spPr>
      </p:pic>
      <p:pic>
        <p:nvPicPr>
          <p:cNvPr id="7" name="Picture 6"/>
          <p:cNvPicPr>
            <a:picLocks noChangeAspect="1"/>
          </p:cNvPicPr>
          <p:nvPr/>
        </p:nvPicPr>
        <p:blipFill>
          <a:blip r:embed="rId3"/>
          <a:stretch>
            <a:fillRect/>
          </a:stretch>
        </p:blipFill>
        <p:spPr>
          <a:xfrm>
            <a:off x="4739553" y="506558"/>
            <a:ext cx="4002896" cy="2596861"/>
          </a:xfrm>
          <a:prstGeom prst="rect">
            <a:avLst/>
          </a:prstGeom>
        </p:spPr>
      </p:pic>
    </p:spTree>
    <p:extLst>
      <p:ext uri="{BB962C8B-B14F-4D97-AF65-F5344CB8AC3E}">
        <p14:creationId xmlns:p14="http://schemas.microsoft.com/office/powerpoint/2010/main" val="34113229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49676"/>
            <a:ext cx="9144000"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solidFill>
                  <a:schemeClr val="tx1"/>
                </a:solidFill>
                <a:latin typeface="Arial Black" panose="020B0A04020102020204" pitchFamily="34" charset="0"/>
                <a:ea typeface="Times New Roman" panose="02020603050405020304" pitchFamily="18" charset="0"/>
              </a:rPr>
              <a:t>All through his life, </a:t>
            </a:r>
            <a:r>
              <a:rPr lang="en-US" sz="2400" dirty="0" err="1">
                <a:solidFill>
                  <a:schemeClr val="tx1"/>
                </a:solidFill>
                <a:latin typeface="Arial Black" panose="020B0A04020102020204" pitchFamily="34" charset="0"/>
                <a:ea typeface="Times New Roman" panose="02020603050405020304" pitchFamily="18" charset="0"/>
              </a:rPr>
              <a:t>Zahir</a:t>
            </a:r>
            <a:r>
              <a:rPr lang="en-US" sz="2400" dirty="0">
                <a:solidFill>
                  <a:schemeClr val="tx1"/>
                </a:solidFill>
                <a:latin typeface="Arial Black" panose="020B0A04020102020204" pitchFamily="34" charset="0"/>
                <a:ea typeface="Times New Roman" panose="02020603050405020304" pitchFamily="18" charset="0"/>
              </a:rPr>
              <a:t> </a:t>
            </a:r>
            <a:r>
              <a:rPr lang="en-US" sz="2400" dirty="0" err="1">
                <a:solidFill>
                  <a:schemeClr val="tx1"/>
                </a:solidFill>
                <a:latin typeface="Arial Black" panose="020B0A04020102020204" pitchFamily="34" charset="0"/>
                <a:ea typeface="Times New Roman" panose="02020603050405020304" pitchFamily="18" charset="0"/>
              </a:rPr>
              <a:t>Raihan</a:t>
            </a:r>
            <a:r>
              <a:rPr lang="en-US" sz="2400" dirty="0">
                <a:solidFill>
                  <a:schemeClr val="tx1"/>
                </a:solidFill>
                <a:latin typeface="Arial Black" panose="020B0A04020102020204" pitchFamily="34" charset="0"/>
                <a:ea typeface="Times New Roman" panose="02020603050405020304" pitchFamily="18" charset="0"/>
              </a:rPr>
              <a:t> dreamt of a democratic society, a society that would ensure freedom of speech. He had many dreams about our film industry too. He made a legendary film </a:t>
            </a:r>
            <a:r>
              <a:rPr lang="en-US" sz="2400" dirty="0" err="1">
                <a:solidFill>
                  <a:schemeClr val="tx1"/>
                </a:solidFill>
                <a:latin typeface="Arial Black" panose="020B0A04020102020204" pitchFamily="34" charset="0"/>
                <a:ea typeface="Times New Roman" panose="02020603050405020304" pitchFamily="18" charset="0"/>
              </a:rPr>
              <a:t>Jibon</a:t>
            </a:r>
            <a:r>
              <a:rPr lang="en-US" sz="2400" dirty="0">
                <a:solidFill>
                  <a:schemeClr val="tx1"/>
                </a:solidFill>
                <a:latin typeface="Arial Black" panose="020B0A04020102020204" pitchFamily="34" charset="0"/>
                <a:ea typeface="Times New Roman" panose="02020603050405020304" pitchFamily="18" charset="0"/>
              </a:rPr>
              <a:t> </a:t>
            </a:r>
            <a:r>
              <a:rPr lang="en-US" sz="2400" dirty="0" err="1">
                <a:solidFill>
                  <a:schemeClr val="tx1"/>
                </a:solidFill>
                <a:latin typeface="Arial Black" panose="020B0A04020102020204" pitchFamily="34" charset="0"/>
                <a:ea typeface="Times New Roman" panose="02020603050405020304" pitchFamily="18" charset="0"/>
              </a:rPr>
              <a:t>Theke</a:t>
            </a:r>
            <a:r>
              <a:rPr lang="en-US" sz="2400" dirty="0">
                <a:solidFill>
                  <a:schemeClr val="tx1"/>
                </a:solidFill>
                <a:latin typeface="Arial Black" panose="020B0A04020102020204" pitchFamily="34" charset="0"/>
                <a:ea typeface="Times New Roman" panose="02020603050405020304" pitchFamily="18" charset="0"/>
              </a:rPr>
              <a:t> </a:t>
            </a:r>
            <a:r>
              <a:rPr lang="en-US" sz="2400" dirty="0" err="1">
                <a:solidFill>
                  <a:schemeClr val="tx1"/>
                </a:solidFill>
                <a:latin typeface="Arial Black" panose="020B0A04020102020204" pitchFamily="34" charset="0"/>
                <a:ea typeface="Times New Roman" panose="02020603050405020304" pitchFamily="18" charset="0"/>
              </a:rPr>
              <a:t>Neya</a:t>
            </a:r>
            <a:r>
              <a:rPr lang="en-US" sz="2400" dirty="0">
                <a:solidFill>
                  <a:schemeClr val="tx1"/>
                </a:solidFill>
                <a:latin typeface="Arial Black" panose="020B0A04020102020204" pitchFamily="34" charset="0"/>
                <a:ea typeface="Times New Roman" panose="02020603050405020304" pitchFamily="18" charset="0"/>
              </a:rPr>
              <a:t> based on the Language Movement of 1952.</a:t>
            </a:r>
            <a:endParaRPr lang="en-US" sz="2400" dirty="0">
              <a:solidFill>
                <a:schemeClr val="tx1"/>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4724400" y="426027"/>
            <a:ext cx="4097483" cy="3522518"/>
          </a:xfrm>
          <a:prstGeom prst="rect">
            <a:avLst/>
          </a:prstGeom>
        </p:spPr>
      </p:pic>
      <p:pic>
        <p:nvPicPr>
          <p:cNvPr id="6" name="Picture 5"/>
          <p:cNvPicPr>
            <a:picLocks noChangeAspect="1"/>
          </p:cNvPicPr>
          <p:nvPr/>
        </p:nvPicPr>
        <p:blipFill>
          <a:blip r:embed="rId3"/>
          <a:stretch>
            <a:fillRect/>
          </a:stretch>
        </p:blipFill>
        <p:spPr>
          <a:xfrm>
            <a:off x="174047" y="439882"/>
            <a:ext cx="4183622" cy="3508663"/>
          </a:xfrm>
          <a:prstGeom prst="rect">
            <a:avLst/>
          </a:prstGeom>
        </p:spPr>
      </p:pic>
    </p:spTree>
    <p:extLst>
      <p:ext uri="{BB962C8B-B14F-4D97-AF65-F5344CB8AC3E}">
        <p14:creationId xmlns:p14="http://schemas.microsoft.com/office/powerpoint/2010/main" val="2728916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06816"/>
            <a:ext cx="9144000" cy="1938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solidFill>
                  <a:schemeClr val="tx1"/>
                </a:solidFill>
                <a:latin typeface="Arial Black" panose="020B0A04020102020204" pitchFamily="34" charset="0"/>
                <a:ea typeface="Times New Roman" panose="02020603050405020304" pitchFamily="18" charset="0"/>
              </a:rPr>
              <a:t>It was a protest against the autocratic government then ruling our country. The family portrayed in that film symbolically represented East Pakistan. The family was ruled by an autocrat who had to go to the prison for her conspiracy. </a:t>
            </a:r>
            <a:endParaRPr lang="en-US" sz="2400" dirty="0">
              <a:solidFill>
                <a:schemeClr val="tx1"/>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122958" y="631247"/>
            <a:ext cx="4324351" cy="3843771"/>
          </a:xfrm>
          <a:prstGeom prst="rect">
            <a:avLst/>
          </a:prstGeom>
        </p:spPr>
      </p:pic>
      <p:pic>
        <p:nvPicPr>
          <p:cNvPr id="6" name="Picture 5"/>
          <p:cNvPicPr>
            <a:picLocks noChangeAspect="1"/>
          </p:cNvPicPr>
          <p:nvPr/>
        </p:nvPicPr>
        <p:blipFill>
          <a:blip r:embed="rId3"/>
          <a:stretch>
            <a:fillRect/>
          </a:stretch>
        </p:blipFill>
        <p:spPr>
          <a:xfrm>
            <a:off x="4572000" y="631247"/>
            <a:ext cx="4184073" cy="3843771"/>
          </a:xfrm>
          <a:prstGeom prst="rect">
            <a:avLst/>
          </a:prstGeom>
        </p:spPr>
      </p:pic>
    </p:spTree>
    <p:extLst>
      <p:ext uri="{BB962C8B-B14F-4D97-AF65-F5344CB8AC3E}">
        <p14:creationId xmlns:p14="http://schemas.microsoft.com/office/powerpoint/2010/main" val="1398628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83751"/>
            <a:ext cx="9144000"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solidFill>
                  <a:schemeClr val="tx1"/>
                </a:solidFill>
                <a:latin typeface="Arial Black" panose="020B0A04020102020204" pitchFamily="34" charset="0"/>
                <a:ea typeface="Times New Roman" panose="02020603050405020304" pitchFamily="18" charset="0"/>
              </a:rPr>
              <a:t>During the Liberation War in 1971, this film was shown outside </a:t>
            </a:r>
            <a:r>
              <a:rPr lang="en-US" sz="2400" dirty="0" smtClean="0">
                <a:solidFill>
                  <a:schemeClr val="tx1"/>
                </a:solidFill>
                <a:latin typeface="Arial Black" panose="020B0A04020102020204" pitchFamily="34" charset="0"/>
                <a:ea typeface="Times New Roman" panose="02020603050405020304" pitchFamily="18" charset="0"/>
              </a:rPr>
              <a:t>Bangladesh.Celebrated </a:t>
            </a:r>
            <a:r>
              <a:rPr lang="en-US" sz="2400" dirty="0">
                <a:solidFill>
                  <a:schemeClr val="tx1"/>
                </a:solidFill>
                <a:latin typeface="Arial Black" panose="020B0A04020102020204" pitchFamily="34" charset="0"/>
                <a:ea typeface="Times New Roman" panose="02020603050405020304" pitchFamily="18" charset="0"/>
              </a:rPr>
              <a:t>filmmakers like Satyajit Ray, Mrinal Sen, and Ritwik Ghatak appreciated this film. </a:t>
            </a:r>
            <a:r>
              <a:rPr lang="en-US" sz="2400" dirty="0" err="1">
                <a:solidFill>
                  <a:schemeClr val="tx1"/>
                </a:solidFill>
                <a:latin typeface="Arial Black" panose="020B0A04020102020204" pitchFamily="34" charset="0"/>
                <a:ea typeface="Times New Roman" panose="02020603050405020304" pitchFamily="18" charset="0"/>
              </a:rPr>
              <a:t>Raihan</a:t>
            </a:r>
            <a:r>
              <a:rPr lang="en-US" sz="2400" dirty="0">
                <a:solidFill>
                  <a:schemeClr val="tx1"/>
                </a:solidFill>
                <a:latin typeface="Arial Black" panose="020B0A04020102020204" pitchFamily="34" charset="0"/>
                <a:ea typeface="Times New Roman" panose="02020603050405020304" pitchFamily="18" charset="0"/>
              </a:rPr>
              <a:t> gave all his money the film made to the Freedom Fighters’ trust that he got from his film shows.</a:t>
            </a:r>
            <a:endParaRPr lang="en-US" sz="2400" dirty="0">
              <a:solidFill>
                <a:schemeClr val="tx1"/>
              </a:solidFill>
              <a:latin typeface="Arial Black" panose="020B0A04020102020204" pitchFamily="34" charset="0"/>
            </a:endParaRPr>
          </a:p>
        </p:txBody>
      </p:sp>
      <p:sp>
        <p:nvSpPr>
          <p:cNvPr id="7" name="Rectangle 6"/>
          <p:cNvSpPr/>
          <p:nvPr/>
        </p:nvSpPr>
        <p:spPr>
          <a:xfrm>
            <a:off x="352849" y="3138741"/>
            <a:ext cx="1911805" cy="392415"/>
          </a:xfrm>
          <a:prstGeom prst="rect">
            <a:avLst/>
          </a:prstGeom>
          <a:noFill/>
        </p:spPr>
        <p:txBody>
          <a:bodyPr wrap="none" lIns="68580" tIns="34290" rIns="68580" bIns="34290">
            <a:spAutoFit/>
          </a:bodyPr>
          <a:lstStyle/>
          <a:p>
            <a:pPr algn="ctr"/>
            <a:r>
              <a:rPr lang="en-US" sz="2100" dirty="0" err="1">
                <a:ln w="0"/>
                <a:latin typeface="Arial Black" panose="020B0A04020102020204" pitchFamily="34" charset="0"/>
                <a:cs typeface="Times New Roman" panose="02020603050405020304" pitchFamily="18" charset="0"/>
              </a:rPr>
              <a:t>Satyajit</a:t>
            </a:r>
            <a:r>
              <a:rPr lang="en-US" sz="2100" dirty="0">
                <a:ln w="0"/>
                <a:latin typeface="Arial Black" panose="020B0A04020102020204" pitchFamily="34" charset="0"/>
                <a:cs typeface="Times New Roman" panose="02020603050405020304" pitchFamily="18" charset="0"/>
              </a:rPr>
              <a:t> Ray</a:t>
            </a:r>
          </a:p>
        </p:txBody>
      </p:sp>
      <p:sp>
        <p:nvSpPr>
          <p:cNvPr id="8" name="Rectangle 7"/>
          <p:cNvSpPr/>
          <p:nvPr/>
        </p:nvSpPr>
        <p:spPr>
          <a:xfrm>
            <a:off x="3235802" y="3138741"/>
            <a:ext cx="1695016" cy="392415"/>
          </a:xfrm>
          <a:prstGeom prst="rect">
            <a:avLst/>
          </a:prstGeom>
          <a:noFill/>
        </p:spPr>
        <p:txBody>
          <a:bodyPr wrap="none" lIns="68580" tIns="34290" rIns="68580" bIns="34290">
            <a:spAutoFit/>
          </a:bodyPr>
          <a:lstStyle/>
          <a:p>
            <a:pPr algn="ctr"/>
            <a:r>
              <a:rPr lang="en-US" sz="2100" dirty="0" err="1">
                <a:ln w="0"/>
                <a:latin typeface="Arial Black" panose="020B0A04020102020204" pitchFamily="34" charset="0"/>
                <a:cs typeface="Times New Roman" panose="02020603050405020304" pitchFamily="18" charset="0"/>
              </a:rPr>
              <a:t>Mrinal</a:t>
            </a:r>
            <a:r>
              <a:rPr lang="en-US" sz="2100" dirty="0">
                <a:ln w="0"/>
                <a:latin typeface="Arial Black" panose="020B0A04020102020204" pitchFamily="34" charset="0"/>
                <a:cs typeface="Times New Roman" panose="02020603050405020304" pitchFamily="18" charset="0"/>
              </a:rPr>
              <a:t> Sen</a:t>
            </a:r>
          </a:p>
        </p:txBody>
      </p:sp>
      <p:sp>
        <p:nvSpPr>
          <p:cNvPr id="9" name="Rectangle 8"/>
          <p:cNvSpPr/>
          <p:nvPr/>
        </p:nvSpPr>
        <p:spPr>
          <a:xfrm>
            <a:off x="6336998" y="3179068"/>
            <a:ext cx="2230611" cy="392415"/>
          </a:xfrm>
          <a:prstGeom prst="rect">
            <a:avLst/>
          </a:prstGeom>
          <a:noFill/>
        </p:spPr>
        <p:txBody>
          <a:bodyPr wrap="none" lIns="68580" tIns="34290" rIns="68580" bIns="34290">
            <a:spAutoFit/>
          </a:bodyPr>
          <a:lstStyle/>
          <a:p>
            <a:pPr algn="ctr"/>
            <a:r>
              <a:rPr lang="en-US" sz="2100" dirty="0" err="1">
                <a:ln w="0"/>
                <a:latin typeface="Arial Black" panose="020B0A04020102020204" pitchFamily="34" charset="0"/>
                <a:cs typeface="Times New Roman" panose="02020603050405020304" pitchFamily="18" charset="0"/>
              </a:rPr>
              <a:t>Ritwik</a:t>
            </a:r>
            <a:r>
              <a:rPr lang="en-US" sz="2100" dirty="0">
                <a:ln w="0"/>
                <a:latin typeface="Arial Black" panose="020B0A04020102020204" pitchFamily="34" charset="0"/>
                <a:cs typeface="Times New Roman" panose="02020603050405020304" pitchFamily="18" charset="0"/>
              </a:rPr>
              <a:t> </a:t>
            </a:r>
            <a:r>
              <a:rPr lang="en-US" sz="2100" dirty="0" err="1">
                <a:ln w="0"/>
                <a:latin typeface="Arial Black" panose="020B0A04020102020204" pitchFamily="34" charset="0"/>
                <a:cs typeface="Times New Roman" panose="02020603050405020304" pitchFamily="18" charset="0"/>
              </a:rPr>
              <a:t>Ghatak</a:t>
            </a:r>
            <a:endParaRPr lang="en-US" sz="2100" dirty="0">
              <a:ln w="0"/>
              <a:latin typeface="Arial Black" panose="020B0A04020102020204" pitchFamily="34" charset="0"/>
              <a:cs typeface="Times New Roman" panose="02020603050405020304" pitchFamily="18"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100000" l="1124" r="100000"/>
                    </a14:imgEffect>
                  </a14:imgLayer>
                </a14:imgProps>
              </a:ext>
            </a:extLst>
          </a:blip>
          <a:stretch>
            <a:fillRect/>
          </a:stretch>
        </p:blipFill>
        <p:spPr>
          <a:xfrm>
            <a:off x="150969" y="521377"/>
            <a:ext cx="2960142" cy="2496458"/>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2424379" y="521377"/>
            <a:ext cx="3505197" cy="2600846"/>
          </a:xfrm>
          <a:prstGeom prst="rect">
            <a:avLst/>
          </a:prstGeom>
        </p:spPr>
      </p:pic>
      <p:pic>
        <p:nvPicPr>
          <p:cNvPr id="12" name="Picture 6" descr="WN - Ritwik Ghatak"/>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825" b="100000" l="65637" r="100000">
                        <a14:foregroundMark x1="93822" y1="81959" x2="93822" y2="81959"/>
                      </a14:backgroundRemoval>
                    </a14:imgEffect>
                  </a14:imgLayer>
                </a14:imgProps>
              </a:ext>
              <a:ext uri="{28A0092B-C50C-407E-A947-70E740481C1C}">
                <a14:useLocalDpi xmlns:a14="http://schemas.microsoft.com/office/drawing/2010/main" val="0"/>
              </a:ext>
            </a:extLst>
          </a:blip>
          <a:srcRect l="66140" t="13805"/>
          <a:stretch/>
        </p:blipFill>
        <p:spPr bwMode="auto">
          <a:xfrm flipH="1">
            <a:off x="6315689" y="161444"/>
            <a:ext cx="2494900" cy="29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74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 y="2125170"/>
            <a:ext cx="9780828" cy="78412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64770" marR="628650" indent="-4286" algn="just">
              <a:lnSpc>
                <a:spcPct val="148000"/>
              </a:lnSpc>
              <a:spcAft>
                <a:spcPts val="1046"/>
              </a:spcAft>
            </a:pPr>
            <a:r>
              <a:rPr lang="en-US" sz="1600" dirty="0" smtClean="0">
                <a:solidFill>
                  <a:schemeClr val="tx1"/>
                </a:solidFill>
                <a:latin typeface="Arial Black" panose="020B0A04020102020204" pitchFamily="34" charset="0"/>
                <a:ea typeface="Times New Roman" panose="02020603050405020304" pitchFamily="18" charset="0"/>
              </a:rPr>
              <a:t>Besides</a:t>
            </a:r>
            <a:r>
              <a:rPr lang="en-US" sz="1600" dirty="0">
                <a:solidFill>
                  <a:schemeClr val="tx1"/>
                </a:solidFill>
                <a:latin typeface="Arial Black" panose="020B0A04020102020204" pitchFamily="34" charset="0"/>
                <a:ea typeface="Times New Roman" panose="02020603050405020304" pitchFamily="18" charset="0"/>
              </a:rPr>
              <a:t>, his great documentary on Pakistani atrocities</a:t>
            </a:r>
            <a:r>
              <a:rPr lang="en-US" sz="1600" dirty="0" smtClean="0">
                <a:solidFill>
                  <a:schemeClr val="tx1"/>
                </a:solidFill>
                <a:latin typeface="Arial Black" panose="020B0A04020102020204" pitchFamily="34" charset="0"/>
                <a:ea typeface="Times New Roman" panose="02020603050405020304" pitchFamily="18" charset="0"/>
              </a:rPr>
              <a:t>, Stop </a:t>
            </a:r>
            <a:r>
              <a:rPr lang="en-US" sz="1600" dirty="0">
                <a:solidFill>
                  <a:schemeClr val="tx1"/>
                </a:solidFill>
                <a:latin typeface="Arial Black" panose="020B0A04020102020204" pitchFamily="34" charset="0"/>
                <a:ea typeface="Times New Roman" panose="02020603050405020304" pitchFamily="18" charset="0"/>
              </a:rPr>
              <a:t>Genocide, </a:t>
            </a:r>
            <a:r>
              <a:rPr lang="en-US" sz="1600" dirty="0" smtClean="0">
                <a:solidFill>
                  <a:schemeClr val="tx1"/>
                </a:solidFill>
                <a:latin typeface="Arial Black" panose="020B0A04020102020204" pitchFamily="34" charset="0"/>
                <a:ea typeface="Times New Roman" panose="02020603050405020304" pitchFamily="18" charset="0"/>
              </a:rPr>
              <a:t>helped </a:t>
            </a:r>
            <a:r>
              <a:rPr lang="en-US" sz="1600" dirty="0">
                <a:solidFill>
                  <a:schemeClr val="tx1"/>
                </a:solidFill>
                <a:latin typeface="Arial Black" panose="020B0A04020102020204" pitchFamily="34" charset="0"/>
                <a:ea typeface="Times New Roman" panose="02020603050405020304" pitchFamily="18" charset="0"/>
              </a:rPr>
              <a:t>create world sentiment in favour of  our liberation war. </a:t>
            </a:r>
          </a:p>
        </p:txBody>
      </p:sp>
      <p:pic>
        <p:nvPicPr>
          <p:cNvPr id="4" name="Picture 3"/>
          <p:cNvPicPr>
            <a:picLocks noChangeAspect="1"/>
          </p:cNvPicPr>
          <p:nvPr/>
        </p:nvPicPr>
        <p:blipFill>
          <a:blip r:embed="rId2"/>
          <a:stretch>
            <a:fillRect/>
          </a:stretch>
        </p:blipFill>
        <p:spPr>
          <a:xfrm>
            <a:off x="2286000" y="102091"/>
            <a:ext cx="3587364" cy="1999585"/>
          </a:xfrm>
          <a:prstGeom prst="rect">
            <a:avLst/>
          </a:prstGeom>
        </p:spPr>
      </p:pic>
      <p:sp>
        <p:nvSpPr>
          <p:cNvPr id="5" name="Rectangle 4"/>
          <p:cNvSpPr/>
          <p:nvPr/>
        </p:nvSpPr>
        <p:spPr>
          <a:xfrm>
            <a:off x="-360219" y="5283379"/>
            <a:ext cx="10141527"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07670" marR="628650" lvl="1" indent="-4286" algn="just">
              <a:spcAft>
                <a:spcPts val="416"/>
              </a:spcAft>
            </a:pPr>
            <a:r>
              <a:rPr lang="en-US" dirty="0" smtClean="0">
                <a:solidFill>
                  <a:schemeClr val="tx1"/>
                </a:solidFill>
                <a:latin typeface="Arial Black" panose="020B0A04020102020204" pitchFamily="34" charset="0"/>
                <a:ea typeface="Times New Roman" panose="02020603050405020304" pitchFamily="18" charset="0"/>
              </a:rPr>
              <a:t>On </a:t>
            </a:r>
            <a:r>
              <a:rPr lang="en-US" dirty="0">
                <a:solidFill>
                  <a:schemeClr val="tx1"/>
                </a:solidFill>
                <a:latin typeface="Arial Black" panose="020B0A04020102020204" pitchFamily="34" charset="0"/>
                <a:ea typeface="Times New Roman" panose="02020603050405020304" pitchFamily="18" charset="0"/>
              </a:rPr>
              <a:t>30 December 1971, someone informed Raihan about an address somewhere at Mirpur, where he might find his brother, the famous writer Shahidullah Kaiser, who had gone missing from 14 December 1971.  Kaiser was captured and killed by the Pakistani army and the local collaborators during the last days of the war.</a:t>
            </a:r>
          </a:p>
        </p:txBody>
      </p:sp>
      <p:pic>
        <p:nvPicPr>
          <p:cNvPr id="6" name="Picture 5"/>
          <p:cNvPicPr>
            <a:picLocks noChangeAspect="1"/>
          </p:cNvPicPr>
          <p:nvPr/>
        </p:nvPicPr>
        <p:blipFill>
          <a:blip r:embed="rId3"/>
          <a:stretch>
            <a:fillRect/>
          </a:stretch>
        </p:blipFill>
        <p:spPr>
          <a:xfrm>
            <a:off x="2986088" y="2909295"/>
            <a:ext cx="2597295" cy="2350743"/>
          </a:xfrm>
          <a:prstGeom prst="rect">
            <a:avLst/>
          </a:prstGeom>
        </p:spPr>
      </p:pic>
    </p:spTree>
    <p:extLst>
      <p:ext uri="{BB962C8B-B14F-4D97-AF65-F5344CB8AC3E}">
        <p14:creationId xmlns:p14="http://schemas.microsoft.com/office/powerpoint/2010/main" val="3142707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3" y="5183546"/>
            <a:ext cx="9947563"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07670" marR="628650" lvl="1" indent="-4286" algn="just">
              <a:spcAft>
                <a:spcPts val="416"/>
              </a:spcAft>
            </a:pPr>
            <a:r>
              <a:rPr lang="en-US" dirty="0">
                <a:solidFill>
                  <a:schemeClr val="tx1"/>
                </a:solidFill>
                <a:latin typeface="Arial Black" panose="020B0A04020102020204" pitchFamily="34" charset="0"/>
                <a:ea typeface="Times New Roman" panose="02020603050405020304" pitchFamily="18" charset="0"/>
              </a:rPr>
              <a:t>Accordingly, </a:t>
            </a:r>
            <a:r>
              <a:rPr lang="en-US" dirty="0" err="1">
                <a:solidFill>
                  <a:schemeClr val="tx1"/>
                </a:solidFill>
                <a:latin typeface="Arial Black" panose="020B0A04020102020204" pitchFamily="34" charset="0"/>
                <a:ea typeface="Times New Roman" panose="02020603050405020304" pitchFamily="18" charset="0"/>
              </a:rPr>
              <a:t>Raihan</a:t>
            </a:r>
            <a:r>
              <a:rPr lang="en-US" dirty="0">
                <a:solidFill>
                  <a:schemeClr val="tx1"/>
                </a:solidFill>
                <a:latin typeface="Arial Black" panose="020B0A04020102020204" pitchFamily="34" charset="0"/>
                <a:ea typeface="Times New Roman" panose="02020603050405020304" pitchFamily="18" charset="0"/>
              </a:rPr>
              <a:t> left home to get his brother back but he never returned. </a:t>
            </a:r>
            <a:r>
              <a:rPr lang="en-US" dirty="0" err="1">
                <a:solidFill>
                  <a:schemeClr val="tx1"/>
                </a:solidFill>
                <a:latin typeface="Arial Black" panose="020B0A04020102020204" pitchFamily="34" charset="0"/>
                <a:ea typeface="Times New Roman" panose="02020603050405020304" pitchFamily="18" charset="0"/>
              </a:rPr>
              <a:t>Zahir</a:t>
            </a:r>
            <a:r>
              <a:rPr lang="en-US" dirty="0">
                <a:solidFill>
                  <a:schemeClr val="tx1"/>
                </a:solidFill>
                <a:latin typeface="Arial Black" panose="020B0A04020102020204" pitchFamily="34" charset="0"/>
                <a:ea typeface="Times New Roman" panose="02020603050405020304" pitchFamily="18" charset="0"/>
              </a:rPr>
              <a:t> </a:t>
            </a:r>
            <a:r>
              <a:rPr lang="en-US" dirty="0" err="1">
                <a:solidFill>
                  <a:schemeClr val="tx1"/>
                </a:solidFill>
                <a:latin typeface="Arial Black" panose="020B0A04020102020204" pitchFamily="34" charset="0"/>
                <a:ea typeface="Times New Roman" panose="02020603050405020304" pitchFamily="18" charset="0"/>
              </a:rPr>
              <a:t>Raihan’s</a:t>
            </a:r>
            <a:r>
              <a:rPr lang="en-US" dirty="0">
                <a:solidFill>
                  <a:schemeClr val="tx1"/>
                </a:solidFill>
                <a:latin typeface="Arial Black" panose="020B0A04020102020204" pitchFamily="34" charset="0"/>
                <a:ea typeface="Times New Roman" panose="02020603050405020304" pitchFamily="18" charset="0"/>
              </a:rPr>
              <a:t> dream was fulfilled. He could see the emergence of an independent Bangladesh though he did not get back his brother. And it’s a pity that this dreamer could not live to see his dream come true.</a:t>
            </a:r>
          </a:p>
        </p:txBody>
      </p:sp>
      <p:pic>
        <p:nvPicPr>
          <p:cNvPr id="5" name="Picture 4"/>
          <p:cNvPicPr>
            <a:picLocks noChangeAspect="1"/>
          </p:cNvPicPr>
          <p:nvPr/>
        </p:nvPicPr>
        <p:blipFill>
          <a:blip r:embed="rId2"/>
          <a:stretch>
            <a:fillRect/>
          </a:stretch>
        </p:blipFill>
        <p:spPr>
          <a:xfrm>
            <a:off x="318655" y="197427"/>
            <a:ext cx="8285018" cy="4291446"/>
          </a:xfrm>
          <a:prstGeom prst="rect">
            <a:avLst/>
          </a:prstGeom>
        </p:spPr>
      </p:pic>
    </p:spTree>
    <p:extLst>
      <p:ext uri="{BB962C8B-B14F-4D97-AF65-F5344CB8AC3E}">
        <p14:creationId xmlns:p14="http://schemas.microsoft.com/office/powerpoint/2010/main" val="4121073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46" y="4675"/>
            <a:ext cx="8597492" cy="830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smtClean="0">
                <a:solidFill>
                  <a:schemeClr val="tx1"/>
                </a:solidFill>
                <a:latin typeface="Arial Black" panose="020B0A04020102020204" pitchFamily="34" charset="0"/>
              </a:rPr>
              <a:t>KNOW MORE ABOUT ZAHIR RAIHAN</a:t>
            </a:r>
            <a:endParaRPr lang="en-US" sz="3300" b="1" dirty="0">
              <a:solidFill>
                <a:schemeClr val="tx1"/>
              </a:solidFill>
              <a:latin typeface="Arial Black" panose="020B0A04020102020204" pitchFamily="34" charset="0"/>
            </a:endParaRPr>
          </a:p>
        </p:txBody>
      </p:sp>
      <p:sp>
        <p:nvSpPr>
          <p:cNvPr id="10" name="Rounded Rectangle 9"/>
          <p:cNvSpPr/>
          <p:nvPr/>
        </p:nvSpPr>
        <p:spPr>
          <a:xfrm>
            <a:off x="3259756" y="963078"/>
            <a:ext cx="3140439" cy="552452"/>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dirty="0">
                <a:solidFill>
                  <a:schemeClr val="tx1"/>
                </a:solidFill>
                <a:latin typeface="Arial Black" panose="020B0A04020102020204" pitchFamily="34" charset="0"/>
                <a:cs typeface="Times New Roman" panose="02020603050405020304" pitchFamily="18" charset="0"/>
              </a:rPr>
              <a:t>Born:19 August.1935</a:t>
            </a:r>
          </a:p>
        </p:txBody>
      </p:sp>
      <p:sp>
        <p:nvSpPr>
          <p:cNvPr id="13" name="Rounded Rectangle 12"/>
          <p:cNvSpPr/>
          <p:nvPr/>
        </p:nvSpPr>
        <p:spPr>
          <a:xfrm>
            <a:off x="-46498" y="1620963"/>
            <a:ext cx="3126749" cy="69503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dirty="0">
                <a:solidFill>
                  <a:schemeClr val="tx1"/>
                </a:solidFill>
                <a:latin typeface="Arial Black" panose="020B0A04020102020204" pitchFamily="34" charset="0"/>
                <a:cs typeface="Times New Roman" panose="02020603050405020304" pitchFamily="18" charset="0"/>
              </a:rPr>
              <a:t>Birth </a:t>
            </a:r>
            <a:r>
              <a:rPr lang="en-US" dirty="0" err="1">
                <a:solidFill>
                  <a:schemeClr val="tx1"/>
                </a:solidFill>
                <a:latin typeface="Arial Black" panose="020B0A04020102020204" pitchFamily="34" charset="0"/>
                <a:cs typeface="Times New Roman" panose="02020603050405020304" pitchFamily="18" charset="0"/>
              </a:rPr>
              <a:t>pl</a:t>
            </a:r>
            <a:r>
              <a:rPr lang="en-US" dirty="0">
                <a:solidFill>
                  <a:schemeClr val="tx1"/>
                </a:solidFill>
                <a:latin typeface="Arial Black" panose="020B0A04020102020204" pitchFamily="34" charset="0"/>
                <a:cs typeface="Times New Roman" panose="02020603050405020304" pitchFamily="18" charset="0"/>
              </a:rPr>
              <a:t>  :</a:t>
            </a:r>
            <a:r>
              <a:rPr lang="en-US" dirty="0" err="1">
                <a:solidFill>
                  <a:schemeClr val="tx1"/>
                </a:solidFill>
                <a:latin typeface="Arial Black" panose="020B0A04020102020204" pitchFamily="34" charset="0"/>
                <a:cs typeface="Times New Roman" panose="02020603050405020304" pitchFamily="18" charset="0"/>
              </a:rPr>
              <a:t>Majupur</a:t>
            </a:r>
            <a:r>
              <a:rPr lang="en-US" dirty="0">
                <a:solidFill>
                  <a:schemeClr val="tx1"/>
                </a:solidFill>
                <a:latin typeface="Arial Black" panose="020B0A04020102020204" pitchFamily="34" charset="0"/>
                <a:cs typeface="Times New Roman" panose="02020603050405020304" pitchFamily="18" charset="0"/>
              </a:rPr>
              <a:t>, </a:t>
            </a:r>
            <a:r>
              <a:rPr lang="en-US" dirty="0" err="1">
                <a:solidFill>
                  <a:schemeClr val="tx1"/>
                </a:solidFill>
                <a:latin typeface="Arial Black" panose="020B0A04020102020204" pitchFamily="34" charset="0"/>
                <a:cs typeface="Times New Roman" panose="02020603050405020304" pitchFamily="18" charset="0"/>
              </a:rPr>
              <a:t>Feni</a:t>
            </a:r>
            <a:endParaRPr lang="en-US" dirty="0">
              <a:solidFill>
                <a:schemeClr val="tx1"/>
              </a:solidFill>
              <a:latin typeface="Arial Black" panose="020B0A04020102020204" pitchFamily="34" charset="0"/>
              <a:cs typeface="Times New Roman" panose="02020603050405020304" pitchFamily="18" charset="0"/>
            </a:endParaRPr>
          </a:p>
        </p:txBody>
      </p:sp>
      <p:sp>
        <p:nvSpPr>
          <p:cNvPr id="16" name="Rounded Rectangle 15"/>
          <p:cNvSpPr/>
          <p:nvPr/>
        </p:nvSpPr>
        <p:spPr>
          <a:xfrm>
            <a:off x="0" y="3144657"/>
            <a:ext cx="3167765" cy="719465"/>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dirty="0">
                <a:solidFill>
                  <a:schemeClr val="tx1"/>
                </a:solidFill>
                <a:latin typeface="Arial Black" panose="020B0A04020102020204" pitchFamily="34" charset="0"/>
                <a:cs typeface="Times New Roman" panose="02020603050405020304" pitchFamily="18" charset="0"/>
              </a:rPr>
              <a:t> Film</a:t>
            </a:r>
            <a:r>
              <a:rPr lang="en-US" dirty="0" smtClean="0">
                <a:solidFill>
                  <a:schemeClr val="tx1"/>
                </a:solidFill>
                <a:latin typeface="Arial Black" panose="020B0A04020102020204" pitchFamily="34" charset="0"/>
                <a:cs typeface="Times New Roman" panose="02020603050405020304" pitchFamily="18" charset="0"/>
              </a:rPr>
              <a:t>: Jibon </a:t>
            </a:r>
            <a:r>
              <a:rPr lang="en-US" dirty="0">
                <a:solidFill>
                  <a:schemeClr val="tx1"/>
                </a:solidFill>
                <a:latin typeface="Arial Black" panose="020B0A04020102020204" pitchFamily="34" charset="0"/>
                <a:cs typeface="Times New Roman" panose="02020603050405020304" pitchFamily="18" charset="0"/>
              </a:rPr>
              <a:t>Theke </a:t>
            </a:r>
            <a:r>
              <a:rPr lang="en-US" dirty="0" smtClean="0">
                <a:solidFill>
                  <a:schemeClr val="tx1"/>
                </a:solidFill>
                <a:latin typeface="Arial Black" panose="020B0A04020102020204" pitchFamily="34" charset="0"/>
                <a:cs typeface="Times New Roman" panose="02020603050405020304" pitchFamily="18" charset="0"/>
              </a:rPr>
              <a:t>   </a:t>
            </a:r>
          </a:p>
          <a:p>
            <a:pPr lvl="0"/>
            <a:r>
              <a:rPr lang="en-US" dirty="0" smtClean="0">
                <a:solidFill>
                  <a:schemeClr val="tx1"/>
                </a:solidFill>
                <a:latin typeface="Arial Black" panose="020B0A04020102020204" pitchFamily="34" charset="0"/>
                <a:cs typeface="Times New Roman" panose="02020603050405020304" pitchFamily="18" charset="0"/>
              </a:rPr>
              <a:t> Neya</a:t>
            </a:r>
            <a:endParaRPr lang="en-US" dirty="0">
              <a:solidFill>
                <a:schemeClr val="tx1"/>
              </a:solidFill>
              <a:latin typeface="Arial Black" panose="020B0A04020102020204" pitchFamily="34" charset="0"/>
              <a:cs typeface="Times New Roman" panose="02020603050405020304" pitchFamily="18" charset="0"/>
            </a:endParaRPr>
          </a:p>
        </p:txBody>
      </p:sp>
      <p:sp>
        <p:nvSpPr>
          <p:cNvPr id="19" name="Rounded Rectangle 18"/>
          <p:cNvSpPr/>
          <p:nvPr/>
        </p:nvSpPr>
        <p:spPr>
          <a:xfrm>
            <a:off x="6400195" y="3313955"/>
            <a:ext cx="2714080" cy="552452"/>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dirty="0">
                <a:solidFill>
                  <a:schemeClr val="tx1"/>
                </a:solidFill>
                <a:latin typeface="Arial Black" panose="020B0A04020102020204" pitchFamily="34" charset="0"/>
                <a:cs typeface="Times New Roman" panose="02020603050405020304" pitchFamily="18" charset="0"/>
              </a:rPr>
              <a:t>Joined : Language Move1952</a:t>
            </a:r>
          </a:p>
        </p:txBody>
      </p:sp>
      <p:sp>
        <p:nvSpPr>
          <p:cNvPr id="20" name="Rounded Rectangle 19"/>
          <p:cNvSpPr/>
          <p:nvPr/>
        </p:nvSpPr>
        <p:spPr>
          <a:xfrm>
            <a:off x="6289112" y="1748052"/>
            <a:ext cx="2714080" cy="603982"/>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dirty="0">
                <a:solidFill>
                  <a:schemeClr val="tx1"/>
                </a:solidFill>
                <a:latin typeface="Arial Black" panose="020B0A04020102020204" pitchFamily="34" charset="0"/>
                <a:cs typeface="Times New Roman" panose="02020603050405020304" pitchFamily="18" charset="0"/>
              </a:rPr>
              <a:t>Joined: Mass Move-1969</a:t>
            </a:r>
          </a:p>
        </p:txBody>
      </p:sp>
      <p:sp>
        <p:nvSpPr>
          <p:cNvPr id="21" name="Rounded Rectangle 20"/>
          <p:cNvSpPr/>
          <p:nvPr/>
        </p:nvSpPr>
        <p:spPr>
          <a:xfrm>
            <a:off x="2826407" y="5528958"/>
            <a:ext cx="3648125" cy="552452"/>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dirty="0">
                <a:solidFill>
                  <a:schemeClr val="tx1"/>
                </a:solidFill>
                <a:latin typeface="Arial Black" panose="020B0A04020102020204" pitchFamily="34" charset="0"/>
                <a:cs typeface="Aharoni" pitchFamily="2" charset="-79"/>
              </a:rPr>
              <a:t>Disappeared:30 Dec.1971</a:t>
            </a:r>
          </a:p>
        </p:txBody>
      </p:sp>
      <p:sp>
        <p:nvSpPr>
          <p:cNvPr id="12" name="Rounded Rectangle 11"/>
          <p:cNvSpPr/>
          <p:nvPr/>
        </p:nvSpPr>
        <p:spPr>
          <a:xfrm>
            <a:off x="6429920" y="4825028"/>
            <a:ext cx="2714080" cy="552452"/>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dirty="0">
                <a:solidFill>
                  <a:schemeClr val="tx1"/>
                </a:solidFill>
                <a:latin typeface="Arial Black" panose="020B0A04020102020204" pitchFamily="34" charset="0"/>
                <a:cs typeface="Times New Roman" panose="02020603050405020304" pitchFamily="18" charset="0"/>
              </a:rPr>
              <a:t>Joined: liberation-War 1971</a:t>
            </a:r>
          </a:p>
        </p:txBody>
      </p:sp>
      <p:sp>
        <p:nvSpPr>
          <p:cNvPr id="14" name="Rounded Rectangle 13"/>
          <p:cNvSpPr/>
          <p:nvPr/>
        </p:nvSpPr>
        <p:spPr>
          <a:xfrm>
            <a:off x="-46498" y="4488856"/>
            <a:ext cx="3038453" cy="719465"/>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dirty="0" err="1">
                <a:solidFill>
                  <a:schemeClr val="tx1"/>
                </a:solidFill>
                <a:latin typeface="Arial Black" panose="020B0A04020102020204" pitchFamily="34" charset="0"/>
                <a:cs typeface="Times New Roman" panose="02020603050405020304" pitchFamily="18" charset="0"/>
              </a:rPr>
              <a:t>Docu</a:t>
            </a:r>
            <a:r>
              <a:rPr lang="en-US" dirty="0">
                <a:solidFill>
                  <a:schemeClr val="tx1"/>
                </a:solidFill>
                <a:latin typeface="Arial Black" panose="020B0A04020102020204" pitchFamily="34" charset="0"/>
                <a:cs typeface="Times New Roman" panose="02020603050405020304" pitchFamily="18" charset="0"/>
              </a:rPr>
              <a:t> : Stop Genocide</a:t>
            </a:r>
          </a:p>
        </p:txBody>
      </p:sp>
      <p:pic>
        <p:nvPicPr>
          <p:cNvPr id="5" name="Picture 4"/>
          <p:cNvPicPr>
            <a:picLocks noChangeAspect="1"/>
          </p:cNvPicPr>
          <p:nvPr/>
        </p:nvPicPr>
        <p:blipFill>
          <a:blip r:embed="rId3"/>
          <a:stretch>
            <a:fillRect/>
          </a:stretch>
        </p:blipFill>
        <p:spPr>
          <a:xfrm>
            <a:off x="3134901" y="1628622"/>
            <a:ext cx="2960230" cy="3760796"/>
          </a:xfrm>
          <a:prstGeom prst="rect">
            <a:avLst/>
          </a:prstGeom>
        </p:spPr>
      </p:pic>
    </p:spTree>
    <p:extLst>
      <p:ext uri="{BB962C8B-B14F-4D97-AF65-F5344CB8AC3E}">
        <p14:creationId xmlns:p14="http://schemas.microsoft.com/office/powerpoint/2010/main" val="1445807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6" grpId="0"/>
      <p:bldP spid="19" grpId="0"/>
      <p:bldP spid="20" grpId="0"/>
      <p:bldP spid="2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211957" y="1725932"/>
            <a:ext cx="1852001" cy="2514601"/>
          </a:xfrm>
          <a:prstGeom prst="rect">
            <a:avLst/>
          </a:prstGeom>
          <a:blipFill>
            <a:blip r:embed="rId3"/>
            <a:tile tx="0" ty="0" sx="100000" sy="100000" flip="none" algn="tl"/>
          </a:blipFill>
        </p:spPr>
      </p:pic>
      <p:sp>
        <p:nvSpPr>
          <p:cNvPr id="9" name="Rectangle 8"/>
          <p:cNvSpPr/>
          <p:nvPr/>
        </p:nvSpPr>
        <p:spPr>
          <a:xfrm>
            <a:off x="3076162" y="798368"/>
            <a:ext cx="2843797" cy="47707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3600" kern="0" dirty="0">
                <a:solidFill>
                  <a:srgbClr val="00B0F0"/>
                </a:solidFill>
                <a:latin typeface="Arial Black" panose="020B0A04020102020204" pitchFamily="34" charset="0"/>
                <a:cs typeface="Times New Roman" panose="02020603050405020304" pitchFamily="18" charset="0"/>
              </a:rPr>
              <a:t>IDENTITY</a:t>
            </a:r>
          </a:p>
        </p:txBody>
      </p:sp>
      <p:sp>
        <p:nvSpPr>
          <p:cNvPr id="11" name="Rounded Rectangle 10"/>
          <p:cNvSpPr/>
          <p:nvPr/>
        </p:nvSpPr>
        <p:spPr>
          <a:xfrm>
            <a:off x="657644" y="4027833"/>
            <a:ext cx="3298895" cy="1597219"/>
          </a:xfrm>
          <a:prstGeom prst="roundRect">
            <a:avLst/>
          </a:prstGeom>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kern="0" dirty="0">
                <a:solidFill>
                  <a:schemeClr val="bg1"/>
                </a:solidFill>
                <a:latin typeface="Times New Roman" panose="02020603050405020304" pitchFamily="18" charset="0"/>
                <a:cs typeface="Times New Roman" panose="02020603050405020304" pitchFamily="18" charset="0"/>
              </a:rPr>
              <a:t>Md. </a:t>
            </a:r>
            <a:r>
              <a:rPr lang="en-US" kern="0" dirty="0" err="1">
                <a:solidFill>
                  <a:schemeClr val="bg1"/>
                </a:solidFill>
                <a:latin typeface="Times New Roman" panose="02020603050405020304" pitchFamily="18" charset="0"/>
                <a:cs typeface="Times New Roman" panose="02020603050405020304" pitchFamily="18" charset="0"/>
              </a:rPr>
              <a:t>Afsar</a:t>
            </a:r>
            <a:r>
              <a:rPr lang="en-US" kern="0" dirty="0">
                <a:solidFill>
                  <a:schemeClr val="bg1"/>
                </a:solidFill>
                <a:latin typeface="Times New Roman" panose="02020603050405020304" pitchFamily="18" charset="0"/>
                <a:cs typeface="Times New Roman" panose="02020603050405020304" pitchFamily="18" charset="0"/>
              </a:rPr>
              <a:t> Ali</a:t>
            </a:r>
          </a:p>
          <a:p>
            <a:pPr algn="ctr" defTabSz="685800"/>
            <a:r>
              <a:rPr lang="en-US" kern="0" dirty="0">
                <a:solidFill>
                  <a:schemeClr val="bg1"/>
                </a:solidFill>
                <a:latin typeface="Times New Roman" panose="02020603050405020304" pitchFamily="18" charset="0"/>
                <a:cs typeface="Times New Roman" panose="02020603050405020304" pitchFamily="18" charset="0"/>
              </a:rPr>
              <a:t>Senior Teacher</a:t>
            </a:r>
          </a:p>
          <a:p>
            <a:pPr algn="ctr" defTabSz="685800"/>
            <a:r>
              <a:rPr lang="en-US" kern="0" dirty="0" err="1">
                <a:solidFill>
                  <a:schemeClr val="bg1"/>
                </a:solidFill>
                <a:latin typeface="Times New Roman" panose="02020603050405020304" pitchFamily="18" charset="0"/>
                <a:cs typeface="Times New Roman" panose="02020603050405020304" pitchFamily="18" charset="0"/>
              </a:rPr>
              <a:t>Majhira</a:t>
            </a:r>
            <a:r>
              <a:rPr lang="en-US" kern="0" dirty="0">
                <a:solidFill>
                  <a:schemeClr val="bg1"/>
                </a:solidFill>
                <a:latin typeface="Times New Roman" panose="02020603050405020304" pitchFamily="18" charset="0"/>
                <a:cs typeface="Times New Roman" panose="02020603050405020304" pitchFamily="18" charset="0"/>
              </a:rPr>
              <a:t> Model High School</a:t>
            </a:r>
          </a:p>
          <a:p>
            <a:pPr algn="ctr" defTabSz="685800"/>
            <a:r>
              <a:rPr lang="en-US" kern="0" dirty="0" err="1">
                <a:solidFill>
                  <a:schemeClr val="bg1"/>
                </a:solidFill>
                <a:latin typeface="Times New Roman" panose="02020603050405020304" pitchFamily="18" charset="0"/>
                <a:cs typeface="Times New Roman" panose="02020603050405020304" pitchFamily="18" charset="0"/>
              </a:rPr>
              <a:t>Shajahanpur</a:t>
            </a:r>
            <a:r>
              <a:rPr lang="en-US" kern="0" dirty="0">
                <a:solidFill>
                  <a:schemeClr val="bg1"/>
                </a:solidFill>
                <a:latin typeface="Times New Roman" panose="02020603050405020304" pitchFamily="18" charset="0"/>
                <a:cs typeface="Times New Roman" panose="02020603050405020304" pitchFamily="18" charset="0"/>
              </a:rPr>
              <a:t>, </a:t>
            </a:r>
            <a:r>
              <a:rPr lang="en-US" kern="0" dirty="0" err="1">
                <a:solidFill>
                  <a:schemeClr val="bg1"/>
                </a:solidFill>
                <a:latin typeface="Times New Roman" panose="02020603050405020304" pitchFamily="18" charset="0"/>
                <a:cs typeface="Times New Roman" panose="02020603050405020304" pitchFamily="18" charset="0"/>
              </a:rPr>
              <a:t>Bogra</a:t>
            </a:r>
            <a:endParaRPr lang="en-US" kern="0" dirty="0">
              <a:solidFill>
                <a:schemeClr val="bg1"/>
              </a:solidFill>
              <a:latin typeface="Times New Roman" panose="02020603050405020304" pitchFamily="18" charset="0"/>
              <a:cs typeface="Times New Roman" panose="02020603050405020304" pitchFamily="18" charset="0"/>
            </a:endParaRPr>
          </a:p>
          <a:p>
            <a:pPr algn="ctr" defTabSz="685800"/>
            <a:r>
              <a:rPr lang="en-US" kern="0" dirty="0">
                <a:solidFill>
                  <a:schemeClr val="bg1"/>
                </a:solidFill>
                <a:latin typeface="Times New Roman" panose="02020603050405020304" pitchFamily="18" charset="0"/>
                <a:cs typeface="Times New Roman" panose="02020603050405020304" pitchFamily="18" charset="0"/>
              </a:rPr>
              <a:t>Email: afsar09.3@gmail.com</a:t>
            </a:r>
          </a:p>
        </p:txBody>
      </p:sp>
      <p:sp>
        <p:nvSpPr>
          <p:cNvPr id="12" name="Rounded Rectangle 11"/>
          <p:cNvSpPr/>
          <p:nvPr/>
        </p:nvSpPr>
        <p:spPr>
          <a:xfrm>
            <a:off x="5754757" y="4303148"/>
            <a:ext cx="2766401" cy="1321904"/>
          </a:xfrm>
          <a:prstGeom prst="roundRect">
            <a:avLst/>
          </a:prstGeom>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kern="0" dirty="0">
                <a:solidFill>
                  <a:prstClr val="white"/>
                </a:solidFill>
                <a:latin typeface="Times New Roman" panose="02020603050405020304" pitchFamily="18" charset="0"/>
                <a:cs typeface="Times New Roman" panose="02020603050405020304" pitchFamily="18" charset="0"/>
              </a:rPr>
              <a:t>Unit:10   Dreams</a:t>
            </a:r>
          </a:p>
          <a:p>
            <a:pPr algn="ctr" defTabSz="685800"/>
            <a:r>
              <a:rPr lang="en-US" kern="0" dirty="0">
                <a:solidFill>
                  <a:prstClr val="white"/>
                </a:solidFill>
                <a:latin typeface="Times New Roman" panose="02020603050405020304" pitchFamily="18" charset="0"/>
                <a:cs typeface="Times New Roman" panose="02020603050405020304" pitchFamily="18" charset="0"/>
              </a:rPr>
              <a:t>Lesson: 3 They had dreams-2</a:t>
            </a:r>
          </a:p>
        </p:txBody>
      </p:sp>
      <p:cxnSp>
        <p:nvCxnSpPr>
          <p:cNvPr id="14" name="Straight Connector 13"/>
          <p:cNvCxnSpPr/>
          <p:nvPr/>
        </p:nvCxnSpPr>
        <p:spPr>
          <a:xfrm>
            <a:off x="4562061" y="2656232"/>
            <a:ext cx="0" cy="1371600"/>
          </a:xfrm>
          <a:prstGeom prst="line">
            <a:avLst/>
          </a:prstGeom>
          <a:ln w="38100">
            <a:solidFill>
              <a:srgbClr val="6600FF"/>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4676361" y="2343152"/>
            <a:ext cx="0" cy="192024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ounded Rectangle 1"/>
          <p:cNvSpPr/>
          <p:nvPr/>
        </p:nvSpPr>
        <p:spPr>
          <a:xfrm>
            <a:off x="1128932" y="1664460"/>
            <a:ext cx="1947230" cy="232721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en-US" kern="0" dirty="0">
              <a:solidFill>
                <a:prstClr val="white"/>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4790661" y="2656235"/>
            <a:ext cx="0" cy="1371600"/>
          </a:xfrm>
          <a:prstGeom prst="line">
            <a:avLst/>
          </a:prstGeom>
          <a:ln w="38100">
            <a:solidFill>
              <a:srgbClr val="6600FF"/>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70437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মিছিলের ছবি"/>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Rectangle 33"/>
          <p:cNvSpPr/>
          <p:nvPr/>
        </p:nvSpPr>
        <p:spPr>
          <a:xfrm>
            <a:off x="360277" y="2911751"/>
            <a:ext cx="1023257" cy="56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7030A0"/>
                </a:solidFill>
              </a:rPr>
              <a:t>√  </a:t>
            </a:r>
            <a:endParaRPr lang="en-US" sz="4000" dirty="0">
              <a:solidFill>
                <a:srgbClr val="7030A0"/>
              </a:solidFill>
            </a:endParaRPr>
          </a:p>
        </p:txBody>
      </p:sp>
      <p:sp>
        <p:nvSpPr>
          <p:cNvPr id="35" name="Rectangle 34"/>
          <p:cNvSpPr/>
          <p:nvPr/>
        </p:nvSpPr>
        <p:spPr>
          <a:xfrm>
            <a:off x="569826" y="1720425"/>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000" dirty="0">
                <a:solidFill>
                  <a:srgbClr val="FF0000"/>
                </a:solidFill>
              </a:rPr>
              <a:t>  </a:t>
            </a:r>
            <a:endParaRPr lang="en-US" sz="4000" dirty="0">
              <a:solidFill>
                <a:srgbClr val="FF0000"/>
              </a:solidFill>
            </a:endParaRPr>
          </a:p>
        </p:txBody>
      </p:sp>
      <p:sp>
        <p:nvSpPr>
          <p:cNvPr id="36" name="Rectangle 35"/>
          <p:cNvSpPr/>
          <p:nvPr/>
        </p:nvSpPr>
        <p:spPr>
          <a:xfrm>
            <a:off x="1085534" y="1841170"/>
            <a:ext cx="2158462" cy="38759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a) soldier</a:t>
            </a:r>
          </a:p>
        </p:txBody>
      </p:sp>
      <p:sp>
        <p:nvSpPr>
          <p:cNvPr id="37" name="Rectangle 36"/>
          <p:cNvSpPr/>
          <p:nvPr/>
        </p:nvSpPr>
        <p:spPr>
          <a:xfrm>
            <a:off x="1085534" y="2209250"/>
            <a:ext cx="2993486"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b) photographer</a:t>
            </a:r>
          </a:p>
        </p:txBody>
      </p:sp>
      <p:sp>
        <p:nvSpPr>
          <p:cNvPr id="38" name="Rectangle 37"/>
          <p:cNvSpPr/>
          <p:nvPr/>
        </p:nvSpPr>
        <p:spPr>
          <a:xfrm>
            <a:off x="525728" y="2151278"/>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000" dirty="0">
                <a:solidFill>
                  <a:srgbClr val="FF0000"/>
                </a:solidFill>
              </a:rPr>
              <a:t>  </a:t>
            </a:r>
            <a:endParaRPr lang="en-US" sz="4000" dirty="0">
              <a:solidFill>
                <a:srgbClr val="FF0000"/>
              </a:solidFill>
            </a:endParaRPr>
          </a:p>
        </p:txBody>
      </p:sp>
      <p:sp>
        <p:nvSpPr>
          <p:cNvPr id="39" name="Rectangle 38"/>
          <p:cNvSpPr/>
          <p:nvPr/>
        </p:nvSpPr>
        <p:spPr>
          <a:xfrm>
            <a:off x="1085534" y="2531389"/>
            <a:ext cx="2388184" cy="4335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c) </a:t>
            </a:r>
            <a:r>
              <a:rPr lang="en-US" sz="2400" dirty="0" smtClean="0">
                <a:solidFill>
                  <a:schemeClr val="tx1"/>
                </a:solidFill>
                <a:latin typeface="Arial Black" panose="020B0A04020102020204" pitchFamily="34" charset="0"/>
              </a:rPr>
              <a:t>professor</a:t>
            </a:r>
            <a:endParaRPr lang="en-US" sz="2400" dirty="0">
              <a:solidFill>
                <a:schemeClr val="tx1"/>
              </a:solidFill>
              <a:latin typeface="Arial Black" panose="020B0A04020102020204" pitchFamily="34" charset="0"/>
            </a:endParaRPr>
          </a:p>
        </p:txBody>
      </p:sp>
      <p:sp>
        <p:nvSpPr>
          <p:cNvPr id="40" name="Rectangle 39"/>
          <p:cNvSpPr/>
          <p:nvPr/>
        </p:nvSpPr>
        <p:spPr>
          <a:xfrm>
            <a:off x="525728" y="2549801"/>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000" dirty="0">
                <a:solidFill>
                  <a:srgbClr val="FF0000"/>
                </a:solidFill>
              </a:rPr>
              <a:t>  </a:t>
            </a:r>
            <a:endParaRPr lang="en-US" sz="4000" dirty="0">
              <a:solidFill>
                <a:srgbClr val="FF0000"/>
              </a:solidFill>
            </a:endParaRPr>
          </a:p>
        </p:txBody>
      </p:sp>
      <p:sp>
        <p:nvSpPr>
          <p:cNvPr id="41" name="Rectangle 40"/>
          <p:cNvSpPr/>
          <p:nvPr/>
        </p:nvSpPr>
        <p:spPr>
          <a:xfrm>
            <a:off x="1085534" y="2916041"/>
            <a:ext cx="1852836" cy="56556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d) patriot</a:t>
            </a:r>
          </a:p>
        </p:txBody>
      </p:sp>
      <p:sp>
        <p:nvSpPr>
          <p:cNvPr id="42" name="Rectangle 41"/>
          <p:cNvSpPr/>
          <p:nvPr/>
        </p:nvSpPr>
        <p:spPr>
          <a:xfrm>
            <a:off x="525728" y="3501057"/>
            <a:ext cx="8070450" cy="446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2. </a:t>
            </a:r>
            <a:r>
              <a:rPr lang="en-US" sz="2400" dirty="0" err="1">
                <a:solidFill>
                  <a:schemeClr val="tx1"/>
                </a:solidFill>
                <a:latin typeface="Arial Black" panose="020B0A04020102020204" pitchFamily="34" charset="0"/>
              </a:rPr>
              <a:t>Zahir</a:t>
            </a:r>
            <a:r>
              <a:rPr lang="en-US" sz="2400" dirty="0">
                <a:solidFill>
                  <a:schemeClr val="tx1"/>
                </a:solidFill>
                <a:latin typeface="Arial Black" panose="020B0A04020102020204" pitchFamily="34" charset="0"/>
              </a:rPr>
              <a:t> dreamt for a democratic society..........</a:t>
            </a:r>
          </a:p>
        </p:txBody>
      </p:sp>
      <p:sp>
        <p:nvSpPr>
          <p:cNvPr id="43" name="Rectangle 42"/>
          <p:cNvSpPr/>
          <p:nvPr/>
        </p:nvSpPr>
        <p:spPr>
          <a:xfrm>
            <a:off x="920335" y="4563417"/>
            <a:ext cx="3841574" cy="37556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Black" panose="020B0A04020102020204" pitchFamily="34" charset="0"/>
            </a:endParaRPr>
          </a:p>
          <a:p>
            <a:pPr algn="ctr"/>
            <a:r>
              <a:rPr lang="en-US" sz="2400" dirty="0">
                <a:solidFill>
                  <a:schemeClr val="tx1"/>
                </a:solidFill>
                <a:latin typeface="Arial Black" panose="020B0A04020102020204" pitchFamily="34" charset="0"/>
              </a:rPr>
              <a:t> b) all through his life.</a:t>
            </a:r>
          </a:p>
          <a:p>
            <a:pPr algn="ctr"/>
            <a:r>
              <a:rPr lang="en-US" sz="2400" dirty="0">
                <a:solidFill>
                  <a:schemeClr val="tx1"/>
                </a:solidFill>
                <a:latin typeface="Arial Black" panose="020B0A04020102020204" pitchFamily="34" charset="0"/>
              </a:rPr>
              <a:t>                                      </a:t>
            </a:r>
          </a:p>
        </p:txBody>
      </p:sp>
      <p:sp>
        <p:nvSpPr>
          <p:cNvPr id="44" name="Rectangle 43"/>
          <p:cNvSpPr/>
          <p:nvPr/>
        </p:nvSpPr>
        <p:spPr>
          <a:xfrm>
            <a:off x="642098" y="5017953"/>
            <a:ext cx="4361430" cy="34979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 c) in his school days.</a:t>
            </a:r>
          </a:p>
        </p:txBody>
      </p:sp>
      <p:sp>
        <p:nvSpPr>
          <p:cNvPr id="45" name="Rectangle 44"/>
          <p:cNvSpPr/>
          <p:nvPr/>
        </p:nvSpPr>
        <p:spPr>
          <a:xfrm>
            <a:off x="676826" y="5568058"/>
            <a:ext cx="4143652" cy="3444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anose="020B0A04020102020204" pitchFamily="34" charset="0"/>
              </a:rPr>
              <a:t> d) in his </a:t>
            </a:r>
            <a:r>
              <a:rPr lang="en-US" sz="2400" dirty="0" smtClean="0">
                <a:solidFill>
                  <a:schemeClr val="tx1"/>
                </a:solidFill>
                <a:latin typeface="Arial Black" panose="020B0A04020102020204" pitchFamily="34" charset="0"/>
              </a:rPr>
              <a:t>varsity </a:t>
            </a:r>
            <a:r>
              <a:rPr lang="en-US" sz="2400" dirty="0">
                <a:solidFill>
                  <a:schemeClr val="tx1"/>
                </a:solidFill>
                <a:latin typeface="Arial Black" panose="020B0A04020102020204" pitchFamily="34" charset="0"/>
              </a:rPr>
              <a:t>life.</a:t>
            </a:r>
          </a:p>
        </p:txBody>
      </p:sp>
      <p:sp>
        <p:nvSpPr>
          <p:cNvPr id="46" name="Rectangle 45"/>
          <p:cNvSpPr/>
          <p:nvPr/>
        </p:nvSpPr>
        <p:spPr>
          <a:xfrm>
            <a:off x="508231" y="4044469"/>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000" dirty="0">
                <a:solidFill>
                  <a:srgbClr val="FF0000"/>
                </a:solidFill>
              </a:rPr>
              <a:t>  </a:t>
            </a:r>
            <a:endParaRPr lang="en-US" sz="4000" dirty="0">
              <a:solidFill>
                <a:srgbClr val="FF0000"/>
              </a:solidFill>
            </a:endParaRPr>
          </a:p>
        </p:txBody>
      </p:sp>
      <p:sp>
        <p:nvSpPr>
          <p:cNvPr id="47" name="Rectangle 46"/>
          <p:cNvSpPr/>
          <p:nvPr/>
        </p:nvSpPr>
        <p:spPr>
          <a:xfrm>
            <a:off x="508231" y="5011873"/>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000" dirty="0">
                <a:solidFill>
                  <a:srgbClr val="FF0000"/>
                </a:solidFill>
              </a:rPr>
              <a:t>  </a:t>
            </a:r>
            <a:endParaRPr lang="en-US" sz="4000" dirty="0">
              <a:solidFill>
                <a:srgbClr val="FF0000"/>
              </a:solidFill>
            </a:endParaRPr>
          </a:p>
        </p:txBody>
      </p:sp>
      <p:sp>
        <p:nvSpPr>
          <p:cNvPr id="48" name="Rectangle 47"/>
          <p:cNvSpPr/>
          <p:nvPr/>
        </p:nvSpPr>
        <p:spPr>
          <a:xfrm>
            <a:off x="525728" y="5498615"/>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000" dirty="0">
                <a:solidFill>
                  <a:srgbClr val="FF0000"/>
                </a:solidFill>
              </a:rPr>
              <a:t>  </a:t>
            </a:r>
            <a:endParaRPr lang="en-US" sz="4000" dirty="0">
              <a:solidFill>
                <a:srgbClr val="FF0000"/>
              </a:solidFill>
            </a:endParaRPr>
          </a:p>
        </p:txBody>
      </p:sp>
      <p:sp>
        <p:nvSpPr>
          <p:cNvPr id="49" name="Rectangle 48"/>
          <p:cNvSpPr/>
          <p:nvPr/>
        </p:nvSpPr>
        <p:spPr>
          <a:xfrm>
            <a:off x="293780" y="4417174"/>
            <a:ext cx="1023257" cy="56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70C0"/>
                </a:solidFill>
              </a:rPr>
              <a:t>√</a:t>
            </a:r>
            <a:r>
              <a:rPr lang="en-GB" sz="4000" dirty="0">
                <a:solidFill>
                  <a:srgbClr val="00B050"/>
                </a:solidFill>
              </a:rPr>
              <a:t>  </a:t>
            </a:r>
            <a:endParaRPr lang="en-US" sz="4000" dirty="0">
              <a:solidFill>
                <a:srgbClr val="00B050"/>
              </a:solidFill>
            </a:endParaRPr>
          </a:p>
        </p:txBody>
      </p:sp>
      <p:sp>
        <p:nvSpPr>
          <p:cNvPr id="50" name="Rectangle 49"/>
          <p:cNvSpPr/>
          <p:nvPr/>
        </p:nvSpPr>
        <p:spPr>
          <a:xfrm>
            <a:off x="569826" y="1302294"/>
            <a:ext cx="6771403" cy="446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 1. </a:t>
            </a:r>
            <a:r>
              <a:rPr lang="en-US" sz="2400" dirty="0" err="1">
                <a:solidFill>
                  <a:schemeClr val="tx1"/>
                </a:solidFill>
                <a:latin typeface="Arial Black" panose="020B0A04020102020204" pitchFamily="34" charset="0"/>
              </a:rPr>
              <a:t>Zahir</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Raihan</a:t>
            </a:r>
            <a:r>
              <a:rPr lang="en-US" sz="2400" dirty="0">
                <a:solidFill>
                  <a:schemeClr val="tx1"/>
                </a:solidFill>
                <a:latin typeface="Arial Black" panose="020B0A04020102020204" pitchFamily="34" charset="0"/>
              </a:rPr>
              <a:t> was a...........................</a:t>
            </a:r>
          </a:p>
        </p:txBody>
      </p:sp>
      <p:sp>
        <p:nvSpPr>
          <p:cNvPr id="51" name="Rectangle 50"/>
          <p:cNvSpPr/>
          <p:nvPr/>
        </p:nvSpPr>
        <p:spPr>
          <a:xfrm>
            <a:off x="942567" y="4090038"/>
            <a:ext cx="3891140"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 a) in his college life.                                      </a:t>
            </a:r>
          </a:p>
        </p:txBody>
      </p:sp>
      <p:sp>
        <p:nvSpPr>
          <p:cNvPr id="5" name="Rectangle 4"/>
          <p:cNvSpPr/>
          <p:nvPr/>
        </p:nvSpPr>
        <p:spPr>
          <a:xfrm>
            <a:off x="316042" y="5994368"/>
            <a:ext cx="5050159" cy="51118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400" kern="0" dirty="0">
                <a:solidFill>
                  <a:schemeClr val="tx1"/>
                </a:solidFill>
                <a:latin typeface="Arial Black" panose="020B0A04020102020204" pitchFamily="34" charset="0"/>
                <a:cs typeface="Times New Roman" panose="02020603050405020304" pitchFamily="18" charset="0"/>
              </a:rPr>
              <a:t>Click on the correct option.</a:t>
            </a:r>
          </a:p>
        </p:txBody>
      </p:sp>
      <p:sp>
        <p:nvSpPr>
          <p:cNvPr id="25" name="Rectangle 24"/>
          <p:cNvSpPr/>
          <p:nvPr/>
        </p:nvSpPr>
        <p:spPr>
          <a:xfrm>
            <a:off x="60870" y="284950"/>
            <a:ext cx="9071684" cy="64257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685800"/>
            <a:r>
              <a:rPr lang="en-US" sz="2400" kern="0" dirty="0">
                <a:solidFill>
                  <a:schemeClr val="tx1"/>
                </a:solidFill>
                <a:latin typeface="Arial Black" panose="020B0A04020102020204" pitchFamily="34" charset="0"/>
                <a:cs typeface="Times New Roman" panose="02020603050405020304" pitchFamily="18" charset="0"/>
              </a:rPr>
              <a:t>Read the story again and  put the tick on the correct answer</a:t>
            </a:r>
          </a:p>
        </p:txBody>
      </p:sp>
      <p:grpSp>
        <p:nvGrpSpPr>
          <p:cNvPr id="6" name="Group 5"/>
          <p:cNvGrpSpPr/>
          <p:nvPr/>
        </p:nvGrpSpPr>
        <p:grpSpPr>
          <a:xfrm>
            <a:off x="7188633" y="5039001"/>
            <a:ext cx="1955367" cy="1747013"/>
            <a:chOff x="7104062" y="655853"/>
            <a:chExt cx="2457450" cy="2393454"/>
          </a:xfrm>
        </p:grpSpPr>
        <p:pic>
          <p:nvPicPr>
            <p:cNvPr id="2" name="Picture 1"/>
            <p:cNvPicPr>
              <a:picLocks noChangeAspect="1"/>
            </p:cNvPicPr>
            <p:nvPr/>
          </p:nvPicPr>
          <p:blipFill>
            <a:blip r:embed="rId3"/>
            <a:stretch>
              <a:fillRect/>
            </a:stretch>
          </p:blipFill>
          <p:spPr>
            <a:xfrm>
              <a:off x="7104062" y="655853"/>
              <a:ext cx="2457450" cy="1857375"/>
            </a:xfrm>
            <a:prstGeom prst="rect">
              <a:avLst/>
            </a:prstGeom>
          </p:spPr>
        </p:pic>
        <p:sp>
          <p:nvSpPr>
            <p:cNvPr id="4" name="Rectangle 3"/>
            <p:cNvSpPr/>
            <p:nvPr/>
          </p:nvSpPr>
          <p:spPr>
            <a:xfrm>
              <a:off x="7107382" y="2513228"/>
              <a:ext cx="2452254" cy="53607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INDIVIDUAL WORK</a:t>
              </a:r>
              <a:endParaRPr lang="en-US" sz="1600" b="1" dirty="0">
                <a:solidFill>
                  <a:schemeClr val="tx1"/>
                </a:solidFill>
              </a:endParaRPr>
            </a:p>
          </p:txBody>
        </p:sp>
      </p:grpSp>
    </p:spTree>
    <p:extLst>
      <p:ext uri="{BB962C8B-B14F-4D97-AF65-F5344CB8AC3E}">
        <p14:creationId xmlns:p14="http://schemas.microsoft.com/office/powerpoint/2010/main" val="346696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in)">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circle(in)">
                                      <p:cBhvr>
                                        <p:cTn id="27" dur="2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circle(in)">
                                      <p:cBhvr>
                                        <p:cTn id="32" dur="20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circle(in)">
                                      <p:cBhvr>
                                        <p:cTn id="37" dur="2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circle(in)">
                                      <p:cBhvr>
                                        <p:cTn id="42" dur="20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circle(in)">
                                      <p:cBhvr>
                                        <p:cTn id="47" dur="20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circle(in)">
                                      <p:cBhvr>
                                        <p:cTn id="52" dur="2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down)">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childTnLst>
                    </p:cTn>
                  </p:par>
                </p:childTnLst>
              </p:cTn>
              <p:nextCondLst>
                <p:cond evt="onClick" delay="0">
                  <p:tgtEl>
                    <p:spTgt spid="36"/>
                  </p:tgtEl>
                </p:cond>
              </p:nextCondLst>
            </p:seq>
            <p:seq concurrent="1" nextAc="seek">
              <p:cTn id="64" restart="whenNotActive" fill="hold" evtFilter="cancelBubble" nodeType="interactiveSeq">
                <p:stCondLst>
                  <p:cond evt="onClick" delay="0">
                    <p:tgtEl>
                      <p:spTgt spid="39"/>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childTnLst>
                          </p:cTn>
                        </p:par>
                      </p:childTnLst>
                    </p:cTn>
                  </p:par>
                </p:childTnLst>
              </p:cTn>
              <p:nextCondLst>
                <p:cond evt="onClick" delay="0">
                  <p:tgtEl>
                    <p:spTgt spid="39"/>
                  </p:tgtEl>
                </p:cond>
              </p:nextCondLst>
            </p:seq>
            <p:seq concurrent="1" nextAc="seek">
              <p:cTn id="70" restart="whenNotActive" fill="hold" evtFilter="cancelBubble" nodeType="interactiveSeq">
                <p:stCondLst>
                  <p:cond evt="onClick" delay="0">
                    <p:tgtEl>
                      <p:spTgt spid="41"/>
                    </p:tgtEl>
                  </p:cond>
                </p:stCondLst>
                <p:endSync evt="end" delay="0">
                  <p:rtn val="all"/>
                </p:endSync>
                <p:childTnLst>
                  <p:par>
                    <p:cTn id="71" fill="hold">
                      <p:stCondLst>
                        <p:cond delay="0"/>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down)">
                                      <p:cBhvr>
                                        <p:cTn id="75" dur="500"/>
                                        <p:tgtEl>
                                          <p:spTgt spid="34"/>
                                        </p:tgtEl>
                                      </p:cBhvr>
                                    </p:animEffect>
                                  </p:childTnLst>
                                  <p:subTnLst>
                                    <p:audio>
                                      <p:cMediaNode>
                                        <p:cTn display="0" masterRel="sameClick">
                                          <p:stCondLst>
                                            <p:cond evt="begin" delay="0">
                                              <p:tn val="73"/>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41"/>
                  </p:tgtEl>
                </p:cond>
              </p:nextCondLst>
            </p:seq>
            <p:seq concurrent="1" nextAc="seek">
              <p:cTn id="76" restart="whenNotActive" fill="hold" evtFilter="cancelBubble" nodeType="interactiveSeq">
                <p:stCondLst>
                  <p:cond evt="onClick" delay="0">
                    <p:tgtEl>
                      <p:spTgt spid="43"/>
                    </p:tgtEl>
                  </p:cond>
                </p:stCondLst>
                <p:endSync evt="end" delay="0">
                  <p:rtn val="all"/>
                </p:endSync>
                <p:childTnLst>
                  <p:par>
                    <p:cTn id="77" fill="hold">
                      <p:stCondLst>
                        <p:cond delay="0"/>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down)">
                                      <p:cBhvr>
                                        <p:cTn id="81" dur="500"/>
                                        <p:tgtEl>
                                          <p:spTgt spid="49"/>
                                        </p:tgtEl>
                                      </p:cBhvr>
                                    </p:animEffect>
                                  </p:childTnLst>
                                  <p:subTnLst>
                                    <p:audio>
                                      <p:cMediaNode>
                                        <p:cTn display="0" masterRel="sameClick">
                                          <p:stCondLst>
                                            <p:cond evt="begin" delay="0">
                                              <p:tn val="79"/>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43"/>
                  </p:tgtEl>
                </p:cond>
              </p:nextCondLst>
            </p:seq>
            <p:seq concurrent="1" nextAc="seek">
              <p:cTn id="82" restart="whenNotActive" fill="hold" evtFilter="cancelBubble" nodeType="interactiveSeq">
                <p:stCondLst>
                  <p:cond evt="onClick" delay="0">
                    <p:tgtEl>
                      <p:spTgt spid="44"/>
                    </p:tgtEl>
                  </p:cond>
                </p:stCondLst>
                <p:endSync evt="end" delay="0">
                  <p:rtn val="all"/>
                </p:endSync>
                <p:childTnLst>
                  <p:par>
                    <p:cTn id="83" fill="hold">
                      <p:stCondLst>
                        <p:cond delay="0"/>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down)">
                                      <p:cBhvr>
                                        <p:cTn id="87" dur="500"/>
                                        <p:tgtEl>
                                          <p:spTgt spid="47"/>
                                        </p:tgtEl>
                                      </p:cBhvr>
                                    </p:animEffect>
                                  </p:childTnLst>
                                </p:cTn>
                              </p:par>
                            </p:childTnLst>
                          </p:cTn>
                        </p:par>
                      </p:childTnLst>
                    </p:cTn>
                  </p:par>
                </p:childTnLst>
              </p:cTn>
              <p:nextCondLst>
                <p:cond evt="onClick" delay="0">
                  <p:tgtEl>
                    <p:spTgt spid="44"/>
                  </p:tgtEl>
                </p:cond>
              </p:nextCondLst>
            </p:seq>
            <p:seq concurrent="1" nextAc="seek">
              <p:cTn id="88" restart="whenNotActive" fill="hold" evtFilter="cancelBubble" nodeType="interactiveSeq">
                <p:stCondLst>
                  <p:cond evt="onClick" delay="0">
                    <p:tgtEl>
                      <p:spTgt spid="45"/>
                    </p:tgtEl>
                  </p:cond>
                </p:stCondLst>
                <p:endSync evt="end" delay="0">
                  <p:rtn val="all"/>
                </p:endSync>
                <p:childTnLst>
                  <p:par>
                    <p:cTn id="89" fill="hold">
                      <p:stCondLst>
                        <p:cond delay="0"/>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childTnLst>
                    </p:cTn>
                  </p:par>
                </p:childTnLst>
              </p:cTn>
              <p:nextCondLst>
                <p:cond evt="onClick" delay="0">
                  <p:tgtEl>
                    <p:spTgt spid="45"/>
                  </p:tgtEl>
                </p:cond>
              </p:nextCondLst>
            </p:seq>
            <p:seq concurrent="1" nextAc="seek">
              <p:cTn id="94" restart="whenNotActive" fill="hold" evtFilter="cancelBubble" nodeType="interactiveSeq">
                <p:stCondLst>
                  <p:cond evt="onClick" delay="0">
                    <p:tgtEl>
                      <p:spTgt spid="37"/>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childTnLst>
                    </p:cTn>
                  </p:par>
                </p:childTnLst>
              </p:cTn>
              <p:nextCondLst>
                <p:cond evt="onClick" delay="0">
                  <p:tgtEl>
                    <p:spTgt spid="37"/>
                  </p:tgtEl>
                </p:cond>
              </p:nextCondLst>
            </p:seq>
          </p:childTnLst>
        </p:cTn>
      </p:par>
    </p:tnLst>
    <p:bldLst>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মিছিলের ছবি"/>
          <p:cNvSpPr>
            <a:spLocks noChangeAspect="1" noChangeArrowheads="1"/>
          </p:cNvSpPr>
          <p:nvPr/>
        </p:nvSpPr>
        <p:spPr bwMode="auto">
          <a:xfrm>
            <a:off x="116681" y="748903"/>
            <a:ext cx="228600" cy="228601"/>
          </a:xfrm>
          <a:prstGeom prst="rect">
            <a:avLst/>
          </a:prstGeom>
          <a:noFill/>
          <a:extLst/>
        </p:spPr>
        <p:txBody>
          <a:bodyPr vert="horz" wrap="square" lIns="68580" tIns="34290" rIns="68580" bIns="34290" numCol="1" anchor="t" anchorCtr="0" compatLnSpc="1">
            <a:prstTxWarp prst="textNoShape">
              <a:avLst/>
            </a:prstTxWarp>
          </a:bodyPr>
          <a:lstStyle/>
          <a:p>
            <a:endParaRPr lang="en-US" sz="1350"/>
          </a:p>
        </p:txBody>
      </p:sp>
      <p:sp>
        <p:nvSpPr>
          <p:cNvPr id="5" name="Rectangle 4"/>
          <p:cNvSpPr/>
          <p:nvPr/>
        </p:nvSpPr>
        <p:spPr>
          <a:xfrm>
            <a:off x="345281" y="6158420"/>
            <a:ext cx="6113091" cy="37540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400" kern="0" dirty="0">
                <a:solidFill>
                  <a:schemeClr val="tx1"/>
                </a:solidFill>
                <a:latin typeface="Arial Black" panose="020B0A04020102020204" pitchFamily="34" charset="0"/>
                <a:cs typeface="Times New Roman" panose="02020603050405020304" pitchFamily="18" charset="0"/>
              </a:rPr>
              <a:t>Click on the correct option.</a:t>
            </a:r>
          </a:p>
        </p:txBody>
      </p:sp>
      <p:sp>
        <p:nvSpPr>
          <p:cNvPr id="25" name="Rectangle 24"/>
          <p:cNvSpPr/>
          <p:nvPr/>
        </p:nvSpPr>
        <p:spPr>
          <a:xfrm>
            <a:off x="1057452" y="1673624"/>
            <a:ext cx="3170680"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a) </a:t>
            </a:r>
            <a:r>
              <a:rPr lang="en-US" sz="2400" dirty="0" smtClean="0">
                <a:solidFill>
                  <a:schemeClr val="tx1"/>
                </a:solidFill>
                <a:latin typeface="Arial Black" panose="020B0A04020102020204" pitchFamily="34" charset="0"/>
              </a:rPr>
              <a:t>Film </a:t>
            </a:r>
            <a:r>
              <a:rPr lang="en-US" sz="2400" dirty="0">
                <a:solidFill>
                  <a:schemeClr val="tx1"/>
                </a:solidFill>
                <a:latin typeface="Arial Black" panose="020B0A04020102020204" pitchFamily="34" charset="0"/>
              </a:rPr>
              <a:t>industry</a:t>
            </a:r>
          </a:p>
        </p:txBody>
      </p:sp>
      <p:sp>
        <p:nvSpPr>
          <p:cNvPr id="26" name="Rectangle 25"/>
          <p:cNvSpPr/>
          <p:nvPr/>
        </p:nvSpPr>
        <p:spPr>
          <a:xfrm>
            <a:off x="1094541" y="2147344"/>
            <a:ext cx="2629855"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b) country.</a:t>
            </a:r>
          </a:p>
        </p:txBody>
      </p:sp>
      <p:sp>
        <p:nvSpPr>
          <p:cNvPr id="27" name="Rectangle 26"/>
          <p:cNvSpPr/>
          <p:nvPr/>
        </p:nvSpPr>
        <p:spPr>
          <a:xfrm>
            <a:off x="1057452" y="2544291"/>
            <a:ext cx="4181563"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c) Garment industry.</a:t>
            </a:r>
          </a:p>
        </p:txBody>
      </p:sp>
      <p:sp>
        <p:nvSpPr>
          <p:cNvPr id="28" name="Rectangle 27"/>
          <p:cNvSpPr/>
          <p:nvPr/>
        </p:nvSpPr>
        <p:spPr>
          <a:xfrm>
            <a:off x="1094541" y="2995285"/>
            <a:ext cx="3924854"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d) Education sectors.</a:t>
            </a:r>
          </a:p>
        </p:txBody>
      </p:sp>
      <p:sp>
        <p:nvSpPr>
          <p:cNvPr id="29" name="Rectangle 28"/>
          <p:cNvSpPr/>
          <p:nvPr/>
        </p:nvSpPr>
        <p:spPr>
          <a:xfrm>
            <a:off x="579771" y="1065985"/>
            <a:ext cx="7201218" cy="461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 3. He had many dreams about our</a:t>
            </a:r>
            <a:r>
              <a:rPr lang="en-US" sz="2400" dirty="0" smtClean="0">
                <a:solidFill>
                  <a:schemeClr val="tx1"/>
                </a:solidFill>
                <a:latin typeface="Arial Black" panose="020B0A04020102020204" pitchFamily="34" charset="0"/>
              </a:rPr>
              <a:t>............</a:t>
            </a:r>
            <a:endParaRPr lang="en-US" sz="2400" dirty="0">
              <a:solidFill>
                <a:schemeClr val="tx1"/>
              </a:solidFill>
              <a:latin typeface="Arial Black" panose="020B0A04020102020204" pitchFamily="34" charset="0"/>
            </a:endParaRPr>
          </a:p>
        </p:txBody>
      </p:sp>
      <p:sp>
        <p:nvSpPr>
          <p:cNvPr id="30" name="Rectangle 29"/>
          <p:cNvSpPr/>
          <p:nvPr/>
        </p:nvSpPr>
        <p:spPr>
          <a:xfrm>
            <a:off x="674113" y="3544578"/>
            <a:ext cx="6714470" cy="33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4. The </a:t>
            </a:r>
            <a:r>
              <a:rPr lang="en-US" sz="2400" dirty="0" smtClean="0">
                <a:solidFill>
                  <a:schemeClr val="tx1"/>
                </a:solidFill>
                <a:latin typeface="Arial Black" panose="020B0A04020102020204" pitchFamily="34" charset="0"/>
              </a:rPr>
              <a:t>film </a:t>
            </a:r>
            <a:r>
              <a:rPr lang="en-US" sz="2400" dirty="0">
                <a:solidFill>
                  <a:schemeClr val="tx1"/>
                </a:solidFill>
                <a:latin typeface="Arial Black" panose="020B0A04020102020204" pitchFamily="34" charset="0"/>
              </a:rPr>
              <a:t>was shown.............</a:t>
            </a:r>
          </a:p>
        </p:txBody>
      </p:sp>
      <p:sp>
        <p:nvSpPr>
          <p:cNvPr id="31" name="Rectangle 30"/>
          <p:cNvSpPr/>
          <p:nvPr/>
        </p:nvSpPr>
        <p:spPr>
          <a:xfrm>
            <a:off x="1180782" y="4435691"/>
            <a:ext cx="5669746" cy="3975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Black" panose="020B0A04020102020204" pitchFamily="34" charset="0"/>
            </a:endParaRPr>
          </a:p>
          <a:p>
            <a:r>
              <a:rPr lang="en-US" sz="2400" dirty="0">
                <a:solidFill>
                  <a:schemeClr val="tx1"/>
                </a:solidFill>
                <a:latin typeface="Arial Black" panose="020B0A04020102020204" pitchFamily="34" charset="0"/>
              </a:rPr>
              <a:t>b) Inside Bangladesh.</a:t>
            </a:r>
          </a:p>
          <a:p>
            <a:pPr algn="ctr"/>
            <a:r>
              <a:rPr lang="en-US" sz="2400" dirty="0">
                <a:solidFill>
                  <a:schemeClr val="tx1"/>
                </a:solidFill>
                <a:latin typeface="Arial Black" panose="020B0A04020102020204" pitchFamily="34" charset="0"/>
              </a:rPr>
              <a:t>                                      </a:t>
            </a:r>
          </a:p>
        </p:txBody>
      </p:sp>
      <p:sp>
        <p:nvSpPr>
          <p:cNvPr id="32" name="Rectangle 31"/>
          <p:cNvSpPr/>
          <p:nvPr/>
        </p:nvSpPr>
        <p:spPr>
          <a:xfrm>
            <a:off x="1185186" y="4917579"/>
            <a:ext cx="4939265" cy="37033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c) Outside our country.</a:t>
            </a:r>
          </a:p>
        </p:txBody>
      </p:sp>
      <p:sp>
        <p:nvSpPr>
          <p:cNvPr id="33" name="Rectangle 32"/>
          <p:cNvSpPr/>
          <p:nvPr/>
        </p:nvSpPr>
        <p:spPr>
          <a:xfrm>
            <a:off x="1180782" y="5516696"/>
            <a:ext cx="4970636" cy="33367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d) Outside the world.</a:t>
            </a:r>
          </a:p>
        </p:txBody>
      </p:sp>
      <p:sp>
        <p:nvSpPr>
          <p:cNvPr id="61" name="Rectangle 60"/>
          <p:cNvSpPr/>
          <p:nvPr/>
        </p:nvSpPr>
        <p:spPr>
          <a:xfrm>
            <a:off x="1137661" y="4008459"/>
            <a:ext cx="6225735"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a) Outside Pakistan.                                      </a:t>
            </a:r>
          </a:p>
        </p:txBody>
      </p:sp>
      <p:sp>
        <p:nvSpPr>
          <p:cNvPr id="62" name="Rectangle 61"/>
          <p:cNvSpPr/>
          <p:nvPr/>
        </p:nvSpPr>
        <p:spPr>
          <a:xfrm>
            <a:off x="453295" y="1575791"/>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dirty="0">
                <a:solidFill>
                  <a:srgbClr val="FF0000"/>
                </a:solidFill>
              </a:rPr>
              <a:t>  </a:t>
            </a:r>
            <a:endParaRPr lang="en-US" sz="3300" dirty="0">
              <a:solidFill>
                <a:srgbClr val="FF0000"/>
              </a:solidFill>
            </a:endParaRPr>
          </a:p>
        </p:txBody>
      </p:sp>
      <p:sp>
        <p:nvSpPr>
          <p:cNvPr id="63" name="Rectangle 62"/>
          <p:cNvSpPr/>
          <p:nvPr/>
        </p:nvSpPr>
        <p:spPr>
          <a:xfrm>
            <a:off x="548947" y="2119025"/>
            <a:ext cx="604157" cy="3891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X  </a:t>
            </a:r>
            <a:endParaRPr lang="en-US" sz="2800" b="1" dirty="0">
              <a:solidFill>
                <a:srgbClr val="FF0000"/>
              </a:solidFill>
            </a:endParaRPr>
          </a:p>
        </p:txBody>
      </p:sp>
      <p:sp>
        <p:nvSpPr>
          <p:cNvPr id="68" name="Rectangle 67"/>
          <p:cNvSpPr/>
          <p:nvPr/>
        </p:nvSpPr>
        <p:spPr>
          <a:xfrm>
            <a:off x="548947" y="2549002"/>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69" name="Rectangle 68"/>
          <p:cNvSpPr/>
          <p:nvPr/>
        </p:nvSpPr>
        <p:spPr>
          <a:xfrm>
            <a:off x="579771" y="2976234"/>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70" name="Rectangle 69"/>
          <p:cNvSpPr/>
          <p:nvPr/>
        </p:nvSpPr>
        <p:spPr>
          <a:xfrm>
            <a:off x="585581" y="4033742"/>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X  </a:t>
            </a:r>
            <a:endParaRPr lang="en-US" sz="2800" b="1" dirty="0">
              <a:solidFill>
                <a:srgbClr val="FF0000"/>
              </a:solidFill>
            </a:endParaRPr>
          </a:p>
        </p:txBody>
      </p:sp>
      <p:sp>
        <p:nvSpPr>
          <p:cNvPr id="71" name="Rectangle 70"/>
          <p:cNvSpPr/>
          <p:nvPr/>
        </p:nvSpPr>
        <p:spPr>
          <a:xfrm>
            <a:off x="533504" y="4391482"/>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X  </a:t>
            </a:r>
            <a:endParaRPr lang="en-US" sz="2800" b="1" dirty="0">
              <a:solidFill>
                <a:srgbClr val="FF0000"/>
              </a:solidFill>
            </a:endParaRPr>
          </a:p>
        </p:txBody>
      </p:sp>
      <p:sp>
        <p:nvSpPr>
          <p:cNvPr id="73" name="Rectangle 72"/>
          <p:cNvSpPr/>
          <p:nvPr/>
        </p:nvSpPr>
        <p:spPr>
          <a:xfrm>
            <a:off x="600525" y="5516696"/>
            <a:ext cx="604157" cy="3038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23" name="Rectangle 22"/>
          <p:cNvSpPr/>
          <p:nvPr/>
        </p:nvSpPr>
        <p:spPr>
          <a:xfrm>
            <a:off x="419206" y="1600469"/>
            <a:ext cx="746513" cy="56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Black" panose="020B0A04020102020204" pitchFamily="34" charset="0"/>
              </a:rPr>
              <a:t>√  </a:t>
            </a:r>
            <a:endParaRPr lang="en-US" sz="2800" dirty="0">
              <a:solidFill>
                <a:schemeClr val="tx1"/>
              </a:solidFill>
              <a:latin typeface="Arial Black" panose="020B0A04020102020204" pitchFamily="34" charset="0"/>
            </a:endParaRPr>
          </a:p>
        </p:txBody>
      </p:sp>
      <p:sp>
        <p:nvSpPr>
          <p:cNvPr id="4" name="Rectangle 3"/>
          <p:cNvSpPr/>
          <p:nvPr/>
        </p:nvSpPr>
        <p:spPr>
          <a:xfrm>
            <a:off x="616437" y="4823248"/>
            <a:ext cx="478104" cy="523220"/>
          </a:xfrm>
          <a:prstGeom prst="rect">
            <a:avLst/>
          </a:prstGeom>
          <a:noFill/>
          <a:ln>
            <a:noFill/>
          </a:ln>
        </p:spPr>
        <p:txBody>
          <a:bodyPr wrap="square">
            <a:spAutoFit/>
          </a:bodyPr>
          <a:lstStyle/>
          <a:p>
            <a:r>
              <a:rPr lang="en-GB" sz="2800" b="1" dirty="0">
                <a:latin typeface="Arial Black" panose="020B0A04020102020204" pitchFamily="34" charset="0"/>
              </a:rPr>
              <a:t>√</a:t>
            </a:r>
            <a:endParaRPr lang="en-US" sz="2800" b="1" dirty="0">
              <a:latin typeface="Arial Black" panose="020B0A04020102020204" pitchFamily="34" charset="0"/>
            </a:endParaRPr>
          </a:p>
        </p:txBody>
      </p:sp>
    </p:spTree>
    <p:extLst>
      <p:ext uri="{BB962C8B-B14F-4D97-AF65-F5344CB8AC3E}">
        <p14:creationId xmlns:p14="http://schemas.microsoft.com/office/powerpoint/2010/main" val="292791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subTnLst>
                                    <p:audio>
                                      <p:cMediaNode vol="90000">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ircle(in)">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circle(in)">
                                      <p:cBhvr>
                                        <p:cTn id="37" dur="20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circle(in)">
                                      <p:cBhvr>
                                        <p:cTn id="52" dur="20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1500" fill="hold"/>
                                        <p:tgtEl>
                                          <p:spTgt spid="5"/>
                                        </p:tgtEl>
                                        <p:attrNameLst>
                                          <p:attrName>ppt_x</p:attrName>
                                        </p:attrNameLst>
                                      </p:cBhvr>
                                      <p:tavLst>
                                        <p:tav tm="0">
                                          <p:val>
                                            <p:strVal val="#ppt_x"/>
                                          </p:val>
                                        </p:tav>
                                        <p:tav tm="100000">
                                          <p:val>
                                            <p:strVal val="#ppt_x"/>
                                          </p:val>
                                        </p:tav>
                                      </p:tavLst>
                                    </p:anim>
                                    <p:anim calcmode="lin" valueType="num">
                                      <p:cBhvr additive="base">
                                        <p:cTn id="5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0"/>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wipe(down)">
                                      <p:cBhvr>
                                        <p:cTn id="64" dur="500"/>
                                        <p:tgtEl>
                                          <p:spTgt spid="63"/>
                                        </p:tgtEl>
                                      </p:cBhvr>
                                    </p:animEffec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down)">
                                      <p:cBhvr>
                                        <p:cTn id="70" dur="500"/>
                                        <p:tgtEl>
                                          <p:spTgt spid="68"/>
                                        </p:tgtEl>
                                      </p:cBhvr>
                                    </p:animEffect>
                                  </p:childTnLst>
                                  <p:subTnLst>
                                    <p:audio>
                                      <p:cMediaNode vol="100000">
                                        <p:cTn display="0" masterRel="sameClick">
                                          <p:stCondLst>
                                            <p:cond evt="begin" delay="0">
                                              <p:tn val="68"/>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down)">
                                      <p:cBhvr>
                                        <p:cTn id="76" dur="500"/>
                                        <p:tgtEl>
                                          <p:spTgt spid="69"/>
                                        </p:tgtEl>
                                      </p:cBhvr>
                                    </p:animEffect>
                                  </p:childTnLst>
                                </p:cTn>
                              </p:par>
                            </p:childTnLst>
                          </p:cTn>
                        </p:par>
                      </p:childTnLst>
                    </p:cTn>
                  </p:par>
                </p:childTnLst>
              </p:cTn>
              <p:nextCondLst>
                <p:cond evt="onClick" delay="0">
                  <p:tgtEl>
                    <p:spTgt spid="28"/>
                  </p:tgtEl>
                </p:cond>
              </p:nextCondLst>
            </p:seq>
            <p:seq concurrent="1" nextAc="seek">
              <p:cTn id="77" restart="whenNotActive" fill="hold" evtFilter="cancelBubble" nodeType="interactiveSeq">
                <p:stCondLst>
                  <p:cond evt="onClick" delay="0">
                    <p:tgtEl>
                      <p:spTgt spid="61"/>
                    </p:tgtEl>
                  </p:cond>
                </p:stCondLst>
                <p:endSync evt="end" delay="0">
                  <p:rtn val="all"/>
                </p:endSync>
                <p:childTnLst>
                  <p:par>
                    <p:cTn id="78" fill="hold">
                      <p:stCondLst>
                        <p:cond delay="0"/>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500"/>
                                        <p:tgtEl>
                                          <p:spTgt spid="70"/>
                                        </p:tgtEl>
                                      </p:cBhvr>
                                    </p:animEffect>
                                  </p:childTnLst>
                                </p:cTn>
                              </p:par>
                            </p:childTnLst>
                          </p:cTn>
                        </p:par>
                      </p:childTnLst>
                    </p:cTn>
                  </p:par>
                </p:childTnLst>
              </p:cTn>
              <p:nextCondLst>
                <p:cond evt="onClick" delay="0">
                  <p:tgtEl>
                    <p:spTgt spid="61"/>
                  </p:tgtEl>
                </p:cond>
              </p:nextCondLst>
            </p:seq>
            <p:seq concurrent="1" nextAc="seek">
              <p:cTn id="83" restart="whenNotActive" fill="hold" evtFilter="cancelBubble" nodeType="interactiveSeq">
                <p:stCondLst>
                  <p:cond evt="onClick" delay="0">
                    <p:tgtEl>
                      <p:spTgt spid="33"/>
                    </p:tgtEl>
                  </p:cond>
                </p:stCondLst>
                <p:endSync evt="end" delay="0">
                  <p:rtn val="all"/>
                </p:endSync>
                <p:childTnLst>
                  <p:par>
                    <p:cTn id="84" fill="hold">
                      <p:stCondLst>
                        <p:cond delay="0"/>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wipe(down)">
                                      <p:cBhvr>
                                        <p:cTn id="88" dur="500"/>
                                        <p:tgtEl>
                                          <p:spTgt spid="73"/>
                                        </p:tgtEl>
                                      </p:cBhvr>
                                    </p:animEffect>
                                  </p:childTnLst>
                                </p:cTn>
                              </p:par>
                            </p:childTnLst>
                          </p:cTn>
                        </p:par>
                      </p:childTnLst>
                    </p:cTn>
                  </p:par>
                </p:childTnLst>
              </p:cTn>
              <p:nextCondLst>
                <p:cond evt="onClick" delay="0">
                  <p:tgtEl>
                    <p:spTgt spid="33"/>
                  </p:tgtEl>
                </p:cond>
              </p:nextCondLst>
            </p:seq>
            <p:seq concurrent="1" nextAc="seek">
              <p:cTn id="89" restart="whenNotActive" fill="hold" evtFilter="cancelBubble" nodeType="interactiveSeq">
                <p:stCondLst>
                  <p:cond evt="onClick" delay="0">
                    <p:tgtEl>
                      <p:spTgt spid="31"/>
                    </p:tgtEl>
                  </p:cond>
                </p:stCondLst>
                <p:endSync evt="end" delay="0">
                  <p:rtn val="all"/>
                </p:endSync>
                <p:childTnLst>
                  <p:par>
                    <p:cTn id="90" fill="hold">
                      <p:stCondLst>
                        <p:cond delay="0"/>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childTnLst>
                          </p:cTn>
                        </p:par>
                      </p:childTnLst>
                    </p:cTn>
                  </p:par>
                </p:childTnLst>
              </p:cTn>
              <p:nextCondLst>
                <p:cond evt="onClick" delay="0">
                  <p:tgtEl>
                    <p:spTgt spid="31"/>
                  </p:tgtEl>
                </p:cond>
              </p:nextCondLst>
            </p:seq>
            <p:seq concurrent="1" nextAc="seek">
              <p:cTn id="95" restart="whenNotActive" fill="hold" evtFilter="cancelBubble" nodeType="interactiveSeq">
                <p:stCondLst>
                  <p:cond evt="onClick" delay="0">
                    <p:tgtEl>
                      <p:spTgt spid="32"/>
                    </p:tgtEl>
                  </p:cond>
                </p:stCondLst>
                <p:endSync evt="end" delay="0">
                  <p:rtn val="all"/>
                </p:endSync>
                <p:childTnLst>
                  <p:par>
                    <p:cTn id="96" fill="hold">
                      <p:stCondLst>
                        <p:cond delay="0"/>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barn(inVertical)">
                                      <p:cBhvr>
                                        <p:cTn id="100" dur="500"/>
                                        <p:tgtEl>
                                          <p:spTgt spid="4"/>
                                        </p:tgtEl>
                                      </p:cBhvr>
                                    </p:animEffect>
                                  </p:childTnLst>
                                  <p:subTnLst>
                                    <p:audio>
                                      <p:cMediaNode vol="100000">
                                        <p:cTn display="0" masterRel="sameClick">
                                          <p:stCondLst>
                                            <p:cond evt="begin" delay="0">
                                              <p:tn val="98"/>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32"/>
                  </p:tgtEl>
                </p:cond>
              </p:nextCondLst>
            </p:seq>
            <p:seq concurrent="1" nextAc="seek">
              <p:cTn id="101" restart="whenNotActive" fill="hold" evtFilter="cancelBubble" nodeType="interactiveSeq">
                <p:stCondLst>
                  <p:cond evt="onClick" delay="0">
                    <p:tgtEl>
                      <p:spTgt spid="25"/>
                    </p:tgtEl>
                  </p:cond>
                </p:stCondLst>
                <p:endSync evt="end" delay="0">
                  <p:rtn val="all"/>
                </p:endSync>
                <p:childTnLst>
                  <p:par>
                    <p:cTn id="102" fill="hold">
                      <p:stCondLst>
                        <p:cond delay="0"/>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barn(inVertical)">
                                      <p:cBhvr>
                                        <p:cTn id="106" dur="500"/>
                                        <p:tgtEl>
                                          <p:spTgt spid="23"/>
                                        </p:tgtEl>
                                      </p:cBhvr>
                                    </p:animEffect>
                                  </p:childTnLst>
                                  <p:subTnLst>
                                    <p:audio>
                                      <p:cMediaNode>
                                        <p:cTn display="0" masterRel="sameClick">
                                          <p:stCondLst>
                                            <p:cond evt="begin" delay="0">
                                              <p:tn val="104"/>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5"/>
                  </p:tgtEl>
                </p:cond>
              </p:nextCondLst>
            </p:seq>
          </p:childTnLst>
        </p:cTn>
      </p:par>
    </p:tnLst>
    <p:bldLst>
      <p:bldP spid="5" grpId="0"/>
      <p:bldP spid="25" grpId="0"/>
      <p:bldP spid="26" grpId="0"/>
      <p:bldP spid="27" grpId="0"/>
      <p:bldP spid="28" grpId="0"/>
      <p:bldP spid="29" grpId="0"/>
      <p:bldP spid="30" grpId="0"/>
      <p:bldP spid="31" grpId="0"/>
      <p:bldP spid="32" grpId="0"/>
      <p:bldP spid="33" grpId="0"/>
      <p:bldP spid="61" grpId="0"/>
      <p:bldP spid="63" grpId="0"/>
      <p:bldP spid="68" grpId="0"/>
      <p:bldP spid="69" grpId="0"/>
      <p:bldP spid="70" grpId="0"/>
      <p:bldP spid="71" grpId="0"/>
      <p:bldP spid="73" grpId="0"/>
      <p:bldP spid="2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মিছিলের ছবি"/>
          <p:cNvSpPr>
            <a:spLocks noChangeAspect="1" noChangeArrowheads="1"/>
          </p:cNvSpPr>
          <p:nvPr/>
        </p:nvSpPr>
        <p:spPr bwMode="auto">
          <a:xfrm>
            <a:off x="116681" y="748903"/>
            <a:ext cx="228600" cy="228601"/>
          </a:xfrm>
          <a:prstGeom prst="rect">
            <a:avLst/>
          </a:prstGeom>
          <a:noFill/>
          <a:extLst/>
        </p:spPr>
        <p:txBody>
          <a:bodyPr vert="horz" wrap="square" lIns="68580" tIns="34290" rIns="68580" bIns="34290" numCol="1" anchor="t" anchorCtr="0" compatLnSpc="1">
            <a:prstTxWarp prst="textNoShape">
              <a:avLst/>
            </a:prstTxWarp>
          </a:bodyPr>
          <a:lstStyle/>
          <a:p>
            <a:endParaRPr lang="en-US" sz="1350"/>
          </a:p>
        </p:txBody>
      </p:sp>
      <p:sp>
        <p:nvSpPr>
          <p:cNvPr id="18" name="Rectangle 17"/>
          <p:cNvSpPr/>
          <p:nvPr/>
        </p:nvSpPr>
        <p:spPr>
          <a:xfrm>
            <a:off x="951672" y="1222550"/>
            <a:ext cx="2028392" cy="43438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a) </a:t>
            </a:r>
            <a:r>
              <a:rPr lang="en-US" sz="2400" dirty="0" smtClean="0">
                <a:solidFill>
                  <a:schemeClr val="tx1"/>
                </a:solidFill>
                <a:latin typeface="Arial Black" panose="020B0A04020102020204" pitchFamily="34" charset="0"/>
              </a:rPr>
              <a:t>chose</a:t>
            </a:r>
            <a:endParaRPr lang="en-US" sz="2400" dirty="0">
              <a:solidFill>
                <a:schemeClr val="tx1"/>
              </a:solidFill>
              <a:latin typeface="Arial Black" panose="020B0A04020102020204" pitchFamily="34" charset="0"/>
            </a:endParaRPr>
          </a:p>
        </p:txBody>
      </p:sp>
      <p:sp>
        <p:nvSpPr>
          <p:cNvPr id="19" name="Rectangle 18"/>
          <p:cNvSpPr/>
          <p:nvPr/>
        </p:nvSpPr>
        <p:spPr>
          <a:xfrm>
            <a:off x="951672" y="1713924"/>
            <a:ext cx="2456546" cy="4632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b) </a:t>
            </a:r>
            <a:r>
              <a:rPr lang="en-US" sz="2400" dirty="0" smtClean="0">
                <a:solidFill>
                  <a:schemeClr val="tx1"/>
                </a:solidFill>
                <a:latin typeface="Arial Black" panose="020B0A04020102020204" pitchFamily="34" charset="0"/>
              </a:rPr>
              <a:t>disliked</a:t>
            </a:r>
            <a:endParaRPr lang="en-US" sz="2400" dirty="0">
              <a:solidFill>
                <a:schemeClr val="tx1"/>
              </a:solidFill>
              <a:latin typeface="Arial Black" panose="020B0A04020102020204" pitchFamily="34" charset="0"/>
            </a:endParaRPr>
          </a:p>
        </p:txBody>
      </p:sp>
      <p:sp>
        <p:nvSpPr>
          <p:cNvPr id="20" name="Rectangle 19"/>
          <p:cNvSpPr/>
          <p:nvPr/>
        </p:nvSpPr>
        <p:spPr>
          <a:xfrm>
            <a:off x="951672" y="2223611"/>
            <a:ext cx="2873283" cy="42664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c) </a:t>
            </a:r>
            <a:r>
              <a:rPr lang="en-US" sz="2400" dirty="0" smtClean="0">
                <a:solidFill>
                  <a:schemeClr val="tx1"/>
                </a:solidFill>
                <a:latin typeface="Arial Black" panose="020B0A04020102020204" pitchFamily="34" charset="0"/>
              </a:rPr>
              <a:t>liked</a:t>
            </a:r>
            <a:endParaRPr lang="en-US" sz="2400" dirty="0">
              <a:solidFill>
                <a:schemeClr val="tx1"/>
              </a:solidFill>
              <a:latin typeface="Arial Black" panose="020B0A04020102020204" pitchFamily="34" charset="0"/>
            </a:endParaRPr>
          </a:p>
        </p:txBody>
      </p:sp>
      <p:sp>
        <p:nvSpPr>
          <p:cNvPr id="21" name="Rectangle 20"/>
          <p:cNvSpPr/>
          <p:nvPr/>
        </p:nvSpPr>
        <p:spPr>
          <a:xfrm>
            <a:off x="917481" y="2690751"/>
            <a:ext cx="3344605" cy="4836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d) </a:t>
            </a:r>
            <a:r>
              <a:rPr lang="en-US" sz="2400" dirty="0" smtClean="0">
                <a:solidFill>
                  <a:schemeClr val="tx1"/>
                </a:solidFill>
                <a:latin typeface="Arial Black" panose="020B0A04020102020204" pitchFamily="34" charset="0"/>
              </a:rPr>
              <a:t>praised</a:t>
            </a:r>
            <a:endParaRPr lang="en-US" sz="2400" dirty="0">
              <a:solidFill>
                <a:schemeClr val="tx1"/>
              </a:solidFill>
              <a:latin typeface="Arial Black" panose="020B0A04020102020204" pitchFamily="34" charset="0"/>
            </a:endParaRPr>
          </a:p>
        </p:txBody>
      </p:sp>
      <p:sp>
        <p:nvSpPr>
          <p:cNvPr id="22" name="Rectangle 21"/>
          <p:cNvSpPr/>
          <p:nvPr/>
        </p:nvSpPr>
        <p:spPr>
          <a:xfrm>
            <a:off x="345281" y="692589"/>
            <a:ext cx="5909305" cy="424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 5. The critics.................the </a:t>
            </a:r>
            <a:r>
              <a:rPr lang="en-US" sz="2400" dirty="0" smtClean="0">
                <a:solidFill>
                  <a:schemeClr val="tx1"/>
                </a:solidFill>
                <a:latin typeface="Arial Black" panose="020B0A04020102020204" pitchFamily="34" charset="0"/>
              </a:rPr>
              <a:t>film</a:t>
            </a:r>
            <a:endParaRPr lang="en-US" sz="2400" dirty="0">
              <a:solidFill>
                <a:schemeClr val="tx1"/>
              </a:solidFill>
              <a:latin typeface="Arial Black" panose="020B0A04020102020204" pitchFamily="34" charset="0"/>
            </a:endParaRPr>
          </a:p>
        </p:txBody>
      </p:sp>
      <p:sp>
        <p:nvSpPr>
          <p:cNvPr id="23" name="Rectangle 22"/>
          <p:cNvSpPr/>
          <p:nvPr/>
        </p:nvSpPr>
        <p:spPr>
          <a:xfrm>
            <a:off x="345281" y="3362237"/>
            <a:ext cx="6891368" cy="525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6. </a:t>
            </a:r>
            <a:r>
              <a:rPr lang="en-US" sz="2400" dirty="0" err="1">
                <a:solidFill>
                  <a:schemeClr val="tx1"/>
                </a:solidFill>
                <a:latin typeface="Arial Black" panose="020B0A04020102020204" pitchFamily="34" charset="0"/>
              </a:rPr>
              <a:t>Zahir</a:t>
            </a:r>
            <a:r>
              <a:rPr lang="en-US" sz="2400" dirty="0">
                <a:solidFill>
                  <a:schemeClr val="tx1"/>
                </a:solidFill>
                <a:latin typeface="Arial Black" panose="020B0A04020102020204" pitchFamily="34" charset="0"/>
              </a:rPr>
              <a:t> got disappeared on.............</a:t>
            </a:r>
          </a:p>
        </p:txBody>
      </p:sp>
      <p:sp>
        <p:nvSpPr>
          <p:cNvPr id="24" name="Rectangle 23"/>
          <p:cNvSpPr/>
          <p:nvPr/>
        </p:nvSpPr>
        <p:spPr>
          <a:xfrm>
            <a:off x="797903" y="4465078"/>
            <a:ext cx="4246310" cy="3736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Arial Black" panose="020B0A04020102020204" pitchFamily="34" charset="0"/>
            </a:endParaRPr>
          </a:p>
          <a:p>
            <a:r>
              <a:rPr lang="en-US" sz="2400" dirty="0">
                <a:solidFill>
                  <a:schemeClr val="tx1"/>
                </a:solidFill>
                <a:latin typeface="Arial Black" panose="020B0A04020102020204" pitchFamily="34" charset="0"/>
              </a:rPr>
              <a:t>b) 30 </a:t>
            </a:r>
            <a:r>
              <a:rPr lang="en-US" sz="2400" dirty="0" smtClean="0">
                <a:solidFill>
                  <a:schemeClr val="tx1"/>
                </a:solidFill>
                <a:latin typeface="Arial Black" panose="020B0A04020102020204" pitchFamily="34" charset="0"/>
              </a:rPr>
              <a:t>December 1971</a:t>
            </a:r>
            <a:endParaRPr lang="en-US" sz="2400" dirty="0">
              <a:solidFill>
                <a:schemeClr val="tx1"/>
              </a:solidFill>
              <a:latin typeface="Arial Black" panose="020B0A04020102020204" pitchFamily="34" charset="0"/>
            </a:endParaRPr>
          </a:p>
          <a:p>
            <a:r>
              <a:rPr lang="en-US" sz="2400" dirty="0">
                <a:solidFill>
                  <a:schemeClr val="tx1"/>
                </a:solidFill>
                <a:latin typeface="Arial Black" panose="020B0A04020102020204" pitchFamily="34" charset="0"/>
              </a:rPr>
              <a:t>                                      </a:t>
            </a:r>
          </a:p>
        </p:txBody>
      </p:sp>
      <p:sp>
        <p:nvSpPr>
          <p:cNvPr id="34" name="Rectangle 33"/>
          <p:cNvSpPr/>
          <p:nvPr/>
        </p:nvSpPr>
        <p:spPr>
          <a:xfrm>
            <a:off x="797903" y="4940503"/>
            <a:ext cx="3913803" cy="3895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c) 26 March </a:t>
            </a:r>
            <a:r>
              <a:rPr lang="en-US" sz="2400" dirty="0" smtClean="0">
                <a:solidFill>
                  <a:schemeClr val="tx1"/>
                </a:solidFill>
                <a:latin typeface="Arial Black" panose="020B0A04020102020204" pitchFamily="34" charset="0"/>
              </a:rPr>
              <a:t>1971</a:t>
            </a:r>
            <a:endParaRPr lang="en-US" sz="2400" dirty="0">
              <a:solidFill>
                <a:schemeClr val="tx1"/>
              </a:solidFill>
              <a:latin typeface="Arial Black" panose="020B0A04020102020204" pitchFamily="34" charset="0"/>
            </a:endParaRPr>
          </a:p>
        </p:txBody>
      </p:sp>
      <p:sp>
        <p:nvSpPr>
          <p:cNvPr id="35" name="Rectangle 34"/>
          <p:cNvSpPr/>
          <p:nvPr/>
        </p:nvSpPr>
        <p:spPr>
          <a:xfrm>
            <a:off x="797903" y="5533596"/>
            <a:ext cx="4259004" cy="3596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d) 15 August </a:t>
            </a:r>
            <a:r>
              <a:rPr lang="en-US" sz="2400" dirty="0" smtClean="0">
                <a:solidFill>
                  <a:schemeClr val="tx1"/>
                </a:solidFill>
                <a:latin typeface="Arial Black" panose="020B0A04020102020204" pitchFamily="34" charset="0"/>
              </a:rPr>
              <a:t>1971</a:t>
            </a:r>
            <a:endParaRPr lang="en-US" sz="2400" dirty="0">
              <a:solidFill>
                <a:schemeClr val="tx1"/>
              </a:solidFill>
              <a:latin typeface="Arial Black" panose="020B0A04020102020204" pitchFamily="34" charset="0"/>
            </a:endParaRPr>
          </a:p>
        </p:txBody>
      </p:sp>
      <p:sp>
        <p:nvSpPr>
          <p:cNvPr id="5" name="Rectangle 4"/>
          <p:cNvSpPr/>
          <p:nvPr/>
        </p:nvSpPr>
        <p:spPr>
          <a:xfrm>
            <a:off x="615887" y="6132358"/>
            <a:ext cx="6130530" cy="37540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685800"/>
            <a:r>
              <a:rPr lang="en-US" sz="2400" kern="0" dirty="0">
                <a:solidFill>
                  <a:schemeClr val="tx1"/>
                </a:solidFill>
                <a:latin typeface="Arial Black" panose="020B0A04020102020204" pitchFamily="34" charset="0"/>
                <a:cs typeface="Times New Roman" panose="02020603050405020304" pitchFamily="18" charset="0"/>
              </a:rPr>
              <a:t>Click on the correct </a:t>
            </a:r>
            <a:r>
              <a:rPr lang="en-US" sz="2400" kern="0" dirty="0" smtClean="0">
                <a:solidFill>
                  <a:schemeClr val="tx1"/>
                </a:solidFill>
                <a:latin typeface="Arial Black" panose="020B0A04020102020204" pitchFamily="34" charset="0"/>
                <a:cs typeface="Times New Roman" panose="02020603050405020304" pitchFamily="18" charset="0"/>
              </a:rPr>
              <a:t>option</a:t>
            </a:r>
            <a:endParaRPr lang="en-US" sz="2400" kern="0" dirty="0">
              <a:solidFill>
                <a:schemeClr val="tx1"/>
              </a:solidFill>
              <a:latin typeface="Arial Black" panose="020B0A04020102020204" pitchFamily="34" charset="0"/>
              <a:cs typeface="Times New Roman" panose="02020603050405020304" pitchFamily="18" charset="0"/>
            </a:endParaRPr>
          </a:p>
        </p:txBody>
      </p:sp>
      <p:sp>
        <p:nvSpPr>
          <p:cNvPr id="46" name="Rectangle 45"/>
          <p:cNvSpPr/>
          <p:nvPr/>
        </p:nvSpPr>
        <p:spPr>
          <a:xfrm>
            <a:off x="797903" y="3951828"/>
            <a:ext cx="4426421" cy="4114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a) 16 December </a:t>
            </a:r>
            <a:r>
              <a:rPr lang="en-US" sz="2400" dirty="0" smtClean="0">
                <a:solidFill>
                  <a:schemeClr val="tx1"/>
                </a:solidFill>
                <a:latin typeface="Arial Black" panose="020B0A04020102020204" pitchFamily="34" charset="0"/>
              </a:rPr>
              <a:t>1971                                      </a:t>
            </a:r>
            <a:endParaRPr lang="en-US" sz="2400" dirty="0">
              <a:solidFill>
                <a:schemeClr val="tx1"/>
              </a:solidFill>
              <a:latin typeface="Arial Black" panose="020B0A04020102020204" pitchFamily="34" charset="0"/>
            </a:endParaRPr>
          </a:p>
        </p:txBody>
      </p:sp>
      <p:sp>
        <p:nvSpPr>
          <p:cNvPr id="47" name="Rectangle 46"/>
          <p:cNvSpPr/>
          <p:nvPr/>
        </p:nvSpPr>
        <p:spPr>
          <a:xfrm>
            <a:off x="348483" y="2786573"/>
            <a:ext cx="603189" cy="41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  </a:t>
            </a:r>
            <a:endParaRPr lang="en-US" sz="2400" dirty="0">
              <a:solidFill>
                <a:schemeClr val="tx1"/>
              </a:solidFill>
              <a:latin typeface="Arial Black" panose="020B0A04020102020204" pitchFamily="34" charset="0"/>
            </a:endParaRPr>
          </a:p>
        </p:txBody>
      </p:sp>
      <p:sp>
        <p:nvSpPr>
          <p:cNvPr id="48" name="Rectangle 47"/>
          <p:cNvSpPr/>
          <p:nvPr/>
        </p:nvSpPr>
        <p:spPr>
          <a:xfrm>
            <a:off x="411127" y="1280302"/>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49" name="Rectangle 48"/>
          <p:cNvSpPr/>
          <p:nvPr/>
        </p:nvSpPr>
        <p:spPr>
          <a:xfrm>
            <a:off x="411127" y="1728736"/>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50" name="Rectangle 49"/>
          <p:cNvSpPr/>
          <p:nvPr/>
        </p:nvSpPr>
        <p:spPr>
          <a:xfrm>
            <a:off x="347998" y="2266508"/>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54" name="Rectangle 53"/>
          <p:cNvSpPr/>
          <p:nvPr/>
        </p:nvSpPr>
        <p:spPr>
          <a:xfrm>
            <a:off x="271799" y="4030179"/>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56" name="Rectangle 55"/>
          <p:cNvSpPr/>
          <p:nvPr/>
        </p:nvSpPr>
        <p:spPr>
          <a:xfrm>
            <a:off x="296154" y="4990171"/>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57" name="Rectangle 56"/>
          <p:cNvSpPr/>
          <p:nvPr/>
        </p:nvSpPr>
        <p:spPr>
          <a:xfrm>
            <a:off x="283015" y="5553701"/>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60" name="Rectangle 59"/>
          <p:cNvSpPr/>
          <p:nvPr/>
        </p:nvSpPr>
        <p:spPr>
          <a:xfrm>
            <a:off x="314292" y="4482766"/>
            <a:ext cx="603189" cy="41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  </a:t>
            </a:r>
            <a:endParaRPr lang="en-US" sz="2400" dirty="0">
              <a:solidFill>
                <a:schemeClr val="tx1"/>
              </a:solidFill>
              <a:latin typeface="Arial Black" panose="020B0A04020102020204" pitchFamily="34" charset="0"/>
            </a:endParaRPr>
          </a:p>
        </p:txBody>
      </p:sp>
      <p:sp>
        <p:nvSpPr>
          <p:cNvPr id="25" name="Rectangle 24"/>
          <p:cNvSpPr/>
          <p:nvPr/>
        </p:nvSpPr>
        <p:spPr>
          <a:xfrm>
            <a:off x="230981" y="3107588"/>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  </a:t>
            </a:r>
            <a:endParaRPr lang="en-US" sz="2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11711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circle(in)">
                                      <p:cBhvr>
                                        <p:cTn id="37" dur="2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circle(in)">
                                      <p:cBhvr>
                                        <p:cTn id="47" dur="20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circle(in)">
                                      <p:cBhvr>
                                        <p:cTn id="52" dur="2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down)">
                                      <p:cBhvr>
                                        <p:cTn id="63" dur="500"/>
                                        <p:tgtEl>
                                          <p:spTgt spid="60"/>
                                        </p:tgtEl>
                                      </p:cBhvr>
                                    </p:animEffect>
                                  </p:childTnLst>
                                  <p:subTnLst>
                                    <p:audio>
                                      <p:cMediaNode vol="94000">
                                        <p:cTn display="0" masterRel="sameClick">
                                          <p:stCondLst>
                                            <p:cond evt="begin" delay="0">
                                              <p:tn val="61"/>
                                            </p:cond>
                                          </p:stCondLst>
                                          <p:endCondLst>
                                            <p:cond evt="onStopAudio" delay="0">
                                              <p:tgtEl>
                                                <p:sldTgt/>
                                              </p:tgtEl>
                                            </p:cond>
                                          </p:endCondLst>
                                        </p:cTn>
                                        <p:tgtEl>
                                          <p:sndTgt r:embed="rId3" name="drumroll.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down)">
                                      <p:cBhvr>
                                        <p:cTn id="68" dur="500"/>
                                        <p:tgtEl>
                                          <p:spTgt spid="5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wipe(down)">
                                      <p:cBhvr>
                                        <p:cTn id="7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childTnLst>
                    </p:cTn>
                  </p:par>
                </p:childTnLst>
              </p:cTn>
              <p:nextCondLst>
                <p:cond evt="onClick" delay="0">
                  <p:tgtEl>
                    <p:spTgt spid="25"/>
                  </p:tgtEl>
                </p:cond>
              </p:nextCondLst>
            </p:seq>
            <p:seq concurrent="1" nextAc="seek">
              <p:cTn id="80" restart="whenNotActive" fill="hold" evtFilter="cancelBubble" nodeType="interactiveSeq">
                <p:stCondLst>
                  <p:cond evt="onClick" delay="0">
                    <p:tgtEl>
                      <p:spTgt spid="18"/>
                    </p:tgtEl>
                  </p:cond>
                </p:stCondLst>
                <p:endSync evt="end" delay="0">
                  <p:rtn val="all"/>
                </p:endSync>
                <p:childTnLst>
                  <p:par>
                    <p:cTn id="81" fill="hold">
                      <p:stCondLst>
                        <p:cond delay="0"/>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down)">
                                      <p:cBhvr>
                                        <p:cTn id="85" dur="750"/>
                                        <p:tgtEl>
                                          <p:spTgt spid="48"/>
                                        </p:tgtEl>
                                      </p:cBhvr>
                                    </p:animEffect>
                                  </p:childTnLst>
                                </p:cTn>
                              </p:par>
                            </p:childTnLst>
                          </p:cTn>
                        </p:par>
                      </p:childTnLst>
                    </p:cTn>
                  </p:par>
                </p:childTnLst>
              </p:cTn>
              <p:nextCondLst>
                <p:cond evt="onClick" delay="0">
                  <p:tgtEl>
                    <p:spTgt spid="18"/>
                  </p:tgtEl>
                </p:cond>
              </p:nextCondLst>
            </p:seq>
            <p:seq concurrent="1" nextAc="seek">
              <p:cTn id="86" restart="whenNotActive" fill="hold" evtFilter="cancelBubble" nodeType="interactiveSeq">
                <p:stCondLst>
                  <p:cond evt="onClick" delay="0">
                    <p:tgtEl>
                      <p:spTgt spid="19"/>
                    </p:tgtEl>
                  </p:cond>
                </p:stCondLst>
                <p:endSync evt="end" delay="0">
                  <p:rtn val="all"/>
                </p:endSync>
                <p:childTnLst>
                  <p:par>
                    <p:cTn id="87" fill="hold">
                      <p:stCondLst>
                        <p:cond delay="0"/>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down)">
                                      <p:cBhvr>
                                        <p:cTn id="91" dur="500"/>
                                        <p:tgtEl>
                                          <p:spTgt spid="49"/>
                                        </p:tgtEl>
                                      </p:cBhvr>
                                    </p:animEffect>
                                  </p:childTnLst>
                                </p:cTn>
                              </p:par>
                            </p:childTnLst>
                          </p:cTn>
                        </p:par>
                      </p:childTnLst>
                    </p:cTn>
                  </p:par>
                </p:childTnLst>
              </p:cTn>
              <p:nextCondLst>
                <p:cond evt="onClick" delay="0">
                  <p:tgtEl>
                    <p:spTgt spid="19"/>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500"/>
                                        <p:tgtEl>
                                          <p:spTgt spid="50"/>
                                        </p:tgtEl>
                                      </p:cBhvr>
                                    </p:animEffec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21"/>
                    </p:tgtEl>
                  </p:cond>
                </p:stCondLst>
                <p:endSync evt="end" delay="0">
                  <p:rtn val="all"/>
                </p:endSync>
                <p:childTnLst>
                  <p:par>
                    <p:cTn id="99" fill="hold">
                      <p:stCondLst>
                        <p:cond delay="0"/>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down)">
                                      <p:cBhvr>
                                        <p:cTn id="103" dur="500"/>
                                        <p:tgtEl>
                                          <p:spTgt spid="47"/>
                                        </p:tgtEl>
                                      </p:cBhvr>
                                    </p:animEffect>
                                  </p:childTnLst>
                                  <p:subTnLst>
                                    <p:audio>
                                      <p:cMediaNode>
                                        <p:cTn display="0" masterRel="sameClick">
                                          <p:stCondLst>
                                            <p:cond evt="begin" delay="0">
                                              <p:tn val="101"/>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21"/>
                  </p:tgtEl>
                </p:cond>
              </p:nextCondLst>
            </p:seq>
            <p:seq concurrent="1" nextAc="seek">
              <p:cTn id="104" restart="whenNotActive" fill="hold" evtFilter="cancelBubble" nodeType="interactiveSeq">
                <p:stCondLst>
                  <p:cond evt="onClick" delay="0">
                    <p:tgtEl>
                      <p:spTgt spid="46"/>
                    </p:tgtEl>
                  </p:cond>
                </p:stCondLst>
                <p:endSync evt="end" delay="0">
                  <p:rtn val="all"/>
                </p:endSync>
                <p:childTnLst>
                  <p:par>
                    <p:cTn id="105" fill="hold">
                      <p:stCondLst>
                        <p:cond delay="0"/>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down)">
                                      <p:cBhvr>
                                        <p:cTn id="109" dur="500"/>
                                        <p:tgtEl>
                                          <p:spTgt spid="54"/>
                                        </p:tgtEl>
                                      </p:cBhvr>
                                    </p:animEffect>
                                  </p:childTnLst>
                                </p:cTn>
                              </p:par>
                            </p:childTnLst>
                          </p:cTn>
                        </p:par>
                      </p:childTnLst>
                    </p:cTn>
                  </p:par>
                </p:childTnLst>
              </p:cTn>
              <p:nextCondLst>
                <p:cond evt="onClick" delay="0">
                  <p:tgtEl>
                    <p:spTgt spid="46"/>
                  </p:tgtEl>
                </p:cond>
              </p:nextCondLst>
            </p:seq>
          </p:childTnLst>
        </p:cTn>
      </p:par>
    </p:tnLst>
    <p:bldLst>
      <p:bldP spid="18" grpId="0"/>
      <p:bldP spid="19" grpId="0"/>
      <p:bldP spid="20" grpId="0"/>
      <p:bldP spid="21" grpId="0"/>
      <p:bldP spid="22" grpId="0"/>
      <p:bldP spid="23" grpId="0"/>
      <p:bldP spid="24" grpId="0"/>
      <p:bldP spid="34" grpId="0"/>
      <p:bldP spid="35" grpId="0"/>
      <p:bldP spid="5" grpId="0"/>
      <p:bldP spid="46" grpId="0"/>
      <p:bldP spid="47" grpId="0"/>
      <p:bldP spid="48" grpId="0"/>
      <p:bldP spid="49" grpId="0"/>
      <p:bldP spid="50" grpId="0"/>
      <p:bldP spid="54" grpId="0"/>
      <p:bldP spid="56" grpId="0"/>
      <p:bldP spid="57" grpId="0"/>
      <p:bldP spid="60"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23359" y="1380509"/>
            <a:ext cx="3969267" cy="5137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a) </a:t>
            </a:r>
            <a:r>
              <a:rPr lang="en-US" sz="2400" dirty="0" smtClean="0">
                <a:solidFill>
                  <a:schemeClr val="tx1"/>
                </a:solidFill>
                <a:latin typeface="Arial Black" panose="020B0A04020102020204" pitchFamily="34" charset="0"/>
              </a:rPr>
              <a:t>hospital</a:t>
            </a:r>
            <a:endParaRPr lang="en-US" sz="2400" dirty="0">
              <a:solidFill>
                <a:schemeClr val="tx1"/>
              </a:solidFill>
              <a:latin typeface="Arial Black" panose="020B0A04020102020204" pitchFamily="34" charset="0"/>
            </a:endParaRPr>
          </a:p>
        </p:txBody>
      </p:sp>
      <p:sp>
        <p:nvSpPr>
          <p:cNvPr id="27" name="Rectangle 26"/>
          <p:cNvSpPr/>
          <p:nvPr/>
        </p:nvSpPr>
        <p:spPr>
          <a:xfrm>
            <a:off x="1190408" y="1962501"/>
            <a:ext cx="2769694" cy="3926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b)  </a:t>
            </a:r>
            <a:r>
              <a:rPr lang="en-US" sz="2400" dirty="0" smtClean="0">
                <a:solidFill>
                  <a:schemeClr val="tx1"/>
                </a:solidFill>
                <a:latin typeface="Arial Black" panose="020B0A04020102020204" pitchFamily="34" charset="0"/>
              </a:rPr>
              <a:t>Jail</a:t>
            </a:r>
            <a:endParaRPr lang="en-US" sz="2400" dirty="0">
              <a:solidFill>
                <a:schemeClr val="tx1"/>
              </a:solidFill>
              <a:latin typeface="Arial Black" panose="020B0A04020102020204" pitchFamily="34" charset="0"/>
            </a:endParaRPr>
          </a:p>
        </p:txBody>
      </p:sp>
      <p:sp>
        <p:nvSpPr>
          <p:cNvPr id="28" name="Rectangle 27"/>
          <p:cNvSpPr/>
          <p:nvPr/>
        </p:nvSpPr>
        <p:spPr>
          <a:xfrm>
            <a:off x="1180370" y="2503106"/>
            <a:ext cx="2530723" cy="36366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c) </a:t>
            </a:r>
            <a:r>
              <a:rPr lang="en-US" sz="2400" dirty="0" smtClean="0">
                <a:solidFill>
                  <a:schemeClr val="tx1"/>
                </a:solidFill>
                <a:latin typeface="Arial Black" panose="020B0A04020102020204" pitchFamily="34" charset="0"/>
              </a:rPr>
              <a:t>clinic</a:t>
            </a:r>
            <a:endParaRPr lang="en-US" sz="2400" dirty="0">
              <a:solidFill>
                <a:schemeClr val="tx1"/>
              </a:solidFill>
              <a:latin typeface="Arial Black" panose="020B0A04020102020204" pitchFamily="34" charset="0"/>
            </a:endParaRPr>
          </a:p>
        </p:txBody>
      </p:sp>
      <p:sp>
        <p:nvSpPr>
          <p:cNvPr id="29" name="Rectangle 28"/>
          <p:cNvSpPr/>
          <p:nvPr/>
        </p:nvSpPr>
        <p:spPr>
          <a:xfrm>
            <a:off x="1132485" y="3022240"/>
            <a:ext cx="3847566"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d) Medical college.</a:t>
            </a:r>
          </a:p>
        </p:txBody>
      </p:sp>
      <p:sp>
        <p:nvSpPr>
          <p:cNvPr id="30" name="Rectangle 29"/>
          <p:cNvSpPr/>
          <p:nvPr/>
        </p:nvSpPr>
        <p:spPr>
          <a:xfrm>
            <a:off x="374073" y="588481"/>
            <a:ext cx="8769927" cy="715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 7. He was taken to............for procession </a:t>
            </a:r>
            <a:r>
              <a:rPr lang="en-US" sz="2400" dirty="0" smtClean="0">
                <a:solidFill>
                  <a:schemeClr val="tx1"/>
                </a:solidFill>
                <a:latin typeface="Arial Black" panose="020B0A04020102020204" pitchFamily="34" charset="0"/>
              </a:rPr>
              <a:t>on</a:t>
            </a:r>
          </a:p>
          <a:p>
            <a:r>
              <a:rPr lang="en-US" sz="2400" dirty="0" smtClean="0">
                <a:solidFill>
                  <a:schemeClr val="tx1"/>
                </a:solidFill>
                <a:latin typeface="Arial Black" panose="020B0A04020102020204" pitchFamily="34" charset="0"/>
              </a:rPr>
              <a:t>      21 </a:t>
            </a:r>
            <a:r>
              <a:rPr lang="en-US" sz="2400" dirty="0">
                <a:solidFill>
                  <a:schemeClr val="tx1"/>
                </a:solidFill>
                <a:latin typeface="Arial Black" panose="020B0A04020102020204" pitchFamily="34" charset="0"/>
              </a:rPr>
              <a:t>February</a:t>
            </a:r>
          </a:p>
        </p:txBody>
      </p:sp>
      <p:sp>
        <p:nvSpPr>
          <p:cNvPr id="31" name="Rectangle 30"/>
          <p:cNvSpPr/>
          <p:nvPr/>
        </p:nvSpPr>
        <p:spPr>
          <a:xfrm>
            <a:off x="566189" y="3794050"/>
            <a:ext cx="9071994" cy="446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8. </a:t>
            </a:r>
            <a:r>
              <a:rPr lang="en-US" sz="2400" dirty="0" err="1">
                <a:solidFill>
                  <a:schemeClr val="tx1"/>
                </a:solidFill>
                <a:latin typeface="Arial Black" panose="020B0A04020102020204" pitchFamily="34" charset="0"/>
              </a:rPr>
              <a:t>Shahidullah</a:t>
            </a:r>
            <a:r>
              <a:rPr lang="en-US" sz="2400" dirty="0">
                <a:solidFill>
                  <a:schemeClr val="tx1"/>
                </a:solidFill>
                <a:latin typeface="Arial Black" panose="020B0A04020102020204" pitchFamily="34" charset="0"/>
              </a:rPr>
              <a:t> Kaiser was </a:t>
            </a:r>
            <a:r>
              <a:rPr lang="en-US" sz="2400" dirty="0" err="1">
                <a:solidFill>
                  <a:schemeClr val="tx1"/>
                </a:solidFill>
                <a:latin typeface="Arial Black" panose="020B0A04020102020204" pitchFamily="34" charset="0"/>
              </a:rPr>
              <a:t>Zahir</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Raihans</a:t>
            </a:r>
            <a:r>
              <a:rPr lang="en-US" sz="2400" dirty="0">
                <a:solidFill>
                  <a:schemeClr val="tx1"/>
                </a:solidFill>
                <a:latin typeface="Arial Black" panose="020B0A04020102020204" pitchFamily="34" charset="0"/>
              </a:rPr>
              <a:t>’.............</a:t>
            </a:r>
          </a:p>
        </p:txBody>
      </p:sp>
      <p:sp>
        <p:nvSpPr>
          <p:cNvPr id="32" name="Rectangle 31"/>
          <p:cNvSpPr/>
          <p:nvPr/>
        </p:nvSpPr>
        <p:spPr>
          <a:xfrm>
            <a:off x="1108882" y="4813823"/>
            <a:ext cx="3102900" cy="3419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Arial Black" panose="020B0A04020102020204" pitchFamily="34" charset="0"/>
            </a:endParaRPr>
          </a:p>
          <a:p>
            <a:r>
              <a:rPr lang="en-US" sz="2400" dirty="0">
                <a:solidFill>
                  <a:schemeClr val="tx1"/>
                </a:solidFill>
                <a:latin typeface="Arial Black" panose="020B0A04020102020204" pitchFamily="34" charset="0"/>
              </a:rPr>
              <a:t>b) cousin</a:t>
            </a:r>
          </a:p>
          <a:p>
            <a:r>
              <a:rPr lang="en-US" sz="2400" dirty="0">
                <a:solidFill>
                  <a:schemeClr val="tx1"/>
                </a:solidFill>
                <a:latin typeface="Arial Black" panose="020B0A04020102020204" pitchFamily="34" charset="0"/>
              </a:rPr>
              <a:t>                                      </a:t>
            </a:r>
          </a:p>
        </p:txBody>
      </p:sp>
      <p:sp>
        <p:nvSpPr>
          <p:cNvPr id="33" name="Rectangle 32"/>
          <p:cNvSpPr/>
          <p:nvPr/>
        </p:nvSpPr>
        <p:spPr>
          <a:xfrm>
            <a:off x="1164153" y="5205303"/>
            <a:ext cx="3241591" cy="38833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c) brother</a:t>
            </a:r>
          </a:p>
        </p:txBody>
      </p:sp>
      <p:sp>
        <p:nvSpPr>
          <p:cNvPr id="36" name="Rectangle 35"/>
          <p:cNvSpPr/>
          <p:nvPr/>
        </p:nvSpPr>
        <p:spPr>
          <a:xfrm>
            <a:off x="1159704" y="5674554"/>
            <a:ext cx="3509278" cy="36100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d) father</a:t>
            </a:r>
          </a:p>
        </p:txBody>
      </p:sp>
      <p:sp>
        <p:nvSpPr>
          <p:cNvPr id="5" name="Rectangle 4"/>
          <p:cNvSpPr/>
          <p:nvPr/>
        </p:nvSpPr>
        <p:spPr>
          <a:xfrm>
            <a:off x="1063790" y="6270675"/>
            <a:ext cx="5697806" cy="33251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685800"/>
            <a:r>
              <a:rPr lang="en-US" sz="2400" kern="0" dirty="0">
                <a:solidFill>
                  <a:schemeClr val="tx1"/>
                </a:solidFill>
                <a:latin typeface="Arial Black" panose="020B0A04020102020204" pitchFamily="34" charset="0"/>
                <a:cs typeface="Times New Roman" panose="02020603050405020304" pitchFamily="18" charset="0"/>
              </a:rPr>
              <a:t>Click on the correct option.</a:t>
            </a:r>
          </a:p>
        </p:txBody>
      </p:sp>
      <p:sp>
        <p:nvSpPr>
          <p:cNvPr id="48" name="Rectangle 47"/>
          <p:cNvSpPr/>
          <p:nvPr/>
        </p:nvSpPr>
        <p:spPr>
          <a:xfrm>
            <a:off x="644625" y="1496679"/>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49" name="Rectangle 48"/>
          <p:cNvSpPr/>
          <p:nvPr/>
        </p:nvSpPr>
        <p:spPr>
          <a:xfrm>
            <a:off x="581734" y="3014668"/>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50" name="Rectangle 49"/>
          <p:cNvSpPr/>
          <p:nvPr/>
        </p:nvSpPr>
        <p:spPr>
          <a:xfrm>
            <a:off x="644625" y="2471976"/>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47" name="Rectangle 46"/>
          <p:cNvSpPr/>
          <p:nvPr/>
        </p:nvSpPr>
        <p:spPr>
          <a:xfrm>
            <a:off x="692937" y="1979026"/>
            <a:ext cx="603189" cy="41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  </a:t>
            </a:r>
            <a:endParaRPr lang="en-US" sz="2400" dirty="0">
              <a:solidFill>
                <a:schemeClr val="tx1"/>
              </a:solidFill>
              <a:latin typeface="Arial Black" panose="020B0A04020102020204" pitchFamily="34" charset="0"/>
            </a:endParaRPr>
          </a:p>
        </p:txBody>
      </p:sp>
      <p:sp>
        <p:nvSpPr>
          <p:cNvPr id="54" name="Rectangle 53"/>
          <p:cNvSpPr/>
          <p:nvPr/>
        </p:nvSpPr>
        <p:spPr>
          <a:xfrm>
            <a:off x="541345" y="4351774"/>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60" name="Rectangle 59"/>
          <p:cNvSpPr/>
          <p:nvPr/>
        </p:nvSpPr>
        <p:spPr>
          <a:xfrm>
            <a:off x="505692" y="5213323"/>
            <a:ext cx="603189" cy="41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  </a:t>
            </a:r>
            <a:endParaRPr lang="en-US" sz="2400" dirty="0">
              <a:solidFill>
                <a:schemeClr val="tx1"/>
              </a:solidFill>
              <a:latin typeface="Arial Black" panose="020B0A04020102020204" pitchFamily="34" charset="0"/>
            </a:endParaRPr>
          </a:p>
        </p:txBody>
      </p:sp>
      <p:sp>
        <p:nvSpPr>
          <p:cNvPr id="56" name="Rectangle 55"/>
          <p:cNvSpPr/>
          <p:nvPr/>
        </p:nvSpPr>
        <p:spPr>
          <a:xfrm>
            <a:off x="528328" y="4761509"/>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57" name="Rectangle 56"/>
          <p:cNvSpPr/>
          <p:nvPr/>
        </p:nvSpPr>
        <p:spPr>
          <a:xfrm>
            <a:off x="573505" y="5751181"/>
            <a:ext cx="604157" cy="361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Black" panose="020B0A04020102020204" pitchFamily="34" charset="0"/>
              </a:rPr>
              <a:t>X  </a:t>
            </a:r>
            <a:endParaRPr lang="en-US" sz="2400" dirty="0">
              <a:solidFill>
                <a:schemeClr val="tx1"/>
              </a:solidFill>
              <a:latin typeface="Arial Black" panose="020B0A04020102020204" pitchFamily="34" charset="0"/>
            </a:endParaRPr>
          </a:p>
        </p:txBody>
      </p:sp>
      <p:sp>
        <p:nvSpPr>
          <p:cNvPr id="37" name="Rectangle 36"/>
          <p:cNvSpPr/>
          <p:nvPr/>
        </p:nvSpPr>
        <p:spPr>
          <a:xfrm>
            <a:off x="1185891" y="4428338"/>
            <a:ext cx="3025891" cy="3428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Black" panose="020B0A04020102020204" pitchFamily="34" charset="0"/>
              </a:rPr>
              <a:t>a) uncle                                      </a:t>
            </a:r>
          </a:p>
        </p:txBody>
      </p:sp>
    </p:spTree>
    <p:extLst>
      <p:ext uri="{BB962C8B-B14F-4D97-AF65-F5344CB8AC3E}">
        <p14:creationId xmlns:p14="http://schemas.microsoft.com/office/powerpoint/2010/main" val="1162401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circle(in)">
                                      <p:cBhvr>
                                        <p:cTn id="37" dur="20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ircle(in)">
                                      <p:cBhvr>
                                        <p:cTn id="42" dur="2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ircle(in)">
                                      <p:cBhvr>
                                        <p:cTn id="47" dur="2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ircle(in)">
                                      <p:cBhvr>
                                        <p:cTn id="52" dur="20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0"/>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down)">
                                      <p:cBhvr>
                                        <p:cTn id="64" dur="500"/>
                                        <p:tgtEl>
                                          <p:spTgt spid="48"/>
                                        </p:tgtEl>
                                      </p:cBhvr>
                                    </p:animEffec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down)">
                                      <p:cBhvr>
                                        <p:cTn id="70" dur="500"/>
                                        <p:tgtEl>
                                          <p:spTgt spid="47"/>
                                        </p:tgtEl>
                                      </p:cBhvr>
                                    </p:animEffect>
                                  </p:childTnLst>
                                  <p:subTnLst>
                                    <p:audio>
                                      <p:cMediaNode>
                                        <p:cTn display="0" masterRel="sameClick">
                                          <p:stCondLst>
                                            <p:cond evt="begin" delay="0">
                                              <p:tn val="68"/>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nextCondLst>
                <p:cond evt="onClick" delay="0">
                  <p:tgtEl>
                    <p:spTgt spid="28"/>
                  </p:tgtEl>
                </p:cond>
              </p:nextCondLst>
            </p:seq>
            <p:seq concurrent="1" nextAc="seek">
              <p:cTn id="77" restart="whenNotActive" fill="hold" evtFilter="cancelBubble" nodeType="interactiveSeq">
                <p:stCondLst>
                  <p:cond evt="onClick" delay="0">
                    <p:tgtEl>
                      <p:spTgt spid="29"/>
                    </p:tgtEl>
                  </p:cond>
                </p:stCondLst>
                <p:endSync evt="end" delay="0">
                  <p:rtn val="all"/>
                </p:endSync>
                <p:childTnLst>
                  <p:par>
                    <p:cTn id="78" fill="hold">
                      <p:stCondLst>
                        <p:cond delay="0"/>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down)">
                                      <p:cBhvr>
                                        <p:cTn id="82" dur="500"/>
                                        <p:tgtEl>
                                          <p:spTgt spid="49"/>
                                        </p:tgtEl>
                                      </p:cBhvr>
                                    </p:animEffect>
                                  </p:childTnLst>
                                </p:cTn>
                              </p:par>
                            </p:childTnLst>
                          </p:cTn>
                        </p:par>
                      </p:childTnLst>
                    </p:cTn>
                  </p:par>
                </p:childTnLst>
              </p:cTn>
              <p:nextCondLst>
                <p:cond evt="onClick" delay="0">
                  <p:tgtEl>
                    <p:spTgt spid="29"/>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down)">
                                      <p:cBhvr>
                                        <p:cTn id="88" dur="500"/>
                                        <p:tgtEl>
                                          <p:spTgt spid="54"/>
                                        </p:tgtEl>
                                      </p:cBhvr>
                                    </p:animEffect>
                                  </p:childTnLst>
                                </p:cTn>
                              </p:par>
                            </p:childTnLst>
                          </p:cTn>
                        </p:par>
                      </p:childTnLst>
                    </p:cTn>
                  </p:par>
                </p:childTnLst>
              </p:cTn>
              <p:nextCondLst>
                <p:cond evt="onClick" delay="0">
                  <p:tgtEl>
                    <p:spTgt spid="37"/>
                  </p:tgtEl>
                </p:cond>
              </p:nextCondLst>
            </p:seq>
            <p:seq concurrent="1" nextAc="seek">
              <p:cTn id="89" restart="whenNotActive" fill="hold" evtFilter="cancelBubble" nodeType="interactiveSeq">
                <p:stCondLst>
                  <p:cond evt="onClick" delay="0">
                    <p:tgtEl>
                      <p:spTgt spid="32"/>
                    </p:tgtEl>
                  </p:cond>
                </p:stCondLst>
                <p:endSync evt="end" delay="0">
                  <p:rtn val="all"/>
                </p:endSync>
                <p:childTnLst>
                  <p:par>
                    <p:cTn id="90" fill="hold">
                      <p:stCondLst>
                        <p:cond delay="0"/>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down)">
                                      <p:cBhvr>
                                        <p:cTn id="94" dur="500"/>
                                        <p:tgtEl>
                                          <p:spTgt spid="56"/>
                                        </p:tgtEl>
                                      </p:cBhvr>
                                    </p:animEffect>
                                  </p:childTnLst>
                                </p:cTn>
                              </p:par>
                            </p:childTnLst>
                          </p:cTn>
                        </p:par>
                      </p:childTnLst>
                    </p:cTn>
                  </p:par>
                </p:childTnLst>
              </p:cTn>
              <p:nextCondLst>
                <p:cond evt="onClick" delay="0">
                  <p:tgtEl>
                    <p:spTgt spid="32"/>
                  </p:tgtEl>
                </p:cond>
              </p:nextCondLst>
            </p:seq>
            <p:seq concurrent="1" nextAc="seek">
              <p:cTn id="95" restart="whenNotActive" fill="hold" evtFilter="cancelBubble" nodeType="interactiveSeq">
                <p:stCondLst>
                  <p:cond evt="onClick" delay="0">
                    <p:tgtEl>
                      <p:spTgt spid="33"/>
                    </p:tgtEl>
                  </p:cond>
                </p:stCondLst>
                <p:endSync evt="end" delay="0">
                  <p:rtn val="all"/>
                </p:endSync>
                <p:childTnLst>
                  <p:par>
                    <p:cTn id="96" fill="hold">
                      <p:stCondLst>
                        <p:cond delay="0"/>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wipe(down)">
                                      <p:cBhvr>
                                        <p:cTn id="100" dur="500"/>
                                        <p:tgtEl>
                                          <p:spTgt spid="60"/>
                                        </p:tgtEl>
                                      </p:cBhvr>
                                    </p:animEffect>
                                  </p:childTnLst>
                                  <p:subTnLst>
                                    <p:audio>
                                      <p:cMediaNode>
                                        <p:cTn display="0" masterRel="sameClick">
                                          <p:stCondLst>
                                            <p:cond evt="begin" delay="0">
                                              <p:tn val="98"/>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33"/>
                  </p:tgtEl>
                </p:cond>
              </p:nextCondLst>
            </p:seq>
            <p:seq concurrent="1" nextAc="seek">
              <p:cTn id="101" restart="whenNotActive" fill="hold" evtFilter="cancelBubble" nodeType="interactiveSeq">
                <p:stCondLst>
                  <p:cond evt="onClick" delay="0">
                    <p:tgtEl>
                      <p:spTgt spid="36"/>
                    </p:tgtEl>
                  </p:cond>
                </p:stCondLst>
                <p:endSync evt="end" delay="0">
                  <p:rtn val="all"/>
                </p:endSync>
                <p:childTnLst>
                  <p:par>
                    <p:cTn id="102" fill="hold">
                      <p:stCondLst>
                        <p:cond delay="0"/>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wipe(down)">
                                      <p:cBhvr>
                                        <p:cTn id="106" dur="500"/>
                                        <p:tgtEl>
                                          <p:spTgt spid="57"/>
                                        </p:tgtEl>
                                      </p:cBhvr>
                                    </p:animEffect>
                                  </p:childTnLst>
                                </p:cTn>
                              </p:par>
                            </p:childTnLst>
                          </p:cTn>
                        </p:par>
                      </p:childTnLst>
                    </p:cTn>
                  </p:par>
                </p:childTnLst>
              </p:cTn>
              <p:nextCondLst>
                <p:cond evt="onClick" delay="0">
                  <p:tgtEl>
                    <p:spTgt spid="36"/>
                  </p:tgtEl>
                </p:cond>
              </p:nextCondLst>
            </p:seq>
          </p:childTnLst>
        </p:cTn>
      </p:par>
    </p:tnLst>
    <p:bldLst>
      <p:bldP spid="26" grpId="0"/>
      <p:bldP spid="27" grpId="0"/>
      <p:bldP spid="28" grpId="0"/>
      <p:bldP spid="29" grpId="0"/>
      <p:bldP spid="30" grpId="0"/>
      <p:bldP spid="31" grpId="0"/>
      <p:bldP spid="32" grpId="0"/>
      <p:bldP spid="33" grpId="0"/>
      <p:bldP spid="36" grpId="0"/>
      <p:bldP spid="5" grpId="0"/>
      <p:bldP spid="48" grpId="0"/>
      <p:bldP spid="49" grpId="0"/>
      <p:bldP spid="50" grpId="0"/>
      <p:bldP spid="47" grpId="0"/>
      <p:bldP spid="54" grpId="0"/>
      <p:bldP spid="60" grpId="0"/>
      <p:bldP spid="56" grpId="0"/>
      <p:bldP spid="57"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609565"/>
              </p:ext>
            </p:extLst>
          </p:nvPr>
        </p:nvGraphicFramePr>
        <p:xfrm>
          <a:off x="0" y="751661"/>
          <a:ext cx="9143999" cy="3376994"/>
        </p:xfrm>
        <a:graphic>
          <a:graphicData uri="http://schemas.openxmlformats.org/drawingml/2006/table">
            <a:tbl>
              <a:tblPr firstRow="1" bandRow="1">
                <a:tableStyleId>{21E4AEA4-8DFA-4A89-87EB-49C32662AFE0}</a:tableStyleId>
              </a:tblPr>
              <a:tblGrid>
                <a:gridCol w="1923811">
                  <a:extLst>
                    <a:ext uri="{9D8B030D-6E8A-4147-A177-3AD203B41FA5}">
                      <a16:colId xmlns:a16="http://schemas.microsoft.com/office/drawing/2014/main" val="20000"/>
                    </a:ext>
                  </a:extLst>
                </a:gridCol>
                <a:gridCol w="990544">
                  <a:extLst>
                    <a:ext uri="{9D8B030D-6E8A-4147-A177-3AD203B41FA5}">
                      <a16:colId xmlns:a16="http://schemas.microsoft.com/office/drawing/2014/main" val="20001"/>
                    </a:ext>
                  </a:extLst>
                </a:gridCol>
                <a:gridCol w="1657645">
                  <a:extLst>
                    <a:ext uri="{9D8B030D-6E8A-4147-A177-3AD203B41FA5}">
                      <a16:colId xmlns:a16="http://schemas.microsoft.com/office/drawing/2014/main" val="20002"/>
                    </a:ext>
                  </a:extLst>
                </a:gridCol>
                <a:gridCol w="1657645">
                  <a:extLst>
                    <a:ext uri="{9D8B030D-6E8A-4147-A177-3AD203B41FA5}">
                      <a16:colId xmlns:a16="http://schemas.microsoft.com/office/drawing/2014/main" val="20003"/>
                    </a:ext>
                  </a:extLst>
                </a:gridCol>
                <a:gridCol w="1435277">
                  <a:extLst>
                    <a:ext uri="{9D8B030D-6E8A-4147-A177-3AD203B41FA5}">
                      <a16:colId xmlns:a16="http://schemas.microsoft.com/office/drawing/2014/main" val="20004"/>
                    </a:ext>
                  </a:extLst>
                </a:gridCol>
                <a:gridCol w="1479077">
                  <a:extLst>
                    <a:ext uri="{9D8B030D-6E8A-4147-A177-3AD203B41FA5}">
                      <a16:colId xmlns:a16="http://schemas.microsoft.com/office/drawing/2014/main" val="20005"/>
                    </a:ext>
                  </a:extLst>
                </a:gridCol>
              </a:tblGrid>
              <a:tr h="657785">
                <a:tc gridSpan="6">
                  <a:txBody>
                    <a:bodyPr/>
                    <a:lstStyle/>
                    <a:p>
                      <a:pPr algn="ctr"/>
                      <a:r>
                        <a:rPr lang="en-US" sz="3000" dirty="0" smtClean="0">
                          <a:solidFill>
                            <a:schemeClr val="tx1">
                              <a:lumMod val="65000"/>
                              <a:lumOff val="35000"/>
                            </a:schemeClr>
                          </a:solidFill>
                        </a:rPr>
                        <a:t>ZAHIR RAIHAN</a:t>
                      </a:r>
                      <a:endParaRPr lang="en-US" sz="3000" dirty="0">
                        <a:solidFill>
                          <a:schemeClr val="tx1">
                            <a:lumMod val="65000"/>
                            <a:lumOff val="35000"/>
                          </a:schemeClr>
                        </a:solidFill>
                        <a:latin typeface="Times New Roman" panose="02020603050405020304" pitchFamily="18" charset="0"/>
                        <a:cs typeface="Times New Roman" panose="02020603050405020304" pitchFamily="18" charset="0"/>
                      </a:endParaRPr>
                    </a:p>
                  </a:txBody>
                  <a:tcPr marL="68580" marR="68580" marT="34290" marB="34290">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278930">
                <a:tc>
                  <a:txBody>
                    <a:bodyPr/>
                    <a:lstStyle/>
                    <a:p>
                      <a:pPr algn="ctr"/>
                      <a:r>
                        <a:rPr lang="en-US" sz="2100" dirty="0" smtClean="0">
                          <a:latin typeface="Arial Narrow" panose="020B0606020202030204" pitchFamily="34" charset="0"/>
                        </a:rPr>
                        <a:t>participated</a:t>
                      </a:r>
                      <a:r>
                        <a:rPr lang="en-US" sz="2100" baseline="0" dirty="0" smtClean="0">
                          <a:latin typeface="Arial Narrow" panose="020B0606020202030204" pitchFamily="34" charset="0"/>
                        </a:rPr>
                        <a:t> in</a:t>
                      </a:r>
                      <a:endParaRPr lang="en-US" sz="2100" b="0" dirty="0">
                        <a:latin typeface="Arial Narrow" panose="020B0606020202030204" pitchFamily="34" charset="0"/>
                        <a:cs typeface="Times New Roman" panose="02020603050405020304" pitchFamily="18" charset="0"/>
                      </a:endParaRPr>
                    </a:p>
                  </a:txBody>
                  <a:tcPr marL="68580" marR="68580" marT="34290" marB="34290">
                    <a:noFill/>
                  </a:tcPr>
                </a:tc>
                <a:tc>
                  <a:txBody>
                    <a:bodyPr/>
                    <a:lstStyle/>
                    <a:p>
                      <a:pPr algn="ctr"/>
                      <a:r>
                        <a:rPr lang="en-US" sz="2100" dirty="0" smtClean="0">
                          <a:latin typeface="Arial Narrow" panose="020B0606020202030204" pitchFamily="34" charset="0"/>
                        </a:rPr>
                        <a:t>famous as</a:t>
                      </a:r>
                      <a:endParaRPr lang="en-US" sz="2100" b="0" dirty="0">
                        <a:latin typeface="Arial Narrow" panose="020B0606020202030204" pitchFamily="34" charset="0"/>
                        <a:cs typeface="Times New Roman" panose="02020603050405020304" pitchFamily="18" charset="0"/>
                      </a:endParaRPr>
                    </a:p>
                  </a:txBody>
                  <a:tcPr marL="68580" marR="68580" marT="34290" marB="34290">
                    <a:noFill/>
                  </a:tcPr>
                </a:tc>
                <a:tc>
                  <a:txBody>
                    <a:bodyPr/>
                    <a:lstStyle/>
                    <a:p>
                      <a:pPr algn="ctr"/>
                      <a:r>
                        <a:rPr lang="en-US" sz="2100" dirty="0" smtClean="0">
                          <a:latin typeface="Arial Narrow" panose="020B0606020202030204" pitchFamily="34" charset="0"/>
                        </a:rPr>
                        <a:t>best documentary</a:t>
                      </a:r>
                      <a:endParaRPr lang="en-US" sz="2100" b="0" dirty="0">
                        <a:latin typeface="Arial Narrow" panose="020B0606020202030204" pitchFamily="34" charset="0"/>
                        <a:cs typeface="Times New Roman" panose="02020603050405020304" pitchFamily="18" charset="0"/>
                      </a:endParaRPr>
                    </a:p>
                  </a:txBody>
                  <a:tcPr marL="68580" marR="68580" marT="34290" marB="34290">
                    <a:noFill/>
                  </a:tcPr>
                </a:tc>
                <a:tc>
                  <a:txBody>
                    <a:bodyPr/>
                    <a:lstStyle/>
                    <a:p>
                      <a:pPr algn="ctr"/>
                      <a:r>
                        <a:rPr lang="en-US" sz="2100" dirty="0" smtClean="0">
                          <a:latin typeface="Arial Narrow" panose="020B0606020202030204" pitchFamily="34" charset="0"/>
                        </a:rPr>
                        <a:t>movie based on language movement</a:t>
                      </a:r>
                      <a:endParaRPr lang="en-US" sz="2100" b="0" dirty="0">
                        <a:latin typeface="Arial Narrow" panose="020B0606020202030204" pitchFamily="34" charset="0"/>
                        <a:cs typeface="Times New Roman" panose="02020603050405020304" pitchFamily="18" charset="0"/>
                      </a:endParaRPr>
                    </a:p>
                  </a:txBody>
                  <a:tcPr marL="68580" marR="68580" marT="34290" marB="34290">
                    <a:noFill/>
                  </a:tcPr>
                </a:tc>
                <a:tc>
                  <a:txBody>
                    <a:bodyPr/>
                    <a:lstStyle/>
                    <a:p>
                      <a:pPr algn="ctr"/>
                      <a:r>
                        <a:rPr lang="en-US" sz="2100" dirty="0" smtClean="0">
                          <a:latin typeface="Arial Narrow" panose="020B0606020202030204" pitchFamily="34" charset="0"/>
                        </a:rPr>
                        <a:t>missing since</a:t>
                      </a:r>
                      <a:endParaRPr lang="en-US" sz="2100" b="0" dirty="0">
                        <a:latin typeface="Arial Narrow" panose="020B0606020202030204" pitchFamily="34" charset="0"/>
                        <a:cs typeface="Times New Roman" panose="02020603050405020304" pitchFamily="18" charset="0"/>
                      </a:endParaRPr>
                    </a:p>
                  </a:txBody>
                  <a:tcPr marL="68580" marR="68580" marT="34290" marB="34290">
                    <a:noFill/>
                  </a:tcPr>
                </a:tc>
                <a:tc>
                  <a:txBody>
                    <a:bodyPr/>
                    <a:lstStyle/>
                    <a:p>
                      <a:pPr algn="ctr"/>
                      <a:r>
                        <a:rPr lang="en-US" sz="2100" dirty="0" smtClean="0">
                          <a:latin typeface="Arial Narrow" panose="020B0606020202030204" pitchFamily="34" charset="0"/>
                        </a:rPr>
                        <a:t>his dream </a:t>
                      </a:r>
                      <a:endParaRPr lang="en-US" sz="2100" b="0" dirty="0">
                        <a:latin typeface="Arial Narrow" panose="020B0606020202030204" pitchFamily="34" charset="0"/>
                        <a:cs typeface="Times New Roman" panose="02020603050405020304" pitchFamily="18" charset="0"/>
                      </a:endParaRPr>
                    </a:p>
                  </a:txBody>
                  <a:tcPr marL="68580" marR="68580" marT="34290" marB="34290">
                    <a:noFill/>
                  </a:tcPr>
                </a:tc>
                <a:extLst>
                  <a:ext uri="{0D108BD9-81ED-4DB2-BD59-A6C34878D82A}">
                    <a16:rowId xmlns:a16="http://schemas.microsoft.com/office/drawing/2014/main" val="10001"/>
                  </a:ext>
                </a:extLst>
              </a:tr>
              <a:tr h="1440279">
                <a:tc>
                  <a:txBody>
                    <a:bodyPr/>
                    <a:lstStyle/>
                    <a:p>
                      <a:pPr algn="ctr"/>
                      <a:endParaRPr lang="en-US" sz="2100" b="1" dirty="0">
                        <a:effectLst/>
                        <a:latin typeface="Sitka Small" panose="02000505000000020004" pitchFamily="2" charset="0"/>
                        <a:cs typeface="Times New Roman" panose="02020603050405020304" pitchFamily="18" charset="0"/>
                      </a:endParaRPr>
                    </a:p>
                  </a:txBody>
                  <a:tcPr marL="68580" marR="68580" marT="34290" marB="34290">
                    <a:noFill/>
                  </a:tcPr>
                </a:tc>
                <a:tc>
                  <a:txBody>
                    <a:bodyPr/>
                    <a:lstStyle/>
                    <a:p>
                      <a:pPr algn="ctr"/>
                      <a:endParaRPr lang="en-US" sz="2100" b="1" dirty="0">
                        <a:latin typeface="Sitka Small" panose="02000505000000020004" pitchFamily="2" charset="0"/>
                        <a:cs typeface="Times New Roman" panose="02020603050405020304" pitchFamily="18" charset="0"/>
                      </a:endParaRPr>
                    </a:p>
                  </a:txBody>
                  <a:tcPr marL="68580" marR="68580" marT="34290" marB="34290">
                    <a:noFill/>
                  </a:tcPr>
                </a:tc>
                <a:tc>
                  <a:txBody>
                    <a:bodyPr/>
                    <a:lstStyle/>
                    <a:p>
                      <a:pPr algn="ctr"/>
                      <a:endParaRPr lang="en-US" sz="2100" b="1" i="1" dirty="0">
                        <a:effectLst/>
                        <a:latin typeface="Sitka Small" panose="02000505000000020004" pitchFamily="2" charset="0"/>
                        <a:cs typeface="Times New Roman" panose="02020603050405020304" pitchFamily="18" charset="0"/>
                      </a:endParaRPr>
                    </a:p>
                  </a:txBody>
                  <a:tcPr marL="68580" marR="68580" marT="34290" marB="34290">
                    <a:noFill/>
                  </a:tcPr>
                </a:tc>
                <a:tc>
                  <a:txBody>
                    <a:bodyPr/>
                    <a:lstStyle/>
                    <a:p>
                      <a:pPr algn="ctr"/>
                      <a:endParaRPr lang="en-US" sz="2100" b="1" dirty="0">
                        <a:latin typeface="Sitka Small" panose="02000505000000020004" pitchFamily="2" charset="0"/>
                        <a:cs typeface="Times New Roman" panose="02020603050405020304" pitchFamily="18" charset="0"/>
                      </a:endParaRPr>
                    </a:p>
                  </a:txBody>
                  <a:tcPr marL="68580" marR="68580" marT="34290" marB="34290">
                    <a:noFill/>
                  </a:tcPr>
                </a:tc>
                <a:tc>
                  <a:txBody>
                    <a:bodyPr/>
                    <a:lstStyle/>
                    <a:p>
                      <a:pPr algn="ctr"/>
                      <a:endParaRPr lang="en-US" sz="2100" b="1" dirty="0">
                        <a:latin typeface="Sitka Small" panose="02000505000000020004" pitchFamily="2" charset="0"/>
                        <a:cs typeface="Times New Roman" panose="02020603050405020304" pitchFamily="18" charset="0"/>
                      </a:endParaRPr>
                    </a:p>
                  </a:txBody>
                  <a:tcPr marL="68580" marR="68580" marT="34290" marB="34290">
                    <a:noFill/>
                  </a:tcPr>
                </a:tc>
                <a:tc>
                  <a:txBody>
                    <a:bodyPr/>
                    <a:lstStyle/>
                    <a:p>
                      <a:pPr algn="ctr"/>
                      <a:endParaRPr lang="en-US" sz="2100" b="1" dirty="0">
                        <a:latin typeface="Sitka Small" panose="02000505000000020004" pitchFamily="2" charset="0"/>
                        <a:cs typeface="Times New Roman" panose="02020603050405020304" pitchFamily="18" charset="0"/>
                      </a:endParaRPr>
                    </a:p>
                  </a:txBody>
                  <a:tcPr marL="68580" marR="68580" marT="34290" marB="34290">
                    <a:noFill/>
                  </a:tcPr>
                </a:tc>
                <a:extLst>
                  <a:ext uri="{0D108BD9-81ED-4DB2-BD59-A6C34878D82A}">
                    <a16:rowId xmlns:a16="http://schemas.microsoft.com/office/drawing/2014/main" val="10002"/>
                  </a:ext>
                </a:extLst>
              </a:tr>
            </a:tbl>
          </a:graphicData>
        </a:graphic>
      </p:graphicFrame>
      <p:sp>
        <p:nvSpPr>
          <p:cNvPr id="5" name="Rectangle 4"/>
          <p:cNvSpPr/>
          <p:nvPr/>
        </p:nvSpPr>
        <p:spPr>
          <a:xfrm>
            <a:off x="-193964" y="184969"/>
            <a:ext cx="9144000" cy="454292"/>
          </a:xfrm>
          <a:prstGeom prst="rect">
            <a:avLst/>
          </a:prstGeom>
        </p:spPr>
        <p:txBody>
          <a:bodyPr wrap="square">
            <a:spAutoFit/>
          </a:bodyPr>
          <a:lstStyle/>
          <a:p>
            <a:pPr algn="ctr" fontAlgn="base">
              <a:lnSpc>
                <a:spcPct val="112000"/>
              </a:lnSpc>
              <a:spcAft>
                <a:spcPts val="364"/>
              </a:spcAft>
              <a:buClr>
                <a:srgbClr val="231F20"/>
              </a:buClr>
              <a:buSzPts val="1300"/>
            </a:pPr>
            <a:r>
              <a:rPr lang="en-US" sz="2100"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 Use appropriate information from the text above to complete the grid.  </a:t>
            </a:r>
            <a:endParaRPr lang="en-US" sz="2100"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59156" y="2791391"/>
            <a:ext cx="1496242" cy="1177245"/>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The Liberation </a:t>
            </a:r>
          </a:p>
          <a:p>
            <a:pPr algn="ctr"/>
            <a:r>
              <a:rPr lang="en-US"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War,</a:t>
            </a:r>
          </a:p>
          <a:p>
            <a:pPr algn="ctr"/>
            <a:r>
              <a:rPr lang="en-US"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Language</a:t>
            </a:r>
          </a:p>
          <a:p>
            <a:pPr algn="ctr"/>
            <a:r>
              <a:rPr lang="en-US"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Movement</a:t>
            </a:r>
            <a:endParaRPr lang="en-US" b="1" dirty="0">
              <a:ln w="0"/>
              <a:effectLst>
                <a:outerShdw blurRad="38100" dist="19050" dir="2700000" algn="tl" rotWithShape="0">
                  <a:schemeClr val="dk1">
                    <a:alpha val="40000"/>
                  </a:schemeClr>
                </a:outerShdw>
              </a:effectLst>
              <a:latin typeface="Arial Narrow" panose="020B0606020202030204" pitchFamily="34" charset="0"/>
            </a:endParaRPr>
          </a:p>
        </p:txBody>
      </p:sp>
      <p:sp>
        <p:nvSpPr>
          <p:cNvPr id="7" name="Rectangle 6"/>
          <p:cNvSpPr/>
          <p:nvPr/>
        </p:nvSpPr>
        <p:spPr>
          <a:xfrm>
            <a:off x="1967339" y="2798017"/>
            <a:ext cx="790922" cy="715581"/>
          </a:xfrm>
          <a:prstGeom prst="rect">
            <a:avLst/>
          </a:prstGeom>
          <a:noFill/>
        </p:spPr>
        <p:txBody>
          <a:bodyPr wrap="none" lIns="68580" tIns="34290" rIns="68580" bIns="34290">
            <a:spAutoFit/>
          </a:bodyPr>
          <a:lstStyle/>
          <a:p>
            <a:pPr algn="ctr"/>
            <a:r>
              <a:rPr lang="en-US" sz="21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film </a:t>
            </a:r>
          </a:p>
          <a:p>
            <a:pPr algn="ctr"/>
            <a:r>
              <a:rPr lang="en-US" sz="21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maker</a:t>
            </a:r>
            <a:endParaRPr lang="en-US" sz="2100" b="1" dirty="0">
              <a:ln w="0"/>
              <a:effectLst>
                <a:outerShdw blurRad="38100" dist="19050" dir="2700000" algn="tl" rotWithShape="0">
                  <a:schemeClr val="dk1">
                    <a:alpha val="40000"/>
                  </a:schemeClr>
                </a:outerShdw>
              </a:effectLst>
              <a:latin typeface="Arial Narrow" panose="020B0606020202030204" pitchFamily="34" charset="0"/>
            </a:endParaRPr>
          </a:p>
        </p:txBody>
      </p:sp>
      <p:sp>
        <p:nvSpPr>
          <p:cNvPr id="8" name="Rectangle 7"/>
          <p:cNvSpPr/>
          <p:nvPr/>
        </p:nvSpPr>
        <p:spPr>
          <a:xfrm>
            <a:off x="3062353" y="2798017"/>
            <a:ext cx="1324088" cy="715581"/>
          </a:xfrm>
          <a:prstGeom prst="rect">
            <a:avLst/>
          </a:prstGeom>
          <a:noFill/>
        </p:spPr>
        <p:txBody>
          <a:bodyPr wrap="square" lIns="68580" tIns="34290" rIns="68580" bIns="34290">
            <a:spAutoFit/>
          </a:bodyPr>
          <a:lstStyle/>
          <a:p>
            <a:pPr algn="ctr"/>
            <a:r>
              <a:rPr lang="en-US" sz="2100" b="1" dirty="0">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Stop </a:t>
            </a:r>
          </a:p>
          <a:p>
            <a:pPr algn="ctr"/>
            <a:r>
              <a:rPr lang="en-US" sz="2100" b="1" dirty="0">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Genocide</a:t>
            </a:r>
            <a:endParaRPr lang="en-US" sz="2100" b="1" dirty="0">
              <a:effectLst>
                <a:outerShdw blurRad="38100" dist="38100" dir="2700000" algn="tl">
                  <a:srgbClr val="000000">
                    <a:alpha val="43137"/>
                  </a:srgbClr>
                </a:outerShdw>
              </a:effectLst>
              <a:latin typeface="Arial Narrow" panose="020B0606020202030204" pitchFamily="34" charset="0"/>
            </a:endParaRPr>
          </a:p>
        </p:txBody>
      </p:sp>
      <p:sp>
        <p:nvSpPr>
          <p:cNvPr id="9" name="Rectangle 8"/>
          <p:cNvSpPr/>
          <p:nvPr/>
        </p:nvSpPr>
        <p:spPr>
          <a:xfrm>
            <a:off x="4577353" y="2804644"/>
            <a:ext cx="1549142" cy="715581"/>
          </a:xfrm>
          <a:prstGeom prst="rect">
            <a:avLst/>
          </a:prstGeom>
          <a:noFill/>
        </p:spPr>
        <p:txBody>
          <a:bodyPr wrap="none" lIns="68580" tIns="34290" rIns="68580" bIns="34290">
            <a:spAutoFit/>
          </a:bodyPr>
          <a:lstStyle/>
          <a:p>
            <a:pPr algn="ctr"/>
            <a:r>
              <a:rPr lang="en-US" sz="2100" b="1" dirty="0">
                <a:ln w="0"/>
                <a:latin typeface="Arial Narrow" panose="020B0606020202030204" pitchFamily="34" charset="0"/>
                <a:cs typeface="Times New Roman" panose="02020603050405020304" pitchFamily="18" charset="0"/>
              </a:rPr>
              <a:t>‘</a:t>
            </a:r>
            <a:r>
              <a:rPr lang="en-US" sz="2100" b="1" dirty="0" err="1">
                <a:ln w="0"/>
                <a:latin typeface="Arial Narrow" panose="020B0606020202030204" pitchFamily="34" charset="0"/>
                <a:cs typeface="Times New Roman" panose="02020603050405020304" pitchFamily="18" charset="0"/>
              </a:rPr>
              <a:t>Jibon</a:t>
            </a:r>
            <a:r>
              <a:rPr lang="en-US" sz="2100" b="1" dirty="0">
                <a:ln w="0"/>
                <a:latin typeface="Arial Narrow" panose="020B0606020202030204" pitchFamily="34" charset="0"/>
                <a:cs typeface="Times New Roman" panose="02020603050405020304" pitchFamily="18" charset="0"/>
              </a:rPr>
              <a:t> </a:t>
            </a:r>
            <a:r>
              <a:rPr lang="en-US" sz="2100" b="1" dirty="0" err="1">
                <a:ln w="0"/>
                <a:latin typeface="Arial Narrow" panose="020B0606020202030204" pitchFamily="34" charset="0"/>
                <a:cs typeface="Times New Roman" panose="02020603050405020304" pitchFamily="18" charset="0"/>
              </a:rPr>
              <a:t>Theke</a:t>
            </a:r>
            <a:r>
              <a:rPr lang="en-US" sz="2100" b="1" dirty="0">
                <a:ln w="0"/>
                <a:latin typeface="Arial Narrow" panose="020B0606020202030204" pitchFamily="34" charset="0"/>
                <a:cs typeface="Times New Roman" panose="02020603050405020304" pitchFamily="18" charset="0"/>
              </a:rPr>
              <a:t> </a:t>
            </a:r>
          </a:p>
          <a:p>
            <a:pPr algn="ctr"/>
            <a:r>
              <a:rPr lang="en-US" sz="2100" b="1" dirty="0" err="1">
                <a:ln w="0"/>
                <a:latin typeface="Arial Narrow" panose="020B0606020202030204" pitchFamily="34" charset="0"/>
                <a:cs typeface="Times New Roman" panose="02020603050405020304" pitchFamily="18" charset="0"/>
              </a:rPr>
              <a:t>Neya</a:t>
            </a:r>
            <a:r>
              <a:rPr lang="en-US" sz="2100" b="1" dirty="0">
                <a:ln w="0"/>
                <a:latin typeface="Arial Narrow" panose="020B0606020202030204" pitchFamily="34" charset="0"/>
                <a:cs typeface="Times New Roman" panose="02020603050405020304" pitchFamily="18" charset="0"/>
              </a:rPr>
              <a:t>’</a:t>
            </a:r>
            <a:endParaRPr lang="en-US" sz="2100" b="1" dirty="0">
              <a:ln w="0"/>
              <a:latin typeface="Arial Narrow" panose="020B0606020202030204" pitchFamily="34" charset="0"/>
            </a:endParaRPr>
          </a:p>
        </p:txBody>
      </p:sp>
      <p:sp>
        <p:nvSpPr>
          <p:cNvPr id="10" name="Rectangle 9"/>
          <p:cNvSpPr/>
          <p:nvPr/>
        </p:nvSpPr>
        <p:spPr>
          <a:xfrm>
            <a:off x="6198743" y="2777881"/>
            <a:ext cx="1317412" cy="1038746"/>
          </a:xfrm>
          <a:prstGeom prst="rect">
            <a:avLst/>
          </a:prstGeom>
          <a:noFill/>
        </p:spPr>
        <p:txBody>
          <a:bodyPr wrap="none" lIns="68580" tIns="34290" rIns="68580" bIns="34290">
            <a:spAutoFit/>
          </a:bodyPr>
          <a:lstStyle/>
          <a:p>
            <a:pPr algn="ctr"/>
            <a:r>
              <a:rPr lang="en-US" sz="21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30 </a:t>
            </a:r>
          </a:p>
          <a:p>
            <a:pPr algn="ctr"/>
            <a:r>
              <a:rPr lang="en-US" sz="21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December, </a:t>
            </a:r>
          </a:p>
          <a:p>
            <a:pPr algn="ctr"/>
            <a:r>
              <a:rPr lang="en-US" sz="21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1971</a:t>
            </a:r>
            <a:endParaRPr lang="en-US" sz="2100" b="1" dirty="0">
              <a:ln w="0"/>
              <a:effectLst>
                <a:outerShdw blurRad="38100" dist="19050" dir="2700000" algn="tl" rotWithShape="0">
                  <a:schemeClr val="dk1">
                    <a:alpha val="40000"/>
                  </a:schemeClr>
                </a:outerShdw>
              </a:effectLst>
              <a:latin typeface="Arial Narrow" panose="020B0606020202030204" pitchFamily="34" charset="0"/>
            </a:endParaRPr>
          </a:p>
        </p:txBody>
      </p:sp>
      <p:sp>
        <p:nvSpPr>
          <p:cNvPr id="11" name="Rectangle 10"/>
          <p:cNvSpPr/>
          <p:nvPr/>
        </p:nvSpPr>
        <p:spPr>
          <a:xfrm>
            <a:off x="7707067" y="2643061"/>
            <a:ext cx="1379224" cy="1038746"/>
          </a:xfrm>
          <a:prstGeom prst="rect">
            <a:avLst/>
          </a:prstGeom>
          <a:noFill/>
        </p:spPr>
        <p:txBody>
          <a:bodyPr wrap="none" lIns="68580" tIns="34290" rIns="68580" bIns="34290">
            <a:spAutoFit/>
          </a:bodyPr>
          <a:lstStyle/>
          <a:p>
            <a:pPr algn="ctr"/>
            <a:r>
              <a:rPr lang="en-US" sz="21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a </a:t>
            </a:r>
          </a:p>
          <a:p>
            <a:pPr algn="ctr"/>
            <a:r>
              <a:rPr lang="en-US" sz="21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democratic </a:t>
            </a:r>
          </a:p>
          <a:p>
            <a:pPr algn="ctr"/>
            <a:r>
              <a:rPr lang="en-US" sz="21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society</a:t>
            </a:r>
            <a:endParaRPr lang="en-US" sz="2100" b="1" dirty="0">
              <a:ln w="0"/>
              <a:effectLst>
                <a:outerShdw blurRad="38100" dist="19050" dir="2700000" algn="tl" rotWithShape="0">
                  <a:schemeClr val="dk1">
                    <a:alpha val="40000"/>
                  </a:schemeClr>
                </a:outerShdw>
              </a:effectLst>
              <a:latin typeface="Arial Narrow" panose="020B0606020202030204" pitchFamily="34" charset="0"/>
            </a:endParaRPr>
          </a:p>
        </p:txBody>
      </p:sp>
    </p:spTree>
    <p:extLst>
      <p:ext uri="{BB962C8B-B14F-4D97-AF65-F5344CB8AC3E}">
        <p14:creationId xmlns:p14="http://schemas.microsoft.com/office/powerpoint/2010/main" val="19065516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2409"/>
            <a:ext cx="9144000" cy="5132174"/>
          </a:xfrm>
          <a:prstGeom prst="rect">
            <a:avLst/>
          </a:prstGeom>
        </p:spPr>
        <p:txBody>
          <a:bodyPr wrap="square">
            <a:spAutoFit/>
          </a:bodyPr>
          <a:lstStyle/>
          <a:p>
            <a:pPr algn="ctr" fontAlgn="base">
              <a:lnSpc>
                <a:spcPct val="150000"/>
              </a:lnSpc>
              <a:spcAft>
                <a:spcPts val="1189"/>
              </a:spcAft>
              <a:buClr>
                <a:srgbClr val="231F20"/>
              </a:buClr>
              <a:buSzPts val="1300"/>
            </a:pPr>
            <a:r>
              <a:rPr lang="en-US" b="1" dirty="0">
                <a:solidFill>
                  <a:srgbClr val="C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 Read the following sentences and complete them. </a:t>
            </a:r>
            <a:endParaRPr lang="en-US" dirty="0">
              <a:solidFill>
                <a:srgbClr val="C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50000"/>
              </a:lnSpc>
              <a:spcAft>
                <a:spcPts val="1189"/>
              </a:spcAft>
              <a:buClr>
                <a:srgbClr val="231F20"/>
              </a:buClr>
              <a:buSzPts val="1300"/>
            </a:pP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err="1">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Zahir</a:t>
            </a: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Raihan</a:t>
            </a: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is famous as …………….</a:t>
            </a:r>
          </a:p>
          <a:p>
            <a:pPr algn="just" fontAlgn="base">
              <a:lnSpc>
                <a:spcPct val="150000"/>
              </a:lnSpc>
              <a:spcAft>
                <a:spcPts val="1189"/>
              </a:spcAft>
              <a:buClr>
                <a:srgbClr val="231F20"/>
              </a:buClr>
              <a:buSzPts val="1300"/>
            </a:pP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a:t>
            </a:r>
            <a:r>
              <a:rPr lang="en-US" b="1" dirty="0" err="1">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Raihan</a:t>
            </a: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was imprisoned because ………………………………………………………………. </a:t>
            </a:r>
          </a:p>
          <a:p>
            <a:pPr algn="just" fontAlgn="base">
              <a:lnSpc>
                <a:spcPct val="150000"/>
              </a:lnSpc>
              <a:spcAft>
                <a:spcPts val="1189"/>
              </a:spcAft>
              <a:buClr>
                <a:srgbClr val="231F20"/>
              </a:buClr>
              <a:buSzPts val="1300"/>
            </a:pP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He participated in ………………………………. and ………………………. </a:t>
            </a:r>
          </a:p>
          <a:p>
            <a:pPr algn="just" fontAlgn="base">
              <a:lnSpc>
                <a:spcPct val="150000"/>
              </a:lnSpc>
              <a:spcAft>
                <a:spcPts val="1189"/>
              </a:spcAft>
              <a:buClr>
                <a:srgbClr val="231F20"/>
              </a:buClr>
              <a:buSzPts val="1300"/>
            </a:pPr>
            <a:r>
              <a:rPr lang="en-US" b="1" i="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 </a:t>
            </a:r>
            <a:r>
              <a:rPr lang="en-US" b="1" i="1" dirty="0" err="1">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Jibon</a:t>
            </a:r>
            <a:r>
              <a:rPr lang="en-US" b="1" i="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Theke</a:t>
            </a:r>
            <a:r>
              <a:rPr lang="en-US" b="1" i="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Neya</a:t>
            </a:r>
            <a:r>
              <a:rPr lang="en-US" b="1" i="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symbolizes……………………………………..... </a:t>
            </a:r>
          </a:p>
          <a:p>
            <a:pPr algn="just" fontAlgn="base">
              <a:lnSpc>
                <a:spcPct val="150000"/>
              </a:lnSpc>
              <a:spcAft>
                <a:spcPts val="1189"/>
              </a:spcAft>
              <a:buClr>
                <a:srgbClr val="231F20"/>
              </a:buClr>
              <a:buSzPts val="1300"/>
            </a:pP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 He donated ……………………………………………..</a:t>
            </a:r>
          </a:p>
          <a:p>
            <a:pPr algn="just" fontAlgn="base">
              <a:lnSpc>
                <a:spcPct val="150000"/>
              </a:lnSpc>
              <a:spcAft>
                <a:spcPts val="1189"/>
              </a:spcAft>
              <a:buClr>
                <a:srgbClr val="231F20"/>
              </a:buClr>
              <a:buSzPts val="1300"/>
            </a:pP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 He worked to organize …………………………………………………… by his </a:t>
            </a:r>
          </a:p>
          <a:p>
            <a:pPr algn="just" fontAlgn="base">
              <a:lnSpc>
                <a:spcPct val="150000"/>
              </a:lnSpc>
              <a:spcAft>
                <a:spcPts val="1189"/>
              </a:spcAft>
              <a:buClr>
                <a:srgbClr val="231F20"/>
              </a:buClr>
              <a:buSzPts val="1300"/>
            </a:pPr>
            <a:r>
              <a:rPr lang="en-US" b="1" dirty="0">
                <a:solidFill>
                  <a:srgbClr val="002060"/>
                </a:solidFill>
                <a:latin typeface="Times New Roman" panose="02020603050405020304" pitchFamily="18" charset="0"/>
                <a:ea typeface="Times New Roman" panose="02020603050405020304" pitchFamily="18" charset="0"/>
              </a:rPr>
              <a:t>great documentary </a:t>
            </a:r>
            <a:r>
              <a:rPr lang="en-US" b="1" i="1" dirty="0">
                <a:solidFill>
                  <a:srgbClr val="002060"/>
                </a:solidFill>
                <a:latin typeface="Times New Roman" panose="02020603050405020304" pitchFamily="18" charset="0"/>
                <a:ea typeface="Times New Roman" panose="02020603050405020304" pitchFamily="18" charset="0"/>
              </a:rPr>
              <a:t>Stop Genocide</a:t>
            </a:r>
            <a:r>
              <a:rPr lang="en-US" b="1" dirty="0">
                <a:solidFill>
                  <a:srgbClr val="002060"/>
                </a:solidFill>
                <a:latin typeface="Times New Roman" panose="02020603050405020304" pitchFamily="18" charset="0"/>
                <a:ea typeface="Times New Roman" panose="02020603050405020304" pitchFamily="18" charset="0"/>
              </a:rPr>
              <a:t>.</a:t>
            </a:r>
          </a:p>
          <a:p>
            <a:pPr algn="just" fontAlgn="base">
              <a:lnSpc>
                <a:spcPct val="150000"/>
              </a:lnSpc>
              <a:spcAft>
                <a:spcPts val="1189"/>
              </a:spcAft>
              <a:buClr>
                <a:srgbClr val="231F20"/>
              </a:buClr>
              <a:buSzPts val="1300"/>
            </a:pPr>
            <a:r>
              <a:rPr lang="en-US"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7. His disappearance is a great……………………………………</a:t>
            </a:r>
            <a:r>
              <a:rPr lang="en-US" sz="2100"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3" name="Rectangle 2"/>
          <p:cNvSpPr/>
          <p:nvPr/>
        </p:nvSpPr>
        <p:spPr>
          <a:xfrm>
            <a:off x="2928156" y="1394687"/>
            <a:ext cx="1234954" cy="346249"/>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film maker</a:t>
            </a:r>
          </a:p>
        </p:txBody>
      </p:sp>
      <p:sp>
        <p:nvSpPr>
          <p:cNvPr id="4" name="Rectangle 3"/>
          <p:cNvSpPr/>
          <p:nvPr/>
        </p:nvSpPr>
        <p:spPr>
          <a:xfrm>
            <a:off x="3469547" y="1934249"/>
            <a:ext cx="5656741" cy="346249"/>
          </a:xfrm>
          <a:prstGeom prst="rect">
            <a:avLst/>
          </a:prstGeom>
          <a:noFill/>
        </p:spPr>
        <p:txBody>
          <a:bodyPr wrap="none" lIns="68580" tIns="34290" rIns="68580" bIns="34290">
            <a:spAutoFit/>
          </a:bodyPr>
          <a:lstStyle/>
          <a:p>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participated in the procession on 21</a:t>
            </a:r>
            <a:r>
              <a:rPr lang="en-US" b="1"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t>
            </a: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February, 1952 </a:t>
            </a:r>
          </a:p>
        </p:txBody>
      </p:sp>
      <p:sp>
        <p:nvSpPr>
          <p:cNvPr id="5" name="Rectangle 4"/>
          <p:cNvSpPr/>
          <p:nvPr/>
        </p:nvSpPr>
        <p:spPr>
          <a:xfrm>
            <a:off x="5381434" y="2475497"/>
            <a:ext cx="2045176" cy="346249"/>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Liberation War</a:t>
            </a:r>
          </a:p>
        </p:txBody>
      </p:sp>
      <p:sp>
        <p:nvSpPr>
          <p:cNvPr id="6" name="Rectangle 5"/>
          <p:cNvSpPr/>
          <p:nvPr/>
        </p:nvSpPr>
        <p:spPr>
          <a:xfrm>
            <a:off x="2289175" y="2444777"/>
            <a:ext cx="2587889" cy="346249"/>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Language Movement</a:t>
            </a:r>
          </a:p>
        </p:txBody>
      </p:sp>
      <p:sp>
        <p:nvSpPr>
          <p:cNvPr id="7" name="Rectangle 6"/>
          <p:cNvSpPr/>
          <p:nvPr/>
        </p:nvSpPr>
        <p:spPr>
          <a:xfrm>
            <a:off x="3207385" y="3016745"/>
            <a:ext cx="3415037" cy="346249"/>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Language Movement of 1952 </a:t>
            </a:r>
          </a:p>
        </p:txBody>
      </p:sp>
      <p:sp>
        <p:nvSpPr>
          <p:cNvPr id="8" name="Rectangle 7"/>
          <p:cNvSpPr/>
          <p:nvPr/>
        </p:nvSpPr>
        <p:spPr>
          <a:xfrm>
            <a:off x="1609335" y="3632968"/>
            <a:ext cx="3872599" cy="346249"/>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money to the Freedom Fighters’ Trust</a:t>
            </a:r>
          </a:p>
        </p:txBody>
      </p:sp>
      <p:sp>
        <p:nvSpPr>
          <p:cNvPr id="9" name="Rectangle 8"/>
          <p:cNvSpPr/>
          <p:nvPr/>
        </p:nvSpPr>
        <p:spPr>
          <a:xfrm>
            <a:off x="2679240" y="4183894"/>
            <a:ext cx="4500912" cy="346249"/>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world sentiment against Pakistani atrocities </a:t>
            </a:r>
          </a:p>
        </p:txBody>
      </p:sp>
      <p:sp>
        <p:nvSpPr>
          <p:cNvPr id="10" name="Rectangle 9"/>
          <p:cNvSpPr/>
          <p:nvPr/>
        </p:nvSpPr>
        <p:spPr>
          <a:xfrm>
            <a:off x="3167959" y="5387362"/>
            <a:ext cx="3517631" cy="346249"/>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shock in the history of Bangladesh</a:t>
            </a:r>
          </a:p>
        </p:txBody>
      </p:sp>
    </p:spTree>
    <p:extLst>
      <p:ext uri="{BB962C8B-B14F-4D97-AF65-F5344CB8AC3E}">
        <p14:creationId xmlns:p14="http://schemas.microsoft.com/office/powerpoint/2010/main" val="339649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down)">
                                      <p:cBhvr>
                                        <p:cTn id="77" dur="580">
                                          <p:stCondLst>
                                            <p:cond delay="0"/>
                                          </p:stCondLst>
                                        </p:cTn>
                                        <p:tgtEl>
                                          <p:spTgt spid="7"/>
                                        </p:tgtEl>
                                      </p:cBhvr>
                                    </p:animEffect>
                                    <p:anim calcmode="lin" valueType="num">
                                      <p:cBhvr>
                                        <p:cTn id="7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3" dur="26">
                                          <p:stCondLst>
                                            <p:cond delay="650"/>
                                          </p:stCondLst>
                                        </p:cTn>
                                        <p:tgtEl>
                                          <p:spTgt spid="7"/>
                                        </p:tgtEl>
                                      </p:cBhvr>
                                      <p:to x="100000" y="60000"/>
                                    </p:animScale>
                                    <p:animScale>
                                      <p:cBhvr>
                                        <p:cTn id="84" dur="166" decel="50000">
                                          <p:stCondLst>
                                            <p:cond delay="676"/>
                                          </p:stCondLst>
                                        </p:cTn>
                                        <p:tgtEl>
                                          <p:spTgt spid="7"/>
                                        </p:tgtEl>
                                      </p:cBhvr>
                                      <p:to x="100000" y="100000"/>
                                    </p:animScale>
                                    <p:animScale>
                                      <p:cBhvr>
                                        <p:cTn id="85" dur="26">
                                          <p:stCondLst>
                                            <p:cond delay="1312"/>
                                          </p:stCondLst>
                                        </p:cTn>
                                        <p:tgtEl>
                                          <p:spTgt spid="7"/>
                                        </p:tgtEl>
                                      </p:cBhvr>
                                      <p:to x="100000" y="80000"/>
                                    </p:animScale>
                                    <p:animScale>
                                      <p:cBhvr>
                                        <p:cTn id="86" dur="166" decel="50000">
                                          <p:stCondLst>
                                            <p:cond delay="1338"/>
                                          </p:stCondLst>
                                        </p:cTn>
                                        <p:tgtEl>
                                          <p:spTgt spid="7"/>
                                        </p:tgtEl>
                                      </p:cBhvr>
                                      <p:to x="100000" y="100000"/>
                                    </p:animScale>
                                    <p:animScale>
                                      <p:cBhvr>
                                        <p:cTn id="87" dur="26">
                                          <p:stCondLst>
                                            <p:cond delay="1642"/>
                                          </p:stCondLst>
                                        </p:cTn>
                                        <p:tgtEl>
                                          <p:spTgt spid="7"/>
                                        </p:tgtEl>
                                      </p:cBhvr>
                                      <p:to x="100000" y="90000"/>
                                    </p:animScale>
                                    <p:animScale>
                                      <p:cBhvr>
                                        <p:cTn id="88" dur="166" decel="50000">
                                          <p:stCondLst>
                                            <p:cond delay="1668"/>
                                          </p:stCondLst>
                                        </p:cTn>
                                        <p:tgtEl>
                                          <p:spTgt spid="7"/>
                                        </p:tgtEl>
                                      </p:cBhvr>
                                      <p:to x="100000" y="100000"/>
                                    </p:animScale>
                                    <p:animScale>
                                      <p:cBhvr>
                                        <p:cTn id="89" dur="26">
                                          <p:stCondLst>
                                            <p:cond delay="1808"/>
                                          </p:stCondLst>
                                        </p:cTn>
                                        <p:tgtEl>
                                          <p:spTgt spid="7"/>
                                        </p:tgtEl>
                                      </p:cBhvr>
                                      <p:to x="100000" y="95000"/>
                                    </p:animScale>
                                    <p:animScale>
                                      <p:cBhvr>
                                        <p:cTn id="90" dur="166" decel="50000">
                                          <p:stCondLst>
                                            <p:cond delay="1834"/>
                                          </p:stCondLst>
                                        </p:cTn>
                                        <p:tgtEl>
                                          <p:spTgt spid="7"/>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down)">
                                      <p:cBhvr>
                                        <p:cTn id="95" dur="580">
                                          <p:stCondLst>
                                            <p:cond delay="0"/>
                                          </p:stCondLst>
                                        </p:cTn>
                                        <p:tgtEl>
                                          <p:spTgt spid="8"/>
                                        </p:tgtEl>
                                      </p:cBhvr>
                                    </p:animEffect>
                                    <p:anim calcmode="lin" valueType="num">
                                      <p:cBhvr>
                                        <p:cTn id="9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1" dur="26">
                                          <p:stCondLst>
                                            <p:cond delay="650"/>
                                          </p:stCondLst>
                                        </p:cTn>
                                        <p:tgtEl>
                                          <p:spTgt spid="8"/>
                                        </p:tgtEl>
                                      </p:cBhvr>
                                      <p:to x="100000" y="60000"/>
                                    </p:animScale>
                                    <p:animScale>
                                      <p:cBhvr>
                                        <p:cTn id="102" dur="166" decel="50000">
                                          <p:stCondLst>
                                            <p:cond delay="676"/>
                                          </p:stCondLst>
                                        </p:cTn>
                                        <p:tgtEl>
                                          <p:spTgt spid="8"/>
                                        </p:tgtEl>
                                      </p:cBhvr>
                                      <p:to x="100000" y="100000"/>
                                    </p:animScale>
                                    <p:animScale>
                                      <p:cBhvr>
                                        <p:cTn id="103" dur="26">
                                          <p:stCondLst>
                                            <p:cond delay="1312"/>
                                          </p:stCondLst>
                                        </p:cTn>
                                        <p:tgtEl>
                                          <p:spTgt spid="8"/>
                                        </p:tgtEl>
                                      </p:cBhvr>
                                      <p:to x="100000" y="80000"/>
                                    </p:animScale>
                                    <p:animScale>
                                      <p:cBhvr>
                                        <p:cTn id="104" dur="166" decel="50000">
                                          <p:stCondLst>
                                            <p:cond delay="1338"/>
                                          </p:stCondLst>
                                        </p:cTn>
                                        <p:tgtEl>
                                          <p:spTgt spid="8"/>
                                        </p:tgtEl>
                                      </p:cBhvr>
                                      <p:to x="100000" y="100000"/>
                                    </p:animScale>
                                    <p:animScale>
                                      <p:cBhvr>
                                        <p:cTn id="105" dur="26">
                                          <p:stCondLst>
                                            <p:cond delay="1642"/>
                                          </p:stCondLst>
                                        </p:cTn>
                                        <p:tgtEl>
                                          <p:spTgt spid="8"/>
                                        </p:tgtEl>
                                      </p:cBhvr>
                                      <p:to x="100000" y="90000"/>
                                    </p:animScale>
                                    <p:animScale>
                                      <p:cBhvr>
                                        <p:cTn id="106" dur="166" decel="50000">
                                          <p:stCondLst>
                                            <p:cond delay="1668"/>
                                          </p:stCondLst>
                                        </p:cTn>
                                        <p:tgtEl>
                                          <p:spTgt spid="8"/>
                                        </p:tgtEl>
                                      </p:cBhvr>
                                      <p:to x="100000" y="100000"/>
                                    </p:animScale>
                                    <p:animScale>
                                      <p:cBhvr>
                                        <p:cTn id="107" dur="26">
                                          <p:stCondLst>
                                            <p:cond delay="1808"/>
                                          </p:stCondLst>
                                        </p:cTn>
                                        <p:tgtEl>
                                          <p:spTgt spid="8"/>
                                        </p:tgtEl>
                                      </p:cBhvr>
                                      <p:to x="100000" y="95000"/>
                                    </p:animScale>
                                    <p:animScale>
                                      <p:cBhvr>
                                        <p:cTn id="108" dur="166" decel="50000">
                                          <p:stCondLst>
                                            <p:cond delay="1834"/>
                                          </p:stCondLst>
                                        </p:cTn>
                                        <p:tgtEl>
                                          <p:spTgt spid="8"/>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down)">
                                      <p:cBhvr>
                                        <p:cTn id="113" dur="580">
                                          <p:stCondLst>
                                            <p:cond delay="0"/>
                                          </p:stCondLst>
                                        </p:cTn>
                                        <p:tgtEl>
                                          <p:spTgt spid="9"/>
                                        </p:tgtEl>
                                      </p:cBhvr>
                                    </p:animEffect>
                                    <p:anim calcmode="lin" valueType="num">
                                      <p:cBhvr>
                                        <p:cTn id="1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9" dur="26">
                                          <p:stCondLst>
                                            <p:cond delay="650"/>
                                          </p:stCondLst>
                                        </p:cTn>
                                        <p:tgtEl>
                                          <p:spTgt spid="9"/>
                                        </p:tgtEl>
                                      </p:cBhvr>
                                      <p:to x="100000" y="60000"/>
                                    </p:animScale>
                                    <p:animScale>
                                      <p:cBhvr>
                                        <p:cTn id="120" dur="166" decel="50000">
                                          <p:stCondLst>
                                            <p:cond delay="676"/>
                                          </p:stCondLst>
                                        </p:cTn>
                                        <p:tgtEl>
                                          <p:spTgt spid="9"/>
                                        </p:tgtEl>
                                      </p:cBhvr>
                                      <p:to x="100000" y="100000"/>
                                    </p:animScale>
                                    <p:animScale>
                                      <p:cBhvr>
                                        <p:cTn id="121" dur="26">
                                          <p:stCondLst>
                                            <p:cond delay="1312"/>
                                          </p:stCondLst>
                                        </p:cTn>
                                        <p:tgtEl>
                                          <p:spTgt spid="9"/>
                                        </p:tgtEl>
                                      </p:cBhvr>
                                      <p:to x="100000" y="80000"/>
                                    </p:animScale>
                                    <p:animScale>
                                      <p:cBhvr>
                                        <p:cTn id="122" dur="166" decel="50000">
                                          <p:stCondLst>
                                            <p:cond delay="1338"/>
                                          </p:stCondLst>
                                        </p:cTn>
                                        <p:tgtEl>
                                          <p:spTgt spid="9"/>
                                        </p:tgtEl>
                                      </p:cBhvr>
                                      <p:to x="100000" y="100000"/>
                                    </p:animScale>
                                    <p:animScale>
                                      <p:cBhvr>
                                        <p:cTn id="123" dur="26">
                                          <p:stCondLst>
                                            <p:cond delay="1642"/>
                                          </p:stCondLst>
                                        </p:cTn>
                                        <p:tgtEl>
                                          <p:spTgt spid="9"/>
                                        </p:tgtEl>
                                      </p:cBhvr>
                                      <p:to x="100000" y="90000"/>
                                    </p:animScale>
                                    <p:animScale>
                                      <p:cBhvr>
                                        <p:cTn id="124" dur="166" decel="50000">
                                          <p:stCondLst>
                                            <p:cond delay="1668"/>
                                          </p:stCondLst>
                                        </p:cTn>
                                        <p:tgtEl>
                                          <p:spTgt spid="9"/>
                                        </p:tgtEl>
                                      </p:cBhvr>
                                      <p:to x="100000" y="100000"/>
                                    </p:animScale>
                                    <p:animScale>
                                      <p:cBhvr>
                                        <p:cTn id="125" dur="26">
                                          <p:stCondLst>
                                            <p:cond delay="1808"/>
                                          </p:stCondLst>
                                        </p:cTn>
                                        <p:tgtEl>
                                          <p:spTgt spid="9"/>
                                        </p:tgtEl>
                                      </p:cBhvr>
                                      <p:to x="100000" y="95000"/>
                                    </p:animScale>
                                    <p:animScale>
                                      <p:cBhvr>
                                        <p:cTn id="126" dur="166" decel="50000">
                                          <p:stCondLst>
                                            <p:cond delay="1834"/>
                                          </p:stCondLst>
                                        </p:cTn>
                                        <p:tgtEl>
                                          <p:spTgt spid="9"/>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down)">
                                      <p:cBhvr>
                                        <p:cTn id="131" dur="580">
                                          <p:stCondLst>
                                            <p:cond delay="0"/>
                                          </p:stCondLst>
                                        </p:cTn>
                                        <p:tgtEl>
                                          <p:spTgt spid="10"/>
                                        </p:tgtEl>
                                      </p:cBhvr>
                                    </p:animEffect>
                                    <p:anim calcmode="lin" valueType="num">
                                      <p:cBhvr>
                                        <p:cTn id="1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7" dur="26">
                                          <p:stCondLst>
                                            <p:cond delay="650"/>
                                          </p:stCondLst>
                                        </p:cTn>
                                        <p:tgtEl>
                                          <p:spTgt spid="10"/>
                                        </p:tgtEl>
                                      </p:cBhvr>
                                      <p:to x="100000" y="60000"/>
                                    </p:animScale>
                                    <p:animScale>
                                      <p:cBhvr>
                                        <p:cTn id="138" dur="166" decel="50000">
                                          <p:stCondLst>
                                            <p:cond delay="676"/>
                                          </p:stCondLst>
                                        </p:cTn>
                                        <p:tgtEl>
                                          <p:spTgt spid="10"/>
                                        </p:tgtEl>
                                      </p:cBhvr>
                                      <p:to x="100000" y="100000"/>
                                    </p:animScale>
                                    <p:animScale>
                                      <p:cBhvr>
                                        <p:cTn id="139" dur="26">
                                          <p:stCondLst>
                                            <p:cond delay="1312"/>
                                          </p:stCondLst>
                                        </p:cTn>
                                        <p:tgtEl>
                                          <p:spTgt spid="10"/>
                                        </p:tgtEl>
                                      </p:cBhvr>
                                      <p:to x="100000" y="80000"/>
                                    </p:animScale>
                                    <p:animScale>
                                      <p:cBhvr>
                                        <p:cTn id="140" dur="166" decel="50000">
                                          <p:stCondLst>
                                            <p:cond delay="1338"/>
                                          </p:stCondLst>
                                        </p:cTn>
                                        <p:tgtEl>
                                          <p:spTgt spid="10"/>
                                        </p:tgtEl>
                                      </p:cBhvr>
                                      <p:to x="100000" y="100000"/>
                                    </p:animScale>
                                    <p:animScale>
                                      <p:cBhvr>
                                        <p:cTn id="141" dur="26">
                                          <p:stCondLst>
                                            <p:cond delay="1642"/>
                                          </p:stCondLst>
                                        </p:cTn>
                                        <p:tgtEl>
                                          <p:spTgt spid="10"/>
                                        </p:tgtEl>
                                      </p:cBhvr>
                                      <p:to x="100000" y="90000"/>
                                    </p:animScale>
                                    <p:animScale>
                                      <p:cBhvr>
                                        <p:cTn id="142" dur="166" decel="50000">
                                          <p:stCondLst>
                                            <p:cond delay="1668"/>
                                          </p:stCondLst>
                                        </p:cTn>
                                        <p:tgtEl>
                                          <p:spTgt spid="10"/>
                                        </p:tgtEl>
                                      </p:cBhvr>
                                      <p:to x="100000" y="100000"/>
                                    </p:animScale>
                                    <p:animScale>
                                      <p:cBhvr>
                                        <p:cTn id="143" dur="26">
                                          <p:stCondLst>
                                            <p:cond delay="1808"/>
                                          </p:stCondLst>
                                        </p:cTn>
                                        <p:tgtEl>
                                          <p:spTgt spid="10"/>
                                        </p:tgtEl>
                                      </p:cBhvr>
                                      <p:to x="100000" y="95000"/>
                                    </p:animScale>
                                    <p:animScale>
                                      <p:cBhvr>
                                        <p:cTn id="14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4060"/>
            <a:ext cx="9144000" cy="66018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the following questions</a:t>
            </a:r>
            <a:endParaRPr lang="en-US" sz="24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b="1" dirty="0">
                <a:solidFill>
                  <a:srgbClr val="6600FF"/>
                </a:solidFill>
                <a:latin typeface="Times New Roman" panose="02020603050405020304" pitchFamily="18" charset="0"/>
                <a:cs typeface="Times New Roman" panose="02020603050405020304" pitchFamily="18" charset="0"/>
              </a:rPr>
              <a:t>1. </a:t>
            </a:r>
            <a:r>
              <a:rPr lang="en-US" sz="2100" b="1" dirty="0" smtClean="0">
                <a:solidFill>
                  <a:srgbClr val="6600FF"/>
                </a:solidFill>
                <a:latin typeface="Times New Roman" panose="02020603050405020304" pitchFamily="18" charset="0"/>
                <a:cs typeface="Times New Roman" panose="02020603050405020304" pitchFamily="18" charset="0"/>
              </a:rPr>
              <a:t>Why is </a:t>
            </a:r>
            <a:r>
              <a:rPr lang="en-US" sz="2100" b="1" dirty="0" err="1">
                <a:solidFill>
                  <a:srgbClr val="6600FF"/>
                </a:solidFill>
                <a:latin typeface="Times New Roman" panose="02020603050405020304" pitchFamily="18" charset="0"/>
                <a:cs typeface="Times New Roman" panose="02020603050405020304" pitchFamily="18" charset="0"/>
              </a:rPr>
              <a:t>Zahir</a:t>
            </a:r>
            <a:r>
              <a:rPr lang="en-US" sz="2100" b="1" dirty="0">
                <a:solidFill>
                  <a:srgbClr val="6600FF"/>
                </a:solidFill>
                <a:latin typeface="Times New Roman" panose="02020603050405020304" pitchFamily="18" charset="0"/>
                <a:cs typeface="Times New Roman" panose="02020603050405020304" pitchFamily="18" charset="0"/>
              </a:rPr>
              <a:t> </a:t>
            </a:r>
            <a:r>
              <a:rPr lang="en-US" sz="2100" b="1" dirty="0" err="1">
                <a:solidFill>
                  <a:srgbClr val="6600FF"/>
                </a:solidFill>
                <a:latin typeface="Times New Roman" panose="02020603050405020304" pitchFamily="18" charset="0"/>
                <a:cs typeface="Times New Roman" panose="02020603050405020304" pitchFamily="18" charset="0"/>
              </a:rPr>
              <a:t>Raihan’s</a:t>
            </a:r>
            <a:r>
              <a:rPr lang="en-US" sz="2100" b="1" dirty="0">
                <a:solidFill>
                  <a:srgbClr val="6600FF"/>
                </a:solidFill>
                <a:latin typeface="Times New Roman" panose="02020603050405020304" pitchFamily="18" charset="0"/>
                <a:cs typeface="Times New Roman" panose="02020603050405020304" pitchFamily="18" charset="0"/>
              </a:rPr>
              <a:t> </a:t>
            </a:r>
            <a:r>
              <a:rPr lang="en-US" sz="2100" b="1" dirty="0" smtClean="0">
                <a:solidFill>
                  <a:srgbClr val="6600FF"/>
                </a:solidFill>
                <a:latin typeface="Times New Roman" panose="02020603050405020304" pitchFamily="18" charset="0"/>
                <a:cs typeface="Times New Roman" panose="02020603050405020304" pitchFamily="18" charset="0"/>
              </a:rPr>
              <a:t>considered a freedom fighter though he was a film maker?</a:t>
            </a:r>
            <a:endParaRPr lang="en-US" sz="2100" b="1" dirty="0">
              <a:solidFill>
                <a:srgbClr val="6600FF"/>
              </a:solidFill>
              <a:latin typeface="Times New Roman" panose="02020603050405020304" pitchFamily="18" charset="0"/>
              <a:cs typeface="Times New Roman" panose="02020603050405020304" pitchFamily="18" charset="0"/>
            </a:endParaRPr>
          </a:p>
          <a:p>
            <a:r>
              <a:rPr lang="en-US" sz="2100" i="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en-US" sz="2100" i="1" dirty="0">
                <a:solidFill>
                  <a:srgbClr val="002060"/>
                </a:solidFill>
                <a:latin typeface="Times New Roman" panose="02020603050405020304" pitchFamily="18" charset="0"/>
                <a:cs typeface="Times New Roman" panose="02020603050405020304" pitchFamily="18" charset="0"/>
              </a:rPr>
              <a:t> </a:t>
            </a:r>
            <a:r>
              <a:rPr lang="en-US" sz="2100" i="1" dirty="0" smtClean="0">
                <a:solidFill>
                  <a:srgbClr val="002060"/>
                </a:solidFill>
                <a:latin typeface="Times New Roman" panose="02020603050405020304" pitchFamily="18" charset="0"/>
                <a:cs typeface="Times New Roman" panose="02020603050405020304" pitchFamily="18" charset="0"/>
              </a:rPr>
              <a:t>It is because his films and documentaries were a form  of revolt against the Pakistani government. Besides, government he participated in Language Movement and Liberation War directly.</a:t>
            </a:r>
            <a:endParaRPr lang="en-US" sz="2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b="1" dirty="0">
                <a:solidFill>
                  <a:srgbClr val="6600FF"/>
                </a:solidFill>
                <a:latin typeface="Times New Roman" panose="02020603050405020304" pitchFamily="18" charset="0"/>
                <a:cs typeface="Times New Roman" panose="02020603050405020304" pitchFamily="18" charset="0"/>
              </a:rPr>
              <a:t>2. </a:t>
            </a:r>
            <a:r>
              <a:rPr lang="en-US" sz="2100" b="1" dirty="0" smtClean="0">
                <a:solidFill>
                  <a:srgbClr val="6600FF"/>
                </a:solidFill>
                <a:latin typeface="Times New Roman" panose="02020603050405020304" pitchFamily="18" charset="0"/>
                <a:cs typeface="Times New Roman" panose="02020603050405020304" pitchFamily="18" charset="0"/>
              </a:rPr>
              <a:t>How does the title of the lesson fit to the story of </a:t>
            </a:r>
            <a:r>
              <a:rPr lang="en-US" sz="2100" b="1" dirty="0" err="1" smtClean="0">
                <a:solidFill>
                  <a:srgbClr val="6600FF"/>
                </a:solidFill>
                <a:latin typeface="Times New Roman" panose="02020603050405020304" pitchFamily="18" charset="0"/>
                <a:cs typeface="Times New Roman" panose="02020603050405020304" pitchFamily="18" charset="0"/>
              </a:rPr>
              <a:t>Zahir</a:t>
            </a:r>
            <a:r>
              <a:rPr lang="en-US" sz="2100" b="1" dirty="0" smtClean="0">
                <a:solidFill>
                  <a:srgbClr val="6600FF"/>
                </a:solidFill>
                <a:latin typeface="Times New Roman" panose="02020603050405020304" pitchFamily="18" charset="0"/>
                <a:cs typeface="Times New Roman" panose="02020603050405020304" pitchFamily="18" charset="0"/>
              </a:rPr>
              <a:t> </a:t>
            </a:r>
            <a:r>
              <a:rPr lang="en-US" sz="2100" b="1" dirty="0" err="1" smtClean="0">
                <a:solidFill>
                  <a:srgbClr val="6600FF"/>
                </a:solidFill>
                <a:latin typeface="Times New Roman" panose="02020603050405020304" pitchFamily="18" charset="0"/>
                <a:cs typeface="Times New Roman" panose="02020603050405020304" pitchFamily="18" charset="0"/>
              </a:rPr>
              <a:t>Raihan</a:t>
            </a:r>
            <a:r>
              <a:rPr lang="en-US" sz="2100" b="1" dirty="0" smtClean="0">
                <a:solidFill>
                  <a:srgbClr val="6600FF"/>
                </a:solidFill>
                <a:latin typeface="Times New Roman" panose="02020603050405020304" pitchFamily="18" charset="0"/>
                <a:cs typeface="Times New Roman" panose="02020603050405020304" pitchFamily="18" charset="0"/>
              </a:rPr>
              <a:t>?</a:t>
            </a:r>
            <a:endParaRPr lang="en-US" sz="2100" b="1" dirty="0">
              <a:solidFill>
                <a:srgbClr val="6600FF"/>
              </a:solidFill>
              <a:latin typeface="Times New Roman" panose="02020603050405020304" pitchFamily="18" charset="0"/>
              <a:cs typeface="Times New Roman" panose="02020603050405020304" pitchFamily="18" charset="0"/>
            </a:endParaRPr>
          </a:p>
          <a:p>
            <a:pPr algn="just"/>
            <a:r>
              <a:rPr lang="en-US" sz="21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Zahir</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Raihan</a:t>
            </a:r>
            <a:r>
              <a:rPr lang="en-US" sz="2100" dirty="0" smtClean="0">
                <a:solidFill>
                  <a:srgbClr val="002060"/>
                </a:solidFill>
                <a:latin typeface="Times New Roman" panose="02020603050405020304" pitchFamily="18" charset="0"/>
                <a:cs typeface="Times New Roman" panose="02020603050405020304" pitchFamily="18" charset="0"/>
              </a:rPr>
              <a:t> was a dreamer and he dreamt of the freedom of Bangladesh. From the story we find that </a:t>
            </a:r>
            <a:r>
              <a:rPr lang="en-US" sz="2100" dirty="0" err="1" smtClean="0">
                <a:solidFill>
                  <a:srgbClr val="002060"/>
                </a:solidFill>
                <a:latin typeface="Times New Roman" panose="02020603050405020304" pitchFamily="18" charset="0"/>
                <a:cs typeface="Times New Roman" panose="02020603050405020304" pitchFamily="18" charset="0"/>
              </a:rPr>
              <a:t>Zahir</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Raihan</a:t>
            </a:r>
            <a:r>
              <a:rPr lang="en-US" sz="2100" dirty="0" smtClean="0">
                <a:solidFill>
                  <a:srgbClr val="002060"/>
                </a:solidFill>
                <a:latin typeface="Times New Roman" panose="02020603050405020304" pitchFamily="18" charset="0"/>
                <a:cs typeface="Times New Roman" panose="02020603050405020304" pitchFamily="18" charset="0"/>
              </a:rPr>
              <a:t> did many things to fulfill his dream of freedom. So, I think the title of the lesson fits to the story of </a:t>
            </a:r>
            <a:r>
              <a:rPr lang="en-US" sz="2100" dirty="0" err="1" smtClean="0">
                <a:solidFill>
                  <a:srgbClr val="002060"/>
                </a:solidFill>
                <a:latin typeface="Times New Roman" panose="02020603050405020304" pitchFamily="18" charset="0"/>
                <a:cs typeface="Times New Roman" panose="02020603050405020304" pitchFamily="18" charset="0"/>
              </a:rPr>
              <a:t>Zahir</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Raihan</a:t>
            </a:r>
            <a:r>
              <a:rPr lang="en-US" sz="2100" dirty="0" smtClean="0">
                <a:solidFill>
                  <a:srgbClr val="002060"/>
                </a:solidFill>
                <a:latin typeface="Times New Roman" panose="02020603050405020304" pitchFamily="18" charset="0"/>
                <a:cs typeface="Times New Roman" panose="02020603050405020304" pitchFamily="18" charset="0"/>
              </a:rPr>
              <a:t>.</a:t>
            </a:r>
            <a:endParaRPr lang="en-US" sz="21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100" b="1" dirty="0">
                <a:solidFill>
                  <a:srgbClr val="6600FF"/>
                </a:solidFill>
                <a:latin typeface="Times New Roman" panose="02020603050405020304" pitchFamily="18" charset="0"/>
                <a:cs typeface="Times New Roman" panose="02020603050405020304" pitchFamily="18" charset="0"/>
              </a:rPr>
              <a:t>. Why is </a:t>
            </a:r>
            <a:r>
              <a:rPr lang="en-US" sz="2100" b="1" dirty="0" err="1">
                <a:solidFill>
                  <a:srgbClr val="6600FF"/>
                </a:solidFill>
                <a:latin typeface="Times New Roman" panose="02020603050405020304" pitchFamily="18" charset="0"/>
                <a:cs typeface="Times New Roman" panose="02020603050405020304" pitchFamily="18" charset="0"/>
              </a:rPr>
              <a:t>Zahir</a:t>
            </a:r>
            <a:r>
              <a:rPr lang="en-US" sz="2100" b="1" dirty="0">
                <a:solidFill>
                  <a:srgbClr val="6600FF"/>
                </a:solidFill>
                <a:latin typeface="Times New Roman" panose="02020603050405020304" pitchFamily="18" charset="0"/>
                <a:cs typeface="Times New Roman" panose="02020603050405020304" pitchFamily="18" charset="0"/>
              </a:rPr>
              <a:t> </a:t>
            </a:r>
            <a:r>
              <a:rPr lang="en-US" sz="2100" b="1" dirty="0" err="1">
                <a:solidFill>
                  <a:srgbClr val="6600FF"/>
                </a:solidFill>
                <a:latin typeface="Times New Roman" panose="02020603050405020304" pitchFamily="18" charset="0"/>
                <a:cs typeface="Times New Roman" panose="02020603050405020304" pitchFamily="18" charset="0"/>
              </a:rPr>
              <a:t>Raihan</a:t>
            </a:r>
            <a:r>
              <a:rPr lang="en-US" sz="2100" b="1" dirty="0">
                <a:solidFill>
                  <a:srgbClr val="6600FF"/>
                </a:solidFill>
                <a:latin typeface="Times New Roman" panose="02020603050405020304" pitchFamily="18" charset="0"/>
                <a:cs typeface="Times New Roman" panose="02020603050405020304" pitchFamily="18" charset="0"/>
              </a:rPr>
              <a:t> regarded to be a golden son of Bangladesh?</a:t>
            </a:r>
          </a:p>
          <a:p>
            <a:pPr algn="just"/>
            <a:r>
              <a:rPr lang="en-US" sz="21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Zahir</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Raihan</a:t>
            </a:r>
            <a:r>
              <a:rPr lang="en-US" sz="2100" dirty="0">
                <a:solidFill>
                  <a:srgbClr val="002060"/>
                </a:solidFill>
                <a:latin typeface="Times New Roman" panose="02020603050405020304" pitchFamily="18" charset="0"/>
                <a:cs typeface="Times New Roman" panose="02020603050405020304" pitchFamily="18" charset="0"/>
              </a:rPr>
              <a:t> is regarded as the golden son of Bangladesh for his contribution to the struggle of Bangladesh for independence and to Bangla films. </a:t>
            </a:r>
            <a:endParaRPr lang="en-US" sz="2100" dirty="0" smtClean="0">
              <a:solidFill>
                <a:srgbClr val="002060"/>
              </a:solidFill>
              <a:latin typeface="Times New Roman" panose="02020603050405020304" pitchFamily="18" charset="0"/>
              <a:cs typeface="Times New Roman" panose="02020603050405020304" pitchFamily="18" charset="0"/>
            </a:endParaRPr>
          </a:p>
          <a:p>
            <a:pPr algn="just"/>
            <a:endParaRPr lang="en-US" sz="2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100" b="1" dirty="0" smtClean="0">
                <a:solidFill>
                  <a:srgbClr val="6600FF"/>
                </a:solidFill>
                <a:latin typeface="Times New Roman" panose="02020603050405020304" pitchFamily="18" charset="0"/>
                <a:cs typeface="Times New Roman" panose="02020603050405020304" pitchFamily="18" charset="0"/>
              </a:rPr>
              <a:t>4. Why did </a:t>
            </a:r>
            <a:r>
              <a:rPr lang="en-US" sz="2100" b="1" dirty="0" err="1" smtClean="0">
                <a:solidFill>
                  <a:srgbClr val="6600FF"/>
                </a:solidFill>
                <a:latin typeface="Times New Roman" panose="02020603050405020304" pitchFamily="18" charset="0"/>
                <a:cs typeface="Times New Roman" panose="02020603050405020304" pitchFamily="18" charset="0"/>
              </a:rPr>
              <a:t>Zahir</a:t>
            </a:r>
            <a:r>
              <a:rPr lang="en-US" sz="2100" b="1" dirty="0" smtClean="0">
                <a:solidFill>
                  <a:srgbClr val="6600FF"/>
                </a:solidFill>
                <a:latin typeface="Times New Roman" panose="02020603050405020304" pitchFamily="18" charset="0"/>
                <a:cs typeface="Times New Roman" panose="02020603050405020304" pitchFamily="18" charset="0"/>
              </a:rPr>
              <a:t> </a:t>
            </a:r>
            <a:r>
              <a:rPr lang="en-US" sz="2100" b="1" dirty="0" err="1" smtClean="0">
                <a:solidFill>
                  <a:srgbClr val="6600FF"/>
                </a:solidFill>
                <a:latin typeface="Times New Roman" panose="02020603050405020304" pitchFamily="18" charset="0"/>
                <a:cs typeface="Times New Roman" panose="02020603050405020304" pitchFamily="18" charset="0"/>
              </a:rPr>
              <a:t>leavae</a:t>
            </a:r>
            <a:r>
              <a:rPr lang="en-US" sz="2100" b="1" dirty="0" smtClean="0">
                <a:solidFill>
                  <a:srgbClr val="6600FF"/>
                </a:solidFill>
                <a:latin typeface="Times New Roman" panose="02020603050405020304" pitchFamily="18" charset="0"/>
                <a:cs typeface="Times New Roman" panose="02020603050405020304" pitchFamily="18" charset="0"/>
              </a:rPr>
              <a:t> home?</a:t>
            </a:r>
            <a:endParaRPr lang="en-US" sz="2100" b="1" dirty="0">
              <a:solidFill>
                <a:srgbClr val="6600FF"/>
              </a:solidFill>
              <a:latin typeface="Times New Roman" panose="02020603050405020304" pitchFamily="18" charset="0"/>
              <a:cs typeface="Times New Roman" panose="02020603050405020304" pitchFamily="18" charset="0"/>
            </a:endParaRPr>
          </a:p>
          <a:p>
            <a:pPr algn="just"/>
            <a:r>
              <a:rPr lang="en-US" sz="21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smtClean="0">
                <a:solidFill>
                  <a:srgbClr val="002060"/>
                </a:solidFill>
                <a:latin typeface="Times New Roman" panose="02020603050405020304" pitchFamily="18" charset="0"/>
                <a:cs typeface="Times New Roman" panose="02020603050405020304" pitchFamily="18" charset="0"/>
              </a:rPr>
              <a:t>On 30 December 1972, being informed about his missing brother’s location, </a:t>
            </a:r>
            <a:r>
              <a:rPr lang="en-US" sz="2100" dirty="0" err="1" smtClean="0">
                <a:solidFill>
                  <a:srgbClr val="002060"/>
                </a:solidFill>
                <a:latin typeface="Times New Roman" panose="02020603050405020304" pitchFamily="18" charset="0"/>
                <a:cs typeface="Times New Roman" panose="02020603050405020304" pitchFamily="18" charset="0"/>
              </a:rPr>
              <a:t>Zahir</a:t>
            </a:r>
            <a:r>
              <a:rPr lang="en-US" sz="2100" dirty="0" smtClean="0">
                <a:solidFill>
                  <a:srgbClr val="002060"/>
                </a:solidFill>
                <a:latin typeface="Times New Roman" panose="02020603050405020304" pitchFamily="18" charset="0"/>
                <a:cs typeface="Times New Roman" panose="02020603050405020304" pitchFamily="18" charset="0"/>
              </a:rPr>
              <a:t> left home to bring him back. Unfortunately, he never back home. </a:t>
            </a:r>
            <a:endParaRPr lang="en-US" sz="2100" dirty="0">
              <a:solidFill>
                <a:srgbClr val="002060"/>
              </a:solidFill>
              <a:latin typeface="Times New Roman" panose="02020603050405020304" pitchFamily="18" charset="0"/>
              <a:cs typeface="Times New Roman" panose="02020603050405020304" pitchFamily="18" charset="0"/>
            </a:endParaRPr>
          </a:p>
          <a:p>
            <a:endPar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7453745" y="0"/>
            <a:ext cx="1690255" cy="1011382"/>
            <a:chOff x="8242175" y="0"/>
            <a:chExt cx="2134880" cy="2105890"/>
          </a:xfrm>
        </p:grpSpPr>
        <p:pic>
          <p:nvPicPr>
            <p:cNvPr id="3" name="Picture 2"/>
            <p:cNvPicPr>
              <a:picLocks noChangeAspect="1"/>
            </p:cNvPicPr>
            <p:nvPr/>
          </p:nvPicPr>
          <p:blipFill>
            <a:blip r:embed="rId2"/>
            <a:stretch>
              <a:fillRect/>
            </a:stretch>
          </p:blipFill>
          <p:spPr>
            <a:xfrm>
              <a:off x="8242175" y="0"/>
              <a:ext cx="2093316" cy="1713480"/>
            </a:xfrm>
            <a:prstGeom prst="rect">
              <a:avLst/>
            </a:prstGeom>
          </p:spPr>
        </p:pic>
        <p:sp>
          <p:nvSpPr>
            <p:cNvPr id="4" name="Rectangle 3"/>
            <p:cNvSpPr/>
            <p:nvPr/>
          </p:nvSpPr>
          <p:spPr>
            <a:xfrm>
              <a:off x="8257309" y="1731817"/>
              <a:ext cx="2119746" cy="3740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PAIR WORK</a:t>
              </a:r>
              <a:endParaRPr lang="en-US" dirty="0">
                <a:solidFill>
                  <a:schemeClr val="tx1"/>
                </a:solidFill>
              </a:endParaRPr>
            </a:p>
          </p:txBody>
        </p:sp>
      </p:grpSp>
    </p:spTree>
    <p:extLst>
      <p:ext uri="{BB962C8B-B14F-4D97-AF65-F5344CB8AC3E}">
        <p14:creationId xmlns:p14="http://schemas.microsoft.com/office/powerpoint/2010/main" val="253808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fade">
                                      <p:cBhvr>
                                        <p:cTn id="28" dur="1000"/>
                                        <p:tgtEl>
                                          <p:spTgt spid="2">
                                            <p:txEl>
                                              <p:pRg st="11" end="11"/>
                                            </p:txEl>
                                          </p:spTgt>
                                        </p:tgtEl>
                                      </p:cBhvr>
                                    </p:animEffect>
                                    <p:anim calcmode="lin" valueType="num">
                                      <p:cBhvr>
                                        <p:cTn id="2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মিছিলের ছবি"/>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Rectangle 8"/>
          <p:cNvSpPr/>
          <p:nvPr/>
        </p:nvSpPr>
        <p:spPr>
          <a:xfrm>
            <a:off x="12769" y="113902"/>
            <a:ext cx="9131231" cy="86360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kern="0" dirty="0">
                <a:solidFill>
                  <a:schemeClr val="tx1"/>
                </a:solidFill>
                <a:latin typeface="Times New Roman" panose="02020603050405020304" pitchFamily="18" charset="0"/>
                <a:cs typeface="Times New Roman" panose="02020603050405020304" pitchFamily="18" charset="0"/>
              </a:rPr>
              <a:t>                                      Group Work</a:t>
            </a:r>
          </a:p>
          <a:p>
            <a:pPr defTabSz="685800"/>
            <a:r>
              <a:rPr lang="en-US" sz="2400" kern="0" dirty="0">
                <a:solidFill>
                  <a:schemeClr val="tx1"/>
                </a:solidFill>
                <a:latin typeface="Times New Roman" panose="02020603050405020304" pitchFamily="18" charset="0"/>
                <a:cs typeface="Times New Roman" panose="02020603050405020304" pitchFamily="18" charset="0"/>
              </a:rPr>
              <a:t>Make five sentences from the substitution table</a:t>
            </a:r>
          </a:p>
        </p:txBody>
      </p:sp>
      <p:graphicFrame>
        <p:nvGraphicFramePr>
          <p:cNvPr id="2" name="Table 1"/>
          <p:cNvGraphicFramePr>
            <a:graphicFrameLocks noGrp="1"/>
          </p:cNvGraphicFramePr>
          <p:nvPr>
            <p:extLst>
              <p:ext uri="{D42A27DB-BD31-4B8C-83A1-F6EECF244321}">
                <p14:modId xmlns:p14="http://schemas.microsoft.com/office/powerpoint/2010/main" val="727936302"/>
              </p:ext>
            </p:extLst>
          </p:nvPr>
        </p:nvGraphicFramePr>
        <p:xfrm>
          <a:off x="0" y="1083543"/>
          <a:ext cx="9144000" cy="293415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752629563"/>
                    </a:ext>
                  </a:extLst>
                </a:gridCol>
                <a:gridCol w="1565564">
                  <a:extLst>
                    <a:ext uri="{9D8B030D-6E8A-4147-A177-3AD203B41FA5}">
                      <a16:colId xmlns:a16="http://schemas.microsoft.com/office/drawing/2014/main" val="1224084859"/>
                    </a:ext>
                  </a:extLst>
                </a:gridCol>
                <a:gridCol w="5597236">
                  <a:extLst>
                    <a:ext uri="{9D8B030D-6E8A-4147-A177-3AD203B41FA5}">
                      <a16:colId xmlns:a16="http://schemas.microsoft.com/office/drawing/2014/main" val="2189308941"/>
                    </a:ext>
                  </a:extLst>
                </a:gridCol>
              </a:tblGrid>
              <a:tr h="586830">
                <a:tc>
                  <a:txBody>
                    <a:bodyPr/>
                    <a:lstStyle/>
                    <a:p>
                      <a:pPr algn="ctr"/>
                      <a:r>
                        <a:rPr lang="en-US" sz="2400" b="0" dirty="0" err="1">
                          <a:solidFill>
                            <a:schemeClr val="tx1"/>
                          </a:solidFill>
                          <a:latin typeface="Times New Roman" panose="02020603050405020304" pitchFamily="18" charset="0"/>
                          <a:cs typeface="Times New Roman" panose="02020603050405020304" pitchFamily="18" charset="0"/>
                        </a:rPr>
                        <a:t>Zahir</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Raihan</a:t>
                      </a:r>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gave</a:t>
                      </a:r>
                    </a:p>
                  </a:txBody>
                  <a:tcPr marL="68580" marR="68580" marT="34290" marB="34290">
                    <a:noFill/>
                  </a:tcPr>
                </a:tc>
                <a:tc>
                  <a:txBody>
                    <a:bodyPr/>
                    <a:lstStyle/>
                    <a:p>
                      <a:pPr algn="l"/>
                      <a:r>
                        <a:rPr lang="en-US" sz="2400" b="0" dirty="0">
                          <a:solidFill>
                            <a:schemeClr val="tx1"/>
                          </a:solidFill>
                          <a:latin typeface="Times New Roman" panose="02020603050405020304" pitchFamily="18" charset="0"/>
                          <a:cs typeface="Times New Roman" panose="02020603050405020304" pitchFamily="18" charset="0"/>
                        </a:rPr>
                        <a:t>born in </a:t>
                      </a:r>
                      <a:r>
                        <a:rPr lang="en-US" sz="2400" b="0" dirty="0" err="1">
                          <a:solidFill>
                            <a:schemeClr val="tx1"/>
                          </a:solidFill>
                          <a:latin typeface="Times New Roman" panose="02020603050405020304" pitchFamily="18" charset="0"/>
                          <a:cs typeface="Times New Roman" panose="02020603050405020304" pitchFamily="18" charset="0"/>
                        </a:rPr>
                        <a:t>Feni</a:t>
                      </a:r>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noFill/>
                  </a:tcPr>
                </a:tc>
                <a:extLst>
                  <a:ext uri="{0D108BD9-81ED-4DB2-BD59-A6C34878D82A}">
                    <a16:rowId xmlns:a16="http://schemas.microsoft.com/office/drawing/2014/main" val="3443931807"/>
                  </a:ext>
                </a:extLst>
              </a:tr>
              <a:tr h="586830">
                <a:tc>
                  <a:txBody>
                    <a:bodyPr/>
                    <a:lstStyle/>
                    <a:p>
                      <a:pPr algn="ctr"/>
                      <a:r>
                        <a:rPr lang="en-US" sz="2400" dirty="0">
                          <a:latin typeface="Times New Roman" panose="02020603050405020304" pitchFamily="18" charset="0"/>
                          <a:cs typeface="Times New Roman" panose="02020603050405020304" pitchFamily="18" charset="0"/>
                        </a:rPr>
                        <a:t>He</a:t>
                      </a:r>
                    </a:p>
                  </a:txBody>
                  <a:tcPr marL="68580" marR="68580" marT="34290" marB="34290">
                    <a:noFill/>
                  </a:tcPr>
                </a:tc>
                <a:tc>
                  <a:txBody>
                    <a:bodyPr/>
                    <a:lstStyle/>
                    <a:p>
                      <a:pPr algn="ctr"/>
                      <a:r>
                        <a:rPr lang="en-US" sz="2400" dirty="0">
                          <a:latin typeface="Times New Roman" panose="02020603050405020304" pitchFamily="18" charset="0"/>
                          <a:cs typeface="Times New Roman" panose="02020603050405020304" pitchFamily="18" charset="0"/>
                        </a:rPr>
                        <a:t>was</a:t>
                      </a:r>
                    </a:p>
                  </a:txBody>
                  <a:tcPr marL="68580" marR="68580" marT="34290" marB="34290">
                    <a:noFill/>
                  </a:tcPr>
                </a:tc>
                <a:tc>
                  <a:txBody>
                    <a:bodyPr/>
                    <a:lstStyle/>
                    <a:p>
                      <a:pPr algn="l"/>
                      <a:r>
                        <a:rPr lang="en-US" sz="2400" dirty="0">
                          <a:latin typeface="Times New Roman" panose="02020603050405020304" pitchFamily="18" charset="0"/>
                          <a:cs typeface="Times New Roman" panose="02020603050405020304" pitchFamily="18" charset="0"/>
                        </a:rPr>
                        <a:t>his film.</a:t>
                      </a:r>
                    </a:p>
                  </a:txBody>
                  <a:tcPr marL="68580" marR="68580" marT="34290" marB="34290">
                    <a:noFill/>
                  </a:tcPr>
                </a:tc>
                <a:extLst>
                  <a:ext uri="{0D108BD9-81ED-4DB2-BD59-A6C34878D82A}">
                    <a16:rowId xmlns:a16="http://schemas.microsoft.com/office/drawing/2014/main" val="1866746762"/>
                  </a:ext>
                </a:extLst>
              </a:tr>
              <a:tr h="586830">
                <a:tc>
                  <a:txBody>
                    <a:bodyPr/>
                    <a:lstStyle/>
                    <a:p>
                      <a:pPr algn="ctr"/>
                      <a:r>
                        <a:rPr lang="en-US" sz="2400" dirty="0">
                          <a:latin typeface="Times New Roman" panose="02020603050405020304" pitchFamily="18" charset="0"/>
                          <a:cs typeface="Times New Roman" panose="02020603050405020304" pitchFamily="18" charset="0"/>
                        </a:rPr>
                        <a:t>The critics</a:t>
                      </a:r>
                    </a:p>
                  </a:txBody>
                  <a:tcPr marL="68580" marR="68580" marT="34290" marB="34290">
                    <a:noFill/>
                  </a:tcPr>
                </a:tc>
                <a:tc>
                  <a:txBody>
                    <a:bodyPr/>
                    <a:lstStyle/>
                    <a:p>
                      <a:pPr algn="ctr"/>
                      <a:r>
                        <a:rPr lang="en-US" sz="2400" dirty="0">
                          <a:latin typeface="Times New Roman" panose="02020603050405020304" pitchFamily="18" charset="0"/>
                          <a:cs typeface="Times New Roman" panose="02020603050405020304" pitchFamily="18" charset="0"/>
                        </a:rPr>
                        <a:t>appreciated</a:t>
                      </a:r>
                    </a:p>
                  </a:txBody>
                  <a:tcPr marL="68580" marR="68580" marT="34290" marB="34290">
                    <a:noFill/>
                  </a:tcPr>
                </a:tc>
                <a:tc>
                  <a:txBody>
                    <a:bodyPr/>
                    <a:lstStyle/>
                    <a:p>
                      <a:pPr algn="l"/>
                      <a:r>
                        <a:rPr lang="en-US" sz="2400" dirty="0">
                          <a:latin typeface="Times New Roman" panose="02020603050405020304" pitchFamily="18" charset="0"/>
                          <a:cs typeface="Times New Roman" panose="02020603050405020304" pitchFamily="18" charset="0"/>
                        </a:rPr>
                        <a:t>shown outside Bangladesh.</a:t>
                      </a:r>
                    </a:p>
                  </a:txBody>
                  <a:tcPr marL="68580" marR="68580" marT="34290" marB="34290">
                    <a:noFill/>
                  </a:tcPr>
                </a:tc>
                <a:extLst>
                  <a:ext uri="{0D108BD9-81ED-4DB2-BD59-A6C34878D82A}">
                    <a16:rowId xmlns:a16="http://schemas.microsoft.com/office/drawing/2014/main" val="2512700521"/>
                  </a:ext>
                </a:extLst>
              </a:tr>
              <a:tr h="586830">
                <a:tc>
                  <a:txBody>
                    <a:bodyPr/>
                    <a:lstStyle/>
                    <a:p>
                      <a:pPr algn="ctr"/>
                      <a:r>
                        <a:rPr lang="en-US" sz="2400" dirty="0">
                          <a:latin typeface="Times New Roman" panose="02020603050405020304" pitchFamily="18" charset="0"/>
                          <a:cs typeface="Times New Roman" panose="02020603050405020304" pitchFamily="18" charset="0"/>
                        </a:rPr>
                        <a:t>His film</a:t>
                      </a:r>
                    </a:p>
                  </a:txBody>
                  <a:tcPr marL="68580" marR="68580" marT="34290" marB="34290">
                    <a:no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pPr algn="l"/>
                      <a:r>
                        <a:rPr lang="en-US" sz="2400" dirty="0">
                          <a:latin typeface="Times New Roman" panose="02020603050405020304" pitchFamily="18" charset="0"/>
                          <a:cs typeface="Times New Roman" panose="02020603050405020304" pitchFamily="18" charset="0"/>
                        </a:rPr>
                        <a:t>a famous</a:t>
                      </a:r>
                      <a:r>
                        <a:rPr lang="en-US" sz="2400" baseline="0" dirty="0">
                          <a:latin typeface="Times New Roman" panose="02020603050405020304" pitchFamily="18" charset="0"/>
                          <a:cs typeface="Times New Roman" panose="02020603050405020304" pitchFamily="18" charset="0"/>
                        </a:rPr>
                        <a:t> film maker</a:t>
                      </a:r>
                      <a:endParaRPr lang="en-US" sz="2400" dirty="0">
                        <a:latin typeface="Times New Roman" panose="02020603050405020304" pitchFamily="18" charset="0"/>
                        <a:cs typeface="Times New Roman" panose="02020603050405020304" pitchFamily="18" charset="0"/>
                      </a:endParaRPr>
                    </a:p>
                  </a:txBody>
                  <a:tcPr marL="68580" marR="68580" marT="34290" marB="34290">
                    <a:noFill/>
                  </a:tcPr>
                </a:tc>
                <a:extLst>
                  <a:ext uri="{0D108BD9-81ED-4DB2-BD59-A6C34878D82A}">
                    <a16:rowId xmlns:a16="http://schemas.microsoft.com/office/drawing/2014/main" val="67175207"/>
                  </a:ext>
                </a:extLst>
              </a:tr>
              <a:tr h="586830">
                <a:tc>
                  <a:txBody>
                    <a:bodyPr/>
                    <a:lstStyle/>
                    <a:p>
                      <a:pPr algn="ctr"/>
                      <a:endParaRPr lang="en-US" sz="2400" dirty="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marL="68580" marR="68580" marT="34290" marB="34290">
                    <a:noFill/>
                  </a:tcPr>
                </a:tc>
                <a:tc>
                  <a:txBody>
                    <a:bodyPr/>
                    <a:lstStyle/>
                    <a:p>
                      <a:pPr algn="l"/>
                      <a:r>
                        <a:rPr lang="en-US" sz="2400" dirty="0">
                          <a:latin typeface="Times New Roman" panose="02020603050405020304" pitchFamily="18" charset="0"/>
                          <a:cs typeface="Times New Roman" panose="02020603050405020304" pitchFamily="18" charset="0"/>
                        </a:rPr>
                        <a:t>all his money</a:t>
                      </a:r>
                      <a:r>
                        <a:rPr lang="en-US" sz="2400" baseline="0" dirty="0">
                          <a:latin typeface="Times New Roman" panose="02020603050405020304" pitchFamily="18" charset="0"/>
                          <a:cs typeface="Times New Roman" panose="02020603050405020304" pitchFamily="18" charset="0"/>
                        </a:rPr>
                        <a:t> to the freedom fighters’ trust</a:t>
                      </a:r>
                      <a:endParaRPr lang="en-US" sz="2400" dirty="0">
                        <a:latin typeface="Times New Roman" panose="02020603050405020304" pitchFamily="18" charset="0"/>
                        <a:cs typeface="Times New Roman" panose="02020603050405020304" pitchFamily="18" charset="0"/>
                      </a:endParaRPr>
                    </a:p>
                  </a:txBody>
                  <a:tcPr marL="68580" marR="68580" marT="34290" marB="34290">
                    <a:noFill/>
                  </a:tcPr>
                </a:tc>
                <a:extLst>
                  <a:ext uri="{0D108BD9-81ED-4DB2-BD59-A6C34878D82A}">
                    <a16:rowId xmlns:a16="http://schemas.microsoft.com/office/drawing/2014/main" val="164033555"/>
                  </a:ext>
                </a:extLst>
              </a:tr>
            </a:tbl>
          </a:graphicData>
        </a:graphic>
      </p:graphicFrame>
      <p:sp>
        <p:nvSpPr>
          <p:cNvPr id="4" name="Rectangle 3"/>
          <p:cNvSpPr/>
          <p:nvPr/>
        </p:nvSpPr>
        <p:spPr>
          <a:xfrm>
            <a:off x="-21772" y="4123732"/>
            <a:ext cx="9054936" cy="246912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028700" lvl="2" indent="-342900">
              <a:buFontTx/>
              <a:buAutoNum type="alphaLcParenR"/>
            </a:pPr>
            <a:r>
              <a:rPr lang="en-US" sz="2800" kern="0" dirty="0" err="1">
                <a:solidFill>
                  <a:schemeClr val="tx1"/>
                </a:solidFill>
                <a:latin typeface="Times New Roman" panose="02020603050405020304" pitchFamily="18" charset="0"/>
                <a:cs typeface="Times New Roman" panose="02020603050405020304" pitchFamily="18" charset="0"/>
              </a:rPr>
              <a:t>Zahir</a:t>
            </a:r>
            <a:r>
              <a:rPr lang="en-US" sz="2800" kern="0" dirty="0">
                <a:solidFill>
                  <a:schemeClr val="tx1"/>
                </a:solidFill>
                <a:latin typeface="Times New Roman" panose="02020603050405020304" pitchFamily="18" charset="0"/>
                <a:cs typeface="Times New Roman" panose="02020603050405020304" pitchFamily="18" charset="0"/>
              </a:rPr>
              <a:t> </a:t>
            </a:r>
            <a:r>
              <a:rPr lang="en-US" sz="2800" kern="0" dirty="0" err="1">
                <a:solidFill>
                  <a:schemeClr val="tx1"/>
                </a:solidFill>
                <a:latin typeface="Times New Roman" panose="02020603050405020304" pitchFamily="18" charset="0"/>
                <a:cs typeface="Times New Roman" panose="02020603050405020304" pitchFamily="18" charset="0"/>
              </a:rPr>
              <a:t>Raihan</a:t>
            </a:r>
            <a:r>
              <a:rPr lang="en-US" sz="2800" kern="0" dirty="0">
                <a:solidFill>
                  <a:schemeClr val="tx1"/>
                </a:solidFill>
                <a:latin typeface="Times New Roman" panose="02020603050405020304" pitchFamily="18" charset="0"/>
                <a:cs typeface="Times New Roman" panose="02020603050405020304" pitchFamily="18" charset="0"/>
              </a:rPr>
              <a:t> was born in </a:t>
            </a:r>
            <a:r>
              <a:rPr lang="en-US" sz="2800" kern="0" dirty="0" err="1">
                <a:solidFill>
                  <a:schemeClr val="tx1"/>
                </a:solidFill>
                <a:latin typeface="Times New Roman" panose="02020603050405020304" pitchFamily="18" charset="0"/>
                <a:cs typeface="Times New Roman" panose="02020603050405020304" pitchFamily="18" charset="0"/>
              </a:rPr>
              <a:t>Feni</a:t>
            </a:r>
            <a:r>
              <a:rPr lang="en-US" sz="2800" kern="0" dirty="0">
                <a:solidFill>
                  <a:schemeClr val="tx1"/>
                </a:solidFill>
                <a:latin typeface="Times New Roman" panose="02020603050405020304" pitchFamily="18" charset="0"/>
                <a:cs typeface="Times New Roman" panose="02020603050405020304" pitchFamily="18" charset="0"/>
              </a:rPr>
              <a:t>.</a:t>
            </a:r>
          </a:p>
          <a:p>
            <a:pPr marL="1028700" lvl="2" indent="-342900">
              <a:buFontTx/>
              <a:buAutoNum type="alphaLcParenR"/>
            </a:pPr>
            <a:r>
              <a:rPr lang="en-US" sz="2800" kern="0" dirty="0" smtClean="0">
                <a:solidFill>
                  <a:schemeClr val="tx1"/>
                </a:solidFill>
                <a:latin typeface="Times New Roman" panose="02020603050405020304" pitchFamily="18" charset="0"/>
                <a:cs typeface="Times New Roman" panose="02020603050405020304" pitchFamily="18" charset="0"/>
              </a:rPr>
              <a:t>He </a:t>
            </a:r>
            <a:r>
              <a:rPr lang="en-US" sz="2800" kern="0" dirty="0">
                <a:solidFill>
                  <a:schemeClr val="tx1"/>
                </a:solidFill>
                <a:latin typeface="Times New Roman" panose="02020603050405020304" pitchFamily="18" charset="0"/>
                <a:cs typeface="Times New Roman" panose="02020603050405020304" pitchFamily="18" charset="0"/>
              </a:rPr>
              <a:t>was a famous film maker.</a:t>
            </a:r>
          </a:p>
          <a:p>
            <a:pPr marL="1028700" lvl="2" indent="-342900">
              <a:buFontTx/>
              <a:buAutoNum type="alphaLcParenR"/>
            </a:pPr>
            <a:r>
              <a:rPr lang="en-US" sz="2800" kern="0" dirty="0">
                <a:solidFill>
                  <a:schemeClr val="tx1"/>
                </a:solidFill>
                <a:latin typeface="Times New Roman" panose="02020603050405020304" pitchFamily="18" charset="0"/>
                <a:cs typeface="Times New Roman" panose="02020603050405020304" pitchFamily="18" charset="0"/>
              </a:rPr>
              <a:t>The </a:t>
            </a:r>
            <a:r>
              <a:rPr lang="en-US" sz="2800" kern="0" dirty="0" smtClean="0">
                <a:solidFill>
                  <a:schemeClr val="tx1"/>
                </a:solidFill>
                <a:latin typeface="Times New Roman" panose="02020603050405020304" pitchFamily="18" charset="0"/>
                <a:cs typeface="Times New Roman" panose="02020603050405020304" pitchFamily="18" charset="0"/>
              </a:rPr>
              <a:t>critic </a:t>
            </a:r>
            <a:r>
              <a:rPr lang="en-US" sz="2800" kern="0" dirty="0">
                <a:solidFill>
                  <a:schemeClr val="tx1"/>
                </a:solidFill>
                <a:latin typeface="Times New Roman" panose="02020603050405020304" pitchFamily="18" charset="0"/>
                <a:cs typeface="Times New Roman" panose="02020603050405020304" pitchFamily="18" charset="0"/>
              </a:rPr>
              <a:t>appreciated his film.</a:t>
            </a:r>
          </a:p>
          <a:p>
            <a:pPr marL="1028700" lvl="2" indent="-342900">
              <a:buFontTx/>
              <a:buAutoNum type="alphaLcParenR"/>
            </a:pPr>
            <a:r>
              <a:rPr lang="en-US" sz="2800" kern="0" dirty="0">
                <a:solidFill>
                  <a:schemeClr val="tx1"/>
                </a:solidFill>
                <a:latin typeface="Times New Roman" panose="02020603050405020304" pitchFamily="18" charset="0"/>
                <a:cs typeface="Times New Roman" panose="02020603050405020304" pitchFamily="18" charset="0"/>
              </a:rPr>
              <a:t> His film was shown outside Bangladesh.</a:t>
            </a:r>
          </a:p>
          <a:p>
            <a:pPr marL="1028700" lvl="2" indent="-342900">
              <a:buFontTx/>
              <a:buAutoNum type="alphaLcParenR"/>
            </a:pPr>
            <a:r>
              <a:rPr lang="en-US" sz="2800" kern="0" dirty="0">
                <a:solidFill>
                  <a:schemeClr val="tx1"/>
                </a:solidFill>
                <a:latin typeface="Times New Roman" panose="02020603050405020304" pitchFamily="18" charset="0"/>
                <a:cs typeface="Times New Roman" panose="02020603050405020304" pitchFamily="18" charset="0"/>
              </a:rPr>
              <a:t> He gave </a:t>
            </a:r>
            <a:r>
              <a:rPr lang="en-US" sz="2800" kern="0" dirty="0" smtClean="0">
                <a:solidFill>
                  <a:schemeClr val="tx1"/>
                </a:solidFill>
                <a:latin typeface="Times New Roman" panose="02020603050405020304" pitchFamily="18" charset="0"/>
                <a:cs typeface="Times New Roman" panose="02020603050405020304" pitchFamily="18" charset="0"/>
              </a:rPr>
              <a:t>all his </a:t>
            </a:r>
            <a:r>
              <a:rPr lang="en-US" sz="2800" kern="0" dirty="0">
                <a:solidFill>
                  <a:schemeClr val="tx1"/>
                </a:solidFill>
                <a:latin typeface="Times New Roman" panose="02020603050405020304" pitchFamily="18" charset="0"/>
                <a:cs typeface="Times New Roman" panose="02020603050405020304" pitchFamily="18" charset="0"/>
              </a:rPr>
              <a:t>money to the Freedom Fighters’ trust.</a:t>
            </a:r>
          </a:p>
        </p:txBody>
      </p:sp>
      <p:pic>
        <p:nvPicPr>
          <p:cNvPr id="7" name="Picture 6"/>
          <p:cNvPicPr>
            <a:picLocks noChangeAspect="1"/>
          </p:cNvPicPr>
          <p:nvPr/>
        </p:nvPicPr>
        <p:blipFill>
          <a:blip r:embed="rId3"/>
          <a:stretch>
            <a:fillRect/>
          </a:stretch>
        </p:blipFill>
        <p:spPr>
          <a:xfrm>
            <a:off x="7647708" y="1"/>
            <a:ext cx="1496291" cy="994782"/>
          </a:xfrm>
          <a:prstGeom prst="rect">
            <a:avLst/>
          </a:prstGeom>
        </p:spPr>
      </p:pic>
    </p:spTree>
    <p:extLst>
      <p:ext uri="{BB962C8B-B14F-4D97-AF65-F5344CB8AC3E}">
        <p14:creationId xmlns:p14="http://schemas.microsoft.com/office/powerpoint/2010/main" val="1185728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মিছিলের ছবি"/>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Rectangle 5"/>
          <p:cNvSpPr/>
          <p:nvPr/>
        </p:nvSpPr>
        <p:spPr>
          <a:xfrm>
            <a:off x="20104" y="3270736"/>
            <a:ext cx="9035150" cy="22095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2800" kern="0" dirty="0" smtClean="0">
                <a:solidFill>
                  <a:schemeClr val="tx1"/>
                </a:solidFill>
                <a:latin typeface="Sitka Small" panose="02000505000000020004" pitchFamily="2" charset="0"/>
                <a:cs typeface="Times New Roman" panose="02020603050405020304" pitchFamily="18" charset="0"/>
              </a:rPr>
              <a:t>Zahir Raihan..........</a:t>
            </a:r>
            <a:r>
              <a:rPr lang="en-US" sz="2800" kern="0" dirty="0">
                <a:solidFill>
                  <a:schemeClr val="tx1"/>
                </a:solidFill>
                <a:latin typeface="Sitka Small" panose="02000505000000020004" pitchFamily="2" charset="0"/>
                <a:cs typeface="Times New Roman" panose="02020603050405020304" pitchFamily="18" charset="0"/>
              </a:rPr>
              <a:t>a freedom</a:t>
            </a:r>
            <a:r>
              <a:rPr lang="en-US" sz="2800" kern="0" dirty="0" smtClean="0">
                <a:solidFill>
                  <a:schemeClr val="tx1"/>
                </a:solidFill>
                <a:latin typeface="Sitka Small" panose="02000505000000020004" pitchFamily="2" charset="0"/>
                <a:cs typeface="Times New Roman" panose="02020603050405020304" pitchFamily="18" charset="0"/>
              </a:rPr>
              <a:t>.........</a:t>
            </a:r>
            <a:r>
              <a:rPr lang="en-US" sz="2800" kern="0" dirty="0">
                <a:solidFill>
                  <a:schemeClr val="tx1"/>
                </a:solidFill>
                <a:latin typeface="Sitka Small" panose="02000505000000020004" pitchFamily="2" charset="0"/>
                <a:cs typeface="Times New Roman" panose="02020603050405020304" pitchFamily="18" charset="0"/>
              </a:rPr>
              <a:t>He</a:t>
            </a:r>
            <a:r>
              <a:rPr lang="en-US" sz="2800" kern="0" dirty="0" smtClean="0">
                <a:solidFill>
                  <a:schemeClr val="tx1"/>
                </a:solidFill>
                <a:latin typeface="Sitka Small" panose="02000505000000020004" pitchFamily="2" charset="0"/>
                <a:cs typeface="Times New Roman" panose="02020603050405020304" pitchFamily="18" charset="0"/>
              </a:rPr>
              <a:t>.........</a:t>
            </a:r>
            <a:r>
              <a:rPr lang="en-US" sz="2800" kern="0" dirty="0">
                <a:solidFill>
                  <a:schemeClr val="tx1"/>
                </a:solidFill>
                <a:latin typeface="Sitka Small" panose="02000505000000020004" pitchFamily="2" charset="0"/>
                <a:cs typeface="Times New Roman" panose="02020603050405020304" pitchFamily="18" charset="0"/>
              </a:rPr>
              <a:t>from Feni. He…...........for a democratic.................He was a</a:t>
            </a:r>
            <a:r>
              <a:rPr lang="en-US" sz="2800" kern="0" dirty="0" smtClean="0">
                <a:solidFill>
                  <a:schemeClr val="tx1"/>
                </a:solidFill>
                <a:latin typeface="Sitka Small" panose="02000505000000020004" pitchFamily="2" charset="0"/>
                <a:cs typeface="Times New Roman" panose="02020603050405020304" pitchFamily="18" charset="0"/>
              </a:rPr>
              <a:t>..........</a:t>
            </a:r>
            <a:r>
              <a:rPr lang="en-US" sz="2800" kern="0" dirty="0">
                <a:solidFill>
                  <a:schemeClr val="tx1"/>
                </a:solidFill>
                <a:latin typeface="Sitka Small" panose="02000505000000020004" pitchFamily="2" charset="0"/>
                <a:cs typeface="Times New Roman" panose="02020603050405020304" pitchFamily="18" charset="0"/>
              </a:rPr>
              <a:t>flim</a:t>
            </a:r>
            <a:r>
              <a:rPr lang="en-US" sz="2800" kern="0" dirty="0" smtClean="0">
                <a:solidFill>
                  <a:schemeClr val="tx1"/>
                </a:solidFill>
                <a:latin typeface="Sitka Small" panose="02000505000000020004" pitchFamily="2" charset="0"/>
                <a:cs typeface="Times New Roman" panose="02020603050405020304" pitchFamily="18" charset="0"/>
              </a:rPr>
              <a:t>..........</a:t>
            </a:r>
            <a:r>
              <a:rPr lang="en-US" sz="2800" kern="0" dirty="0">
                <a:solidFill>
                  <a:schemeClr val="tx1"/>
                </a:solidFill>
                <a:latin typeface="Sitka Small" panose="02000505000000020004" pitchFamily="2" charset="0"/>
                <a:cs typeface="Times New Roman" panose="02020603050405020304" pitchFamily="18" charset="0"/>
              </a:rPr>
              <a:t>He.............all his...........to the freedom fighters’.............</a:t>
            </a:r>
          </a:p>
        </p:txBody>
      </p:sp>
      <p:sp>
        <p:nvSpPr>
          <p:cNvPr id="7" name="Rectangle 6"/>
          <p:cNvSpPr/>
          <p:nvPr/>
        </p:nvSpPr>
        <p:spPr>
          <a:xfrm>
            <a:off x="2490176" y="3458654"/>
            <a:ext cx="999451" cy="33489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was</a:t>
            </a:r>
          </a:p>
        </p:txBody>
      </p:sp>
      <p:sp>
        <p:nvSpPr>
          <p:cNvPr id="12" name="Rectangle 11"/>
          <p:cNvSpPr/>
          <p:nvPr/>
        </p:nvSpPr>
        <p:spPr>
          <a:xfrm>
            <a:off x="5226771" y="3393703"/>
            <a:ext cx="1517883" cy="4648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fighter</a:t>
            </a:r>
          </a:p>
        </p:txBody>
      </p:sp>
      <p:sp>
        <p:nvSpPr>
          <p:cNvPr id="13" name="Rectangle 12"/>
          <p:cNvSpPr/>
          <p:nvPr/>
        </p:nvSpPr>
        <p:spPr>
          <a:xfrm>
            <a:off x="6913382" y="3283258"/>
            <a:ext cx="1272495" cy="60102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hails</a:t>
            </a:r>
          </a:p>
        </p:txBody>
      </p:sp>
      <p:sp>
        <p:nvSpPr>
          <p:cNvPr id="14" name="Rectangle 13"/>
          <p:cNvSpPr/>
          <p:nvPr/>
        </p:nvSpPr>
        <p:spPr>
          <a:xfrm>
            <a:off x="1772318" y="3797698"/>
            <a:ext cx="1637541" cy="42538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dreamt</a:t>
            </a:r>
          </a:p>
        </p:txBody>
      </p:sp>
      <p:sp>
        <p:nvSpPr>
          <p:cNvPr id="17" name="Rectangle 16"/>
          <p:cNvSpPr/>
          <p:nvPr/>
        </p:nvSpPr>
        <p:spPr>
          <a:xfrm>
            <a:off x="3963930" y="4709998"/>
            <a:ext cx="1472808" cy="38290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trust</a:t>
            </a:r>
          </a:p>
        </p:txBody>
      </p:sp>
      <p:sp>
        <p:nvSpPr>
          <p:cNvPr id="18" name="Rectangle 17"/>
          <p:cNvSpPr/>
          <p:nvPr/>
        </p:nvSpPr>
        <p:spPr>
          <a:xfrm>
            <a:off x="920154" y="4165195"/>
            <a:ext cx="1619873" cy="60425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famous</a:t>
            </a:r>
          </a:p>
        </p:txBody>
      </p:sp>
      <p:sp>
        <p:nvSpPr>
          <p:cNvPr id="19" name="Rectangle 18"/>
          <p:cNvSpPr/>
          <p:nvPr/>
        </p:nvSpPr>
        <p:spPr>
          <a:xfrm>
            <a:off x="7023350" y="4292402"/>
            <a:ext cx="1948774" cy="34984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money</a:t>
            </a:r>
          </a:p>
        </p:txBody>
      </p:sp>
      <p:sp>
        <p:nvSpPr>
          <p:cNvPr id="22" name="Rectangle 21"/>
          <p:cNvSpPr/>
          <p:nvPr/>
        </p:nvSpPr>
        <p:spPr>
          <a:xfrm>
            <a:off x="2979317" y="4223078"/>
            <a:ext cx="1429281" cy="4500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maker</a:t>
            </a:r>
          </a:p>
        </p:txBody>
      </p:sp>
      <p:sp>
        <p:nvSpPr>
          <p:cNvPr id="23" name="Rectangle 22"/>
          <p:cNvSpPr/>
          <p:nvPr/>
        </p:nvSpPr>
        <p:spPr>
          <a:xfrm>
            <a:off x="4760129" y="4193162"/>
            <a:ext cx="1149378" cy="49837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gave</a:t>
            </a:r>
          </a:p>
        </p:txBody>
      </p:sp>
      <p:sp>
        <p:nvSpPr>
          <p:cNvPr id="21" name="Rectangle 20"/>
          <p:cNvSpPr/>
          <p:nvPr/>
        </p:nvSpPr>
        <p:spPr>
          <a:xfrm>
            <a:off x="6592242" y="3829523"/>
            <a:ext cx="1484681" cy="5125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800" kern="0" dirty="0">
                <a:solidFill>
                  <a:srgbClr val="7030A0"/>
                </a:solidFill>
                <a:latin typeface="Sitka Small" panose="02000505000000020004" pitchFamily="2" charset="0"/>
                <a:cs typeface="Times New Roman" panose="02020603050405020304" pitchFamily="18" charset="0"/>
              </a:rPr>
              <a:t>society</a:t>
            </a:r>
          </a:p>
        </p:txBody>
      </p:sp>
      <p:grpSp>
        <p:nvGrpSpPr>
          <p:cNvPr id="4" name="Group 3"/>
          <p:cNvGrpSpPr/>
          <p:nvPr/>
        </p:nvGrpSpPr>
        <p:grpSpPr>
          <a:xfrm>
            <a:off x="608218" y="203054"/>
            <a:ext cx="7858921" cy="965375"/>
            <a:chOff x="-1568823" y="78045"/>
            <a:chExt cx="5666631" cy="1287167"/>
          </a:xfrm>
        </p:grpSpPr>
        <p:sp>
          <p:nvSpPr>
            <p:cNvPr id="20" name="Rectangle 19"/>
            <p:cNvSpPr/>
            <p:nvPr/>
          </p:nvSpPr>
          <p:spPr>
            <a:xfrm>
              <a:off x="-1568823" y="78045"/>
              <a:ext cx="5666631" cy="1287167"/>
            </a:xfrm>
            <a:prstGeom prst="rect">
              <a:avLst/>
            </a:prstGeom>
            <a:no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kern="0" dirty="0">
                  <a:solidFill>
                    <a:schemeClr val="tx1"/>
                  </a:solidFill>
                  <a:latin typeface="Arial Black" panose="020B0A04020102020204" pitchFamily="34" charset="0"/>
                  <a:cs typeface="Times New Roman" panose="02020603050405020304" pitchFamily="18" charset="0"/>
                </a:rPr>
                <a:t>Fill in each gap with the suitable words </a:t>
              </a:r>
            </a:p>
          </p:txBody>
        </p:sp>
        <p:pic>
          <p:nvPicPr>
            <p:cNvPr id="2" name="Picture 1"/>
            <p:cNvPicPr>
              <a:picLocks noChangeAspect="1"/>
            </p:cNvPicPr>
            <p:nvPr/>
          </p:nvPicPr>
          <p:blipFill>
            <a:blip r:embed="rId3"/>
            <a:stretch>
              <a:fillRect/>
            </a:stretch>
          </p:blipFill>
          <p:spPr>
            <a:xfrm>
              <a:off x="3281184" y="130045"/>
              <a:ext cx="785137" cy="1183166"/>
            </a:xfrm>
            <a:prstGeom prst="rect">
              <a:avLst/>
            </a:prstGeom>
          </p:spPr>
        </p:pic>
      </p:grpSp>
    </p:spTree>
    <p:extLst>
      <p:ext uri="{BB962C8B-B14F-4D97-AF65-F5344CB8AC3E}">
        <p14:creationId xmlns:p14="http://schemas.microsoft.com/office/powerpoint/2010/main" val="349095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1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7" grpId="0"/>
      <p:bldP spid="18" grpId="0"/>
      <p:bldP spid="19" grpId="0"/>
      <p:bldP spid="22" grpId="0"/>
      <p:bldP spid="23"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মিছিলের ছবি"/>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Rectangle 8"/>
          <p:cNvSpPr/>
          <p:nvPr/>
        </p:nvSpPr>
        <p:spPr>
          <a:xfrm>
            <a:off x="855918" y="5471265"/>
            <a:ext cx="6333786" cy="54984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kern="0" dirty="0">
              <a:solidFill>
                <a:schemeClr val="tx1"/>
              </a:solidFill>
              <a:latin typeface="Times New Roman" panose="02020603050405020304" pitchFamily="18" charset="0"/>
              <a:cs typeface="Times New Roman" panose="02020603050405020304" pitchFamily="18" charset="0"/>
            </a:endParaRPr>
          </a:p>
          <a:p>
            <a:pPr algn="ctr"/>
            <a:r>
              <a:rPr lang="en-US" kern="0" dirty="0">
                <a:solidFill>
                  <a:schemeClr val="tx1"/>
                </a:solidFill>
                <a:latin typeface="Arial Black" panose="020B0A04020102020204" pitchFamily="34" charset="0"/>
                <a:cs typeface="Times New Roman" panose="02020603050405020304" pitchFamily="18" charset="0"/>
              </a:rPr>
              <a:t>Write a paragraph </a:t>
            </a:r>
            <a:r>
              <a:rPr lang="en-US" kern="0" dirty="0" smtClean="0">
                <a:solidFill>
                  <a:schemeClr val="tx1"/>
                </a:solidFill>
                <a:latin typeface="Arial Black" panose="020B0A04020102020204" pitchFamily="34" charset="0"/>
                <a:cs typeface="Times New Roman" panose="02020603050405020304" pitchFamily="18" charset="0"/>
              </a:rPr>
              <a:t>on about </a:t>
            </a:r>
            <a:r>
              <a:rPr lang="en-US" kern="0" dirty="0">
                <a:solidFill>
                  <a:schemeClr val="tx1"/>
                </a:solidFill>
                <a:latin typeface="Arial Black" panose="020B0A04020102020204" pitchFamily="34" charset="0"/>
                <a:cs typeface="Times New Roman" panose="02020603050405020304" pitchFamily="18" charset="0"/>
              </a:rPr>
              <a:t>Zahir Raihan’s </a:t>
            </a:r>
            <a:r>
              <a:rPr lang="en-US" kern="0" dirty="0" smtClean="0">
                <a:solidFill>
                  <a:schemeClr val="tx1"/>
                </a:solidFill>
                <a:latin typeface="Arial Black" panose="020B0A04020102020204" pitchFamily="34" charset="0"/>
                <a:cs typeface="Times New Roman" panose="02020603050405020304" pitchFamily="18" charset="0"/>
              </a:rPr>
              <a:t>life.</a:t>
            </a:r>
            <a:endParaRPr lang="en-US" kern="0" dirty="0">
              <a:solidFill>
                <a:schemeClr val="tx1"/>
              </a:solidFill>
              <a:latin typeface="Arial Black" panose="020B0A04020102020204" pitchFamily="34" charset="0"/>
              <a:cs typeface="Times New Roman" panose="02020603050405020304" pitchFamily="18" charset="0"/>
            </a:endParaRPr>
          </a:p>
          <a:p>
            <a:pPr algn="ctr" defTabSz="685800"/>
            <a:endParaRPr lang="en-US" kern="0" dirty="0">
              <a:solidFill>
                <a:schemeClr val="tx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2180155" y="1785650"/>
            <a:ext cx="4267202" cy="3285114"/>
            <a:chOff x="3837707" y="2022763"/>
            <a:chExt cx="2133601" cy="1912530"/>
          </a:xfrm>
        </p:grpSpPr>
        <p:pic>
          <p:nvPicPr>
            <p:cNvPr id="5" name="Picture 4"/>
            <p:cNvPicPr>
              <a:picLocks noChangeAspect="1"/>
            </p:cNvPicPr>
            <p:nvPr/>
          </p:nvPicPr>
          <p:blipFill>
            <a:blip r:embed="rId2"/>
            <a:stretch>
              <a:fillRect/>
            </a:stretch>
          </p:blipFill>
          <p:spPr>
            <a:xfrm>
              <a:off x="3837707" y="2022763"/>
              <a:ext cx="2133601" cy="1483039"/>
            </a:xfrm>
            <a:prstGeom prst="rect">
              <a:avLst/>
            </a:prstGeom>
          </p:spPr>
        </p:pic>
        <p:sp>
          <p:nvSpPr>
            <p:cNvPr id="2" name="Rectangle 1"/>
            <p:cNvSpPr/>
            <p:nvPr/>
          </p:nvSpPr>
          <p:spPr>
            <a:xfrm>
              <a:off x="3837707" y="3505802"/>
              <a:ext cx="2119746" cy="429491"/>
            </a:xfrm>
            <a:prstGeom prst="rect">
              <a:avLst/>
            </a:prstGeom>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kern="0" dirty="0">
                  <a:solidFill>
                    <a:schemeClr val="tx1"/>
                  </a:solidFill>
                  <a:latin typeface="Times New Roman" panose="02020603050405020304" pitchFamily="18" charset="0"/>
                  <a:cs typeface="Times New Roman" panose="02020603050405020304" pitchFamily="18" charset="0"/>
                </a:rPr>
                <a:t>Home work</a:t>
              </a:r>
            </a:p>
          </p:txBody>
        </p:sp>
      </p:grpSp>
    </p:spTree>
    <p:extLst>
      <p:ext uri="{BB962C8B-B14F-4D97-AF65-F5344CB8AC3E}">
        <p14:creationId xmlns:p14="http://schemas.microsoft.com/office/powerpoint/2010/main" val="1275804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952952" y="0"/>
            <a:ext cx="3191048" cy="3261207"/>
          </a:xfrm>
          <a:prstGeom prst="rect">
            <a:avLst/>
          </a:prstGeom>
        </p:spPr>
      </p:pic>
      <p:pic>
        <p:nvPicPr>
          <p:cNvPr id="10" name="Picture 9"/>
          <p:cNvPicPr>
            <a:picLocks noChangeAspect="1"/>
          </p:cNvPicPr>
          <p:nvPr/>
        </p:nvPicPr>
        <p:blipFill>
          <a:blip r:embed="rId3"/>
          <a:stretch>
            <a:fillRect/>
          </a:stretch>
        </p:blipFill>
        <p:spPr>
          <a:xfrm>
            <a:off x="-6430" y="0"/>
            <a:ext cx="2979691" cy="3261207"/>
          </a:xfrm>
          <a:prstGeom prst="rect">
            <a:avLst/>
          </a:prstGeom>
        </p:spPr>
      </p:pic>
      <p:pic>
        <p:nvPicPr>
          <p:cNvPr id="12" name="Picture 11"/>
          <p:cNvPicPr>
            <a:picLocks noChangeAspect="1"/>
          </p:cNvPicPr>
          <p:nvPr/>
        </p:nvPicPr>
        <p:blipFill>
          <a:blip r:embed="rId4"/>
          <a:stretch>
            <a:fillRect/>
          </a:stretch>
        </p:blipFill>
        <p:spPr>
          <a:xfrm>
            <a:off x="2973261" y="0"/>
            <a:ext cx="2984194" cy="3261207"/>
          </a:xfrm>
          <a:prstGeom prst="rect">
            <a:avLst/>
          </a:prstGeom>
        </p:spPr>
      </p:pic>
      <p:pic>
        <p:nvPicPr>
          <p:cNvPr id="8" name="Picture 7"/>
          <p:cNvPicPr>
            <a:picLocks noChangeAspect="1"/>
          </p:cNvPicPr>
          <p:nvPr/>
        </p:nvPicPr>
        <p:blipFill>
          <a:blip r:embed="rId5"/>
          <a:stretch>
            <a:fillRect/>
          </a:stretch>
        </p:blipFill>
        <p:spPr>
          <a:xfrm>
            <a:off x="0" y="3621760"/>
            <a:ext cx="2973261" cy="3223581"/>
          </a:xfrm>
          <a:prstGeom prst="rect">
            <a:avLst/>
          </a:prstGeom>
        </p:spPr>
      </p:pic>
      <p:pic>
        <p:nvPicPr>
          <p:cNvPr id="11" name="Picture 10"/>
          <p:cNvPicPr>
            <a:picLocks noChangeAspect="1"/>
          </p:cNvPicPr>
          <p:nvPr/>
        </p:nvPicPr>
        <p:blipFill>
          <a:blip r:embed="rId6"/>
          <a:stretch>
            <a:fillRect/>
          </a:stretch>
        </p:blipFill>
        <p:spPr>
          <a:xfrm>
            <a:off x="2979691" y="3634419"/>
            <a:ext cx="2973261" cy="3223581"/>
          </a:xfrm>
          <a:prstGeom prst="rect">
            <a:avLst/>
          </a:prstGeom>
        </p:spPr>
      </p:pic>
      <p:pic>
        <p:nvPicPr>
          <p:cNvPr id="13" name="Picture 12"/>
          <p:cNvPicPr>
            <a:picLocks noChangeAspect="1"/>
          </p:cNvPicPr>
          <p:nvPr/>
        </p:nvPicPr>
        <p:blipFill>
          <a:blip r:embed="rId7"/>
          <a:stretch>
            <a:fillRect/>
          </a:stretch>
        </p:blipFill>
        <p:spPr>
          <a:xfrm>
            <a:off x="5959382" y="3646090"/>
            <a:ext cx="3184618" cy="3211910"/>
          </a:xfrm>
          <a:prstGeom prst="rect">
            <a:avLst/>
          </a:prstGeom>
        </p:spPr>
      </p:pic>
      <p:sp>
        <p:nvSpPr>
          <p:cNvPr id="14" name="Rectangle 13"/>
          <p:cNvSpPr/>
          <p:nvPr/>
        </p:nvSpPr>
        <p:spPr>
          <a:xfrm>
            <a:off x="-5459" y="3249641"/>
            <a:ext cx="9144000" cy="369332"/>
          </a:xfrm>
          <a:prstGeom prst="rect">
            <a:avLst/>
          </a:prstGeom>
          <a:solidFill>
            <a:schemeClr val="accent4">
              <a:lumMod val="60000"/>
              <a:lumOff val="40000"/>
            </a:schemeClr>
          </a:solidFill>
        </p:spPr>
        <p:txBody>
          <a:bodyPr wrap="square">
            <a:spAutoFit/>
          </a:bodyPr>
          <a:lstStyle/>
          <a:p>
            <a:pPr algn="ctr"/>
            <a:r>
              <a:rPr lang="en-US" dirty="0" err="1" smtClean="0">
                <a:solidFill>
                  <a:srgbClr val="6600FF"/>
                </a:solidFill>
              </a:rPr>
              <a:t>Zahir</a:t>
            </a:r>
            <a:r>
              <a:rPr lang="en-US" dirty="0" smtClean="0">
                <a:solidFill>
                  <a:srgbClr val="6600FF"/>
                </a:solidFill>
              </a:rPr>
              <a:t> </a:t>
            </a:r>
            <a:r>
              <a:rPr lang="en-US" dirty="0" err="1" smtClean="0">
                <a:solidFill>
                  <a:srgbClr val="6600FF"/>
                </a:solidFill>
              </a:rPr>
              <a:t>Raihan</a:t>
            </a:r>
            <a:r>
              <a:rPr lang="en-US" dirty="0" smtClean="0">
                <a:solidFill>
                  <a:srgbClr val="6600FF"/>
                </a:solidFill>
              </a:rPr>
              <a:t>  </a:t>
            </a:r>
            <a:r>
              <a:rPr lang="en-US" dirty="0">
                <a:solidFill>
                  <a:srgbClr val="6600FF"/>
                </a:solidFill>
              </a:rPr>
              <a:t>made </a:t>
            </a:r>
            <a:r>
              <a:rPr lang="en-US" dirty="0" smtClean="0">
                <a:solidFill>
                  <a:srgbClr val="6600FF"/>
                </a:solidFill>
              </a:rPr>
              <a:t>these </a:t>
            </a:r>
            <a:r>
              <a:rPr lang="en-US" dirty="0">
                <a:solidFill>
                  <a:srgbClr val="6600FF"/>
                </a:solidFill>
              </a:rPr>
              <a:t>legendary film </a:t>
            </a:r>
            <a:endParaRPr lang="en-US" dirty="0"/>
          </a:p>
        </p:txBody>
      </p:sp>
      <p:sp>
        <p:nvSpPr>
          <p:cNvPr id="15" name="Rectangle 14"/>
          <p:cNvSpPr/>
          <p:nvPr/>
        </p:nvSpPr>
        <p:spPr>
          <a:xfrm>
            <a:off x="6430" y="3238074"/>
            <a:ext cx="9144000" cy="369332"/>
          </a:xfrm>
          <a:prstGeom prst="rect">
            <a:avLst/>
          </a:prstGeom>
          <a:solidFill>
            <a:schemeClr val="accent4">
              <a:lumMod val="60000"/>
              <a:lumOff val="40000"/>
            </a:schemeClr>
          </a:solidFill>
        </p:spPr>
        <p:txBody>
          <a:bodyPr wrap="square">
            <a:spAutoFit/>
          </a:bodyPr>
          <a:lstStyle/>
          <a:p>
            <a:pPr algn="ctr"/>
            <a:r>
              <a:rPr lang="en-US" dirty="0" smtClean="0">
                <a:solidFill>
                  <a:srgbClr val="6600FF"/>
                </a:solidFill>
              </a:rPr>
              <a:t>Do you know who </a:t>
            </a:r>
            <a:r>
              <a:rPr lang="en-US" dirty="0">
                <a:solidFill>
                  <a:srgbClr val="6600FF"/>
                </a:solidFill>
              </a:rPr>
              <a:t>made </a:t>
            </a:r>
            <a:r>
              <a:rPr lang="en-US" dirty="0" smtClean="0">
                <a:solidFill>
                  <a:srgbClr val="6600FF"/>
                </a:solidFill>
              </a:rPr>
              <a:t>these legendary film? </a:t>
            </a:r>
            <a:endParaRPr lang="en-US" dirty="0"/>
          </a:p>
        </p:txBody>
      </p:sp>
      <p:sp>
        <p:nvSpPr>
          <p:cNvPr id="16" name="Rectangle 15"/>
          <p:cNvSpPr/>
          <p:nvPr/>
        </p:nvSpPr>
        <p:spPr>
          <a:xfrm>
            <a:off x="-9657" y="3247008"/>
            <a:ext cx="9144000" cy="369332"/>
          </a:xfrm>
          <a:prstGeom prst="rect">
            <a:avLst/>
          </a:prstGeom>
          <a:solidFill>
            <a:schemeClr val="accent4">
              <a:lumMod val="60000"/>
              <a:lumOff val="40000"/>
            </a:schemeClr>
          </a:solidFill>
        </p:spPr>
        <p:txBody>
          <a:bodyPr wrap="square">
            <a:spAutoFit/>
          </a:bodyPr>
          <a:lstStyle/>
          <a:p>
            <a:pPr algn="ctr"/>
            <a:r>
              <a:rPr lang="en-US" dirty="0" smtClean="0">
                <a:solidFill>
                  <a:srgbClr val="6600FF"/>
                </a:solidFill>
              </a:rPr>
              <a:t>Have you seen these film? </a:t>
            </a:r>
            <a:endParaRPr lang="en-US" dirty="0"/>
          </a:p>
        </p:txBody>
      </p:sp>
      <p:sp>
        <p:nvSpPr>
          <p:cNvPr id="17" name="Rectangle 16"/>
          <p:cNvSpPr/>
          <p:nvPr/>
        </p:nvSpPr>
        <p:spPr>
          <a:xfrm>
            <a:off x="0" y="3244653"/>
            <a:ext cx="9144000" cy="369332"/>
          </a:xfrm>
          <a:prstGeom prst="rect">
            <a:avLst/>
          </a:prstGeom>
          <a:solidFill>
            <a:schemeClr val="accent4">
              <a:lumMod val="60000"/>
              <a:lumOff val="40000"/>
            </a:schemeClr>
          </a:solidFill>
        </p:spPr>
        <p:txBody>
          <a:bodyPr wrap="square">
            <a:spAutoFit/>
          </a:bodyPr>
          <a:lstStyle/>
          <a:p>
            <a:pPr algn="ctr"/>
            <a:r>
              <a:rPr lang="en-US" dirty="0" smtClean="0">
                <a:solidFill>
                  <a:srgbClr val="6600FF"/>
                </a:solidFill>
              </a:rPr>
              <a:t>Yes, I have seen these film. </a:t>
            </a:r>
            <a:endParaRPr lang="en-US" dirty="0"/>
          </a:p>
        </p:txBody>
      </p:sp>
    </p:spTree>
    <p:extLst>
      <p:ext uri="{BB962C8B-B14F-4D97-AF65-F5344CB8AC3E}">
        <p14:creationId xmlns:p14="http://schemas.microsoft.com/office/powerpoint/2010/main" val="1753304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16"/>
                                        </p:tgtEl>
                                      </p:cBhvr>
                                    </p:animEffect>
                                    <p:anim calcmode="lin" valueType="num">
                                      <p:cBhvr>
                                        <p:cTn id="46" dur="1000"/>
                                        <p:tgtEl>
                                          <p:spTgt spid="16"/>
                                        </p:tgtEl>
                                        <p:attrNameLst>
                                          <p:attrName>ppt_x</p:attrName>
                                        </p:attrNameLst>
                                      </p:cBhvr>
                                      <p:tavLst>
                                        <p:tav tm="0">
                                          <p:val>
                                            <p:strVal val="ppt_x"/>
                                          </p:val>
                                        </p:tav>
                                        <p:tav tm="100000">
                                          <p:val>
                                            <p:strVal val="ppt_x"/>
                                          </p:val>
                                        </p:tav>
                                      </p:tavLst>
                                    </p:anim>
                                    <p:anim calcmode="lin" valueType="num">
                                      <p:cBhvr>
                                        <p:cTn id="47" dur="1000"/>
                                        <p:tgtEl>
                                          <p:spTgt spid="16"/>
                                        </p:tgtEl>
                                        <p:attrNameLst>
                                          <p:attrName>ppt_y</p:attrName>
                                        </p:attrNameLst>
                                      </p:cBhvr>
                                      <p:tavLst>
                                        <p:tav tm="0">
                                          <p:val>
                                            <p:strVal val="ppt_y"/>
                                          </p:val>
                                        </p:tav>
                                        <p:tav tm="100000">
                                          <p:val>
                                            <p:strVal val="ppt_y+.1"/>
                                          </p:val>
                                        </p:tav>
                                      </p:tavLst>
                                    </p:anim>
                                    <p:set>
                                      <p:cBhvr>
                                        <p:cTn id="48" dur="1" fill="hold">
                                          <p:stCondLst>
                                            <p:cond delay="999"/>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xit" presetSubtype="0" fill="hold" grpId="1" nodeType="clickEffect">
                                  <p:stCondLst>
                                    <p:cond delay="0"/>
                                  </p:stCondLst>
                                  <p:childTnLst>
                                    <p:animEffect transition="out" filter="fade">
                                      <p:cBhvr>
                                        <p:cTn id="59" dur="1000"/>
                                        <p:tgtEl>
                                          <p:spTgt spid="17"/>
                                        </p:tgtEl>
                                      </p:cBhvr>
                                    </p:animEffect>
                                    <p:anim calcmode="lin" valueType="num">
                                      <p:cBhvr>
                                        <p:cTn id="60" dur="1000"/>
                                        <p:tgtEl>
                                          <p:spTgt spid="17"/>
                                        </p:tgtEl>
                                        <p:attrNameLst>
                                          <p:attrName>ppt_x</p:attrName>
                                        </p:attrNameLst>
                                      </p:cBhvr>
                                      <p:tavLst>
                                        <p:tav tm="0">
                                          <p:val>
                                            <p:strVal val="ppt_x"/>
                                          </p:val>
                                        </p:tav>
                                        <p:tav tm="100000">
                                          <p:val>
                                            <p:strVal val="ppt_x"/>
                                          </p:val>
                                        </p:tav>
                                      </p:tavLst>
                                    </p:anim>
                                    <p:anim calcmode="lin" valueType="num">
                                      <p:cBhvr>
                                        <p:cTn id="61" dur="1000"/>
                                        <p:tgtEl>
                                          <p:spTgt spid="17"/>
                                        </p:tgtEl>
                                        <p:attrNameLst>
                                          <p:attrName>ppt_y</p:attrName>
                                        </p:attrNameLst>
                                      </p:cBhvr>
                                      <p:tavLst>
                                        <p:tav tm="0">
                                          <p:val>
                                            <p:strVal val="ppt_y"/>
                                          </p:val>
                                        </p:tav>
                                        <p:tav tm="100000">
                                          <p:val>
                                            <p:strVal val="ppt_y+.1"/>
                                          </p:val>
                                        </p:tav>
                                      </p:tavLst>
                                    </p:anim>
                                    <p:set>
                                      <p:cBhvr>
                                        <p:cTn id="62" dur="1" fill="hold">
                                          <p:stCondLst>
                                            <p:cond delay="999"/>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xit" presetSubtype="0" fill="hold" grpId="1" nodeType="clickEffect">
                                  <p:stCondLst>
                                    <p:cond delay="0"/>
                                  </p:stCondLst>
                                  <p:childTnLst>
                                    <p:animEffect transition="out" filter="fade">
                                      <p:cBhvr>
                                        <p:cTn id="73" dur="1000"/>
                                        <p:tgtEl>
                                          <p:spTgt spid="15"/>
                                        </p:tgtEl>
                                      </p:cBhvr>
                                    </p:animEffect>
                                    <p:anim calcmode="lin" valueType="num">
                                      <p:cBhvr>
                                        <p:cTn id="74" dur="1000"/>
                                        <p:tgtEl>
                                          <p:spTgt spid="15"/>
                                        </p:tgtEl>
                                        <p:attrNameLst>
                                          <p:attrName>ppt_x</p:attrName>
                                        </p:attrNameLst>
                                      </p:cBhvr>
                                      <p:tavLst>
                                        <p:tav tm="0">
                                          <p:val>
                                            <p:strVal val="ppt_x"/>
                                          </p:val>
                                        </p:tav>
                                        <p:tav tm="100000">
                                          <p:val>
                                            <p:strVal val="ppt_x"/>
                                          </p:val>
                                        </p:tav>
                                      </p:tavLst>
                                    </p:anim>
                                    <p:anim calcmode="lin" valueType="num">
                                      <p:cBhvr>
                                        <p:cTn id="75" dur="1000"/>
                                        <p:tgtEl>
                                          <p:spTgt spid="15"/>
                                        </p:tgtEl>
                                        <p:attrNameLst>
                                          <p:attrName>ppt_y</p:attrName>
                                        </p:attrNameLst>
                                      </p:cBhvr>
                                      <p:tavLst>
                                        <p:tav tm="0">
                                          <p:val>
                                            <p:strVal val="ppt_y"/>
                                          </p:val>
                                        </p:tav>
                                        <p:tav tm="100000">
                                          <p:val>
                                            <p:strVal val="ppt_y+.1"/>
                                          </p:val>
                                        </p:tav>
                                      </p:tavLst>
                                    </p:anim>
                                    <p:set>
                                      <p:cBhvr>
                                        <p:cTn id="76" dur="1" fill="hold">
                                          <p:stCondLst>
                                            <p:cond delay="999"/>
                                          </p:stCondLst>
                                        </p:cTn>
                                        <p:tgtEl>
                                          <p:spTgt spid="1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14"/>
                                        </p:tgtEl>
                                      </p:cBhvr>
                                    </p:animEffect>
                                    <p:anim calcmode="lin" valueType="num">
                                      <p:cBhvr>
                                        <p:cTn id="88" dur="1000"/>
                                        <p:tgtEl>
                                          <p:spTgt spid="14"/>
                                        </p:tgtEl>
                                        <p:attrNameLst>
                                          <p:attrName>ppt_x</p:attrName>
                                        </p:attrNameLst>
                                      </p:cBhvr>
                                      <p:tavLst>
                                        <p:tav tm="0">
                                          <p:val>
                                            <p:strVal val="ppt_x"/>
                                          </p:val>
                                        </p:tav>
                                        <p:tav tm="100000">
                                          <p:val>
                                            <p:strVal val="ppt_x"/>
                                          </p:val>
                                        </p:tav>
                                      </p:tavLst>
                                    </p:anim>
                                    <p:anim calcmode="lin" valueType="num">
                                      <p:cBhvr>
                                        <p:cTn id="89" dur="1000"/>
                                        <p:tgtEl>
                                          <p:spTgt spid="14"/>
                                        </p:tgtEl>
                                        <p:attrNameLst>
                                          <p:attrName>ppt_y</p:attrName>
                                        </p:attrNameLst>
                                      </p:cBhvr>
                                      <p:tavLst>
                                        <p:tav tm="0">
                                          <p:val>
                                            <p:strVal val="ppt_y"/>
                                          </p:val>
                                        </p:tav>
                                        <p:tav tm="100000">
                                          <p:val>
                                            <p:strVal val="ppt_y+.1"/>
                                          </p:val>
                                        </p:tav>
                                      </p:tavLst>
                                    </p:anim>
                                    <p:set>
                                      <p:cBhvr>
                                        <p:cTn id="90"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মিছিলের ছবি"/>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Rectangle 5"/>
          <p:cNvSpPr/>
          <p:nvPr/>
        </p:nvSpPr>
        <p:spPr>
          <a:xfrm>
            <a:off x="0" y="0"/>
            <a:ext cx="9144000" cy="6857999"/>
          </a:xfrm>
          <a:prstGeom prst="rect">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6000" kern="0" dirty="0">
                <a:solidFill>
                  <a:schemeClr val="tx1"/>
                </a:solidFill>
                <a:latin typeface="Times New Roman" panose="02020603050405020304" pitchFamily="18" charset="0"/>
                <a:cs typeface="Times New Roman" panose="02020603050405020304" pitchFamily="18" charset="0"/>
              </a:rPr>
              <a:t>Good bye</a:t>
            </a:r>
          </a:p>
          <a:p>
            <a:pPr algn="ctr" defTabSz="685800"/>
            <a:r>
              <a:rPr lang="en-US" sz="6000" kern="0" dirty="0">
                <a:solidFill>
                  <a:srgbClr val="7030A0"/>
                </a:solidFill>
                <a:latin typeface="Times New Roman" panose="02020603050405020304" pitchFamily="18" charset="0"/>
                <a:cs typeface="Times New Roman" panose="02020603050405020304" pitchFamily="18" charset="0"/>
              </a:rPr>
              <a:t>Have a nice day</a:t>
            </a:r>
          </a:p>
        </p:txBody>
      </p:sp>
    </p:spTree>
    <p:extLst>
      <p:ext uri="{BB962C8B-B14F-4D97-AF65-F5344CB8AC3E}">
        <p14:creationId xmlns:p14="http://schemas.microsoft.com/office/powerpoint/2010/main" val="1044905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xEl>
                                              <p:pRg st="0" end="0"/>
                                            </p:txEl>
                                          </p:spTgt>
                                        </p:tgtEl>
                                      </p:cBhvr>
                                    </p:animEffect>
                                    <p:anim calcmode="lin" valueType="num">
                                      <p:cBhvr>
                                        <p:cTn id="7"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6">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6">
                                            <p:txEl>
                                              <p:pRg st="1" end="1"/>
                                            </p:txEl>
                                          </p:spTgt>
                                        </p:tgtEl>
                                      </p:cBhvr>
                                    </p:animEffect>
                                    <p:anim calcmode="lin" valueType="num">
                                      <p:cBhvr>
                                        <p:cTn id="14" dur="1000"/>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p:tgtEl>
                                          <p:spTgt spid="6">
                                            <p:txEl>
                                              <p:pRg st="1" end="1"/>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076" y="-55420"/>
            <a:ext cx="3110053" cy="3302580"/>
          </a:xfrm>
          <a:prstGeom prst="rect">
            <a:avLst/>
          </a:prstGeom>
          <a:ln w="38100" cap="sq">
            <a:solidFill>
              <a:srgbClr val="6600FF"/>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520" y="0"/>
            <a:ext cx="2781935" cy="3219450"/>
          </a:xfrm>
          <a:prstGeom prst="rect">
            <a:avLst/>
          </a:prstGeom>
          <a:ln w="38100" cap="sq">
            <a:solidFill>
              <a:srgbClr val="6600FF"/>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135244" y="3752850"/>
            <a:ext cx="2806606" cy="31051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571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13656" y="3752850"/>
            <a:ext cx="3110053" cy="310515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571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23521" y="3752850"/>
            <a:ext cx="2781934" cy="310515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571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8544" y="-55421"/>
            <a:ext cx="2875111" cy="3325091"/>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571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2" name="Rectangle 11"/>
          <p:cNvSpPr/>
          <p:nvPr/>
        </p:nvSpPr>
        <p:spPr>
          <a:xfrm>
            <a:off x="135244" y="3269670"/>
            <a:ext cx="9008756" cy="4831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Who is the writer of these books?</a:t>
            </a:r>
            <a:endParaRPr lang="en-US" sz="2800" dirty="0">
              <a:solidFill>
                <a:schemeClr val="tx1"/>
              </a:solidFill>
            </a:endParaRPr>
          </a:p>
        </p:txBody>
      </p:sp>
      <p:sp>
        <p:nvSpPr>
          <p:cNvPr id="13" name="Rectangle 12"/>
          <p:cNvSpPr/>
          <p:nvPr/>
        </p:nvSpPr>
        <p:spPr>
          <a:xfrm>
            <a:off x="135244" y="3247160"/>
            <a:ext cx="9008756" cy="4831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Yes, I have read the books.</a:t>
            </a:r>
            <a:endParaRPr lang="en-US" sz="2800" dirty="0">
              <a:solidFill>
                <a:schemeClr val="tx1"/>
              </a:solidFill>
            </a:endParaRPr>
          </a:p>
        </p:txBody>
      </p:sp>
      <p:sp>
        <p:nvSpPr>
          <p:cNvPr id="14" name="Rectangle 13"/>
          <p:cNvSpPr/>
          <p:nvPr/>
        </p:nvSpPr>
        <p:spPr>
          <a:xfrm>
            <a:off x="64304" y="3258415"/>
            <a:ext cx="9008756" cy="4831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Have you read these books?</a:t>
            </a:r>
            <a:endParaRPr lang="en-US" sz="2800" dirty="0">
              <a:solidFill>
                <a:schemeClr val="tx1"/>
              </a:solidFill>
            </a:endParaRPr>
          </a:p>
        </p:txBody>
      </p:sp>
      <p:sp>
        <p:nvSpPr>
          <p:cNvPr id="16" name="Rectangle 15"/>
          <p:cNvSpPr/>
          <p:nvPr/>
        </p:nvSpPr>
        <p:spPr>
          <a:xfrm>
            <a:off x="119724" y="3258415"/>
            <a:ext cx="9008756" cy="4831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The famous writer Zahir Raihan is the writer of the books.</a:t>
            </a:r>
            <a:endParaRPr lang="en-US" sz="2800" dirty="0">
              <a:solidFill>
                <a:schemeClr val="tx1"/>
              </a:solidFill>
            </a:endParaRPr>
          </a:p>
        </p:txBody>
      </p:sp>
      <p:sp>
        <p:nvSpPr>
          <p:cNvPr id="17" name="Rectangle 16"/>
          <p:cNvSpPr/>
          <p:nvPr/>
        </p:nvSpPr>
        <p:spPr>
          <a:xfrm>
            <a:off x="79824" y="3247160"/>
            <a:ext cx="9008756" cy="4831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Look at the books.</a:t>
            </a:r>
            <a:endParaRPr lang="en-US" sz="2800" dirty="0">
              <a:solidFill>
                <a:schemeClr val="tx1"/>
              </a:solidFill>
            </a:endParaRPr>
          </a:p>
        </p:txBody>
      </p:sp>
    </p:spTree>
    <p:extLst>
      <p:ext uri="{BB962C8B-B14F-4D97-AF65-F5344CB8AC3E}">
        <p14:creationId xmlns:p14="http://schemas.microsoft.com/office/powerpoint/2010/main" val="2744291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0" dur="1000" fill="hold"/>
                                        <p:tgtEl>
                                          <p:spTgt spid="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xit" presetSubtype="0" fill="hold" grpId="1" nodeType="clickEffect">
                                  <p:stCondLst>
                                    <p:cond delay="0"/>
                                  </p:stCondLst>
                                  <p:childTnLst>
                                    <p:animEffect transition="out" filter="fade">
                                      <p:cBhvr>
                                        <p:cTn id="75" dur="1000"/>
                                        <p:tgtEl>
                                          <p:spTgt spid="17"/>
                                        </p:tgtEl>
                                      </p:cBhvr>
                                    </p:animEffect>
                                    <p:anim calcmode="lin" valueType="num">
                                      <p:cBhvr>
                                        <p:cTn id="76" dur="1000"/>
                                        <p:tgtEl>
                                          <p:spTgt spid="17"/>
                                        </p:tgtEl>
                                        <p:attrNameLst>
                                          <p:attrName>ppt_x</p:attrName>
                                        </p:attrNameLst>
                                      </p:cBhvr>
                                      <p:tavLst>
                                        <p:tav tm="0">
                                          <p:val>
                                            <p:strVal val="ppt_x"/>
                                          </p:val>
                                        </p:tav>
                                        <p:tav tm="100000">
                                          <p:val>
                                            <p:strVal val="ppt_x"/>
                                          </p:val>
                                        </p:tav>
                                      </p:tavLst>
                                    </p:anim>
                                    <p:anim calcmode="lin" valueType="num">
                                      <p:cBhvr>
                                        <p:cTn id="77" dur="1000"/>
                                        <p:tgtEl>
                                          <p:spTgt spid="17"/>
                                        </p:tgtEl>
                                        <p:attrNameLst>
                                          <p:attrName>ppt_y</p:attrName>
                                        </p:attrNameLst>
                                      </p:cBhvr>
                                      <p:tavLst>
                                        <p:tav tm="0">
                                          <p:val>
                                            <p:strVal val="ppt_y"/>
                                          </p:val>
                                        </p:tav>
                                        <p:tav tm="100000">
                                          <p:val>
                                            <p:strVal val="ppt_y+.1"/>
                                          </p:val>
                                        </p:tav>
                                      </p:tavLst>
                                    </p:anim>
                                    <p:set>
                                      <p:cBhvr>
                                        <p:cTn id="78" dur="1" fill="hold">
                                          <p:stCondLst>
                                            <p:cond delay="999"/>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xit" presetSubtype="0" fill="hold" grpId="1" nodeType="clickEffect">
                                  <p:stCondLst>
                                    <p:cond delay="0"/>
                                  </p:stCondLst>
                                  <p:childTnLst>
                                    <p:animEffect transition="out" filter="fade">
                                      <p:cBhvr>
                                        <p:cTn id="89" dur="1000"/>
                                        <p:tgtEl>
                                          <p:spTgt spid="14"/>
                                        </p:tgtEl>
                                      </p:cBhvr>
                                    </p:animEffect>
                                    <p:anim calcmode="lin" valueType="num">
                                      <p:cBhvr>
                                        <p:cTn id="90" dur="1000"/>
                                        <p:tgtEl>
                                          <p:spTgt spid="14"/>
                                        </p:tgtEl>
                                        <p:attrNameLst>
                                          <p:attrName>ppt_x</p:attrName>
                                        </p:attrNameLst>
                                      </p:cBhvr>
                                      <p:tavLst>
                                        <p:tav tm="0">
                                          <p:val>
                                            <p:strVal val="ppt_x"/>
                                          </p:val>
                                        </p:tav>
                                        <p:tav tm="100000">
                                          <p:val>
                                            <p:strVal val="ppt_x"/>
                                          </p:val>
                                        </p:tav>
                                      </p:tavLst>
                                    </p:anim>
                                    <p:anim calcmode="lin" valueType="num">
                                      <p:cBhvr>
                                        <p:cTn id="91" dur="1000"/>
                                        <p:tgtEl>
                                          <p:spTgt spid="14"/>
                                        </p:tgtEl>
                                        <p:attrNameLst>
                                          <p:attrName>ppt_y</p:attrName>
                                        </p:attrNameLst>
                                      </p:cBhvr>
                                      <p:tavLst>
                                        <p:tav tm="0">
                                          <p:val>
                                            <p:strVal val="ppt_y"/>
                                          </p:val>
                                        </p:tav>
                                        <p:tav tm="100000">
                                          <p:val>
                                            <p:strVal val="ppt_y+.1"/>
                                          </p:val>
                                        </p:tav>
                                      </p:tavLst>
                                    </p:anim>
                                    <p:set>
                                      <p:cBhvr>
                                        <p:cTn id="92" dur="1" fill="hold">
                                          <p:stCondLst>
                                            <p:cond delay="9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1000"/>
                                        <p:tgtEl>
                                          <p:spTgt spid="13"/>
                                        </p:tgtEl>
                                      </p:cBhvr>
                                    </p:animEffect>
                                    <p:anim calcmode="lin" valueType="num">
                                      <p:cBhvr>
                                        <p:cTn id="98" dur="1000" fill="hold"/>
                                        <p:tgtEl>
                                          <p:spTgt spid="13"/>
                                        </p:tgtEl>
                                        <p:attrNameLst>
                                          <p:attrName>ppt_x</p:attrName>
                                        </p:attrNameLst>
                                      </p:cBhvr>
                                      <p:tavLst>
                                        <p:tav tm="0">
                                          <p:val>
                                            <p:strVal val="#ppt_x"/>
                                          </p:val>
                                        </p:tav>
                                        <p:tav tm="100000">
                                          <p:val>
                                            <p:strVal val="#ppt_x"/>
                                          </p:val>
                                        </p:tav>
                                      </p:tavLst>
                                    </p:anim>
                                    <p:anim calcmode="lin" valueType="num">
                                      <p:cBhvr>
                                        <p:cTn id="9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xit" presetSubtype="0" fill="hold" grpId="1" nodeType="clickEffect">
                                  <p:stCondLst>
                                    <p:cond delay="0"/>
                                  </p:stCondLst>
                                  <p:childTnLst>
                                    <p:animEffect transition="out" filter="fade">
                                      <p:cBhvr>
                                        <p:cTn id="103" dur="1000"/>
                                        <p:tgtEl>
                                          <p:spTgt spid="13"/>
                                        </p:tgtEl>
                                      </p:cBhvr>
                                    </p:animEffect>
                                    <p:anim calcmode="lin" valueType="num">
                                      <p:cBhvr>
                                        <p:cTn id="104" dur="1000"/>
                                        <p:tgtEl>
                                          <p:spTgt spid="13"/>
                                        </p:tgtEl>
                                        <p:attrNameLst>
                                          <p:attrName>ppt_x</p:attrName>
                                        </p:attrNameLst>
                                      </p:cBhvr>
                                      <p:tavLst>
                                        <p:tav tm="0">
                                          <p:val>
                                            <p:strVal val="ppt_x"/>
                                          </p:val>
                                        </p:tav>
                                        <p:tav tm="100000">
                                          <p:val>
                                            <p:strVal val="ppt_x"/>
                                          </p:val>
                                        </p:tav>
                                      </p:tavLst>
                                    </p:anim>
                                    <p:anim calcmode="lin" valueType="num">
                                      <p:cBhvr>
                                        <p:cTn id="105" dur="1000"/>
                                        <p:tgtEl>
                                          <p:spTgt spid="13"/>
                                        </p:tgtEl>
                                        <p:attrNameLst>
                                          <p:attrName>ppt_y</p:attrName>
                                        </p:attrNameLst>
                                      </p:cBhvr>
                                      <p:tavLst>
                                        <p:tav tm="0">
                                          <p:val>
                                            <p:strVal val="ppt_y"/>
                                          </p:val>
                                        </p:tav>
                                        <p:tav tm="100000">
                                          <p:val>
                                            <p:strVal val="ppt_y+.1"/>
                                          </p:val>
                                        </p:tav>
                                      </p:tavLst>
                                    </p:anim>
                                    <p:set>
                                      <p:cBhvr>
                                        <p:cTn id="106" dur="1" fill="hold">
                                          <p:stCondLst>
                                            <p:cond delay="999"/>
                                          </p:stCondLst>
                                        </p:cTn>
                                        <p:tgtEl>
                                          <p:spTgt spid="1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1000"/>
                                        <p:tgtEl>
                                          <p:spTgt spid="12"/>
                                        </p:tgtEl>
                                      </p:cBhvr>
                                    </p:animEffect>
                                    <p:anim calcmode="lin" valueType="num">
                                      <p:cBhvr>
                                        <p:cTn id="112" dur="1000" fill="hold"/>
                                        <p:tgtEl>
                                          <p:spTgt spid="12"/>
                                        </p:tgtEl>
                                        <p:attrNameLst>
                                          <p:attrName>ppt_x</p:attrName>
                                        </p:attrNameLst>
                                      </p:cBhvr>
                                      <p:tavLst>
                                        <p:tav tm="0">
                                          <p:val>
                                            <p:strVal val="#ppt_x"/>
                                          </p:val>
                                        </p:tav>
                                        <p:tav tm="100000">
                                          <p:val>
                                            <p:strVal val="#ppt_x"/>
                                          </p:val>
                                        </p:tav>
                                      </p:tavLst>
                                    </p:anim>
                                    <p:anim calcmode="lin" valueType="num">
                                      <p:cBhvr>
                                        <p:cTn id="1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xit" presetSubtype="0" fill="hold" grpId="1" nodeType="clickEffect">
                                  <p:stCondLst>
                                    <p:cond delay="0"/>
                                  </p:stCondLst>
                                  <p:childTnLst>
                                    <p:animEffect transition="out" filter="fade">
                                      <p:cBhvr>
                                        <p:cTn id="117" dur="1000"/>
                                        <p:tgtEl>
                                          <p:spTgt spid="12"/>
                                        </p:tgtEl>
                                      </p:cBhvr>
                                    </p:animEffect>
                                    <p:anim calcmode="lin" valueType="num">
                                      <p:cBhvr>
                                        <p:cTn id="118" dur="1000"/>
                                        <p:tgtEl>
                                          <p:spTgt spid="12"/>
                                        </p:tgtEl>
                                        <p:attrNameLst>
                                          <p:attrName>ppt_x</p:attrName>
                                        </p:attrNameLst>
                                      </p:cBhvr>
                                      <p:tavLst>
                                        <p:tav tm="0">
                                          <p:val>
                                            <p:strVal val="ppt_x"/>
                                          </p:val>
                                        </p:tav>
                                        <p:tav tm="100000">
                                          <p:val>
                                            <p:strVal val="ppt_x"/>
                                          </p:val>
                                        </p:tav>
                                      </p:tavLst>
                                    </p:anim>
                                    <p:anim calcmode="lin" valueType="num">
                                      <p:cBhvr>
                                        <p:cTn id="119" dur="1000"/>
                                        <p:tgtEl>
                                          <p:spTgt spid="12"/>
                                        </p:tgtEl>
                                        <p:attrNameLst>
                                          <p:attrName>ppt_y</p:attrName>
                                        </p:attrNameLst>
                                      </p:cBhvr>
                                      <p:tavLst>
                                        <p:tav tm="0">
                                          <p:val>
                                            <p:strVal val="ppt_y"/>
                                          </p:val>
                                        </p:tav>
                                        <p:tav tm="100000">
                                          <p:val>
                                            <p:strVal val="ppt_y+.1"/>
                                          </p:val>
                                        </p:tav>
                                      </p:tavLst>
                                    </p:anim>
                                    <p:set>
                                      <p:cBhvr>
                                        <p:cTn id="120" dur="1" fill="hold">
                                          <p:stCondLst>
                                            <p:cond delay="999"/>
                                          </p:stCondLst>
                                        </p:cTn>
                                        <p:tgtEl>
                                          <p:spTgt spid="1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fade">
                                      <p:cBhvr>
                                        <p:cTn id="125" dur="1000"/>
                                        <p:tgtEl>
                                          <p:spTgt spid="16"/>
                                        </p:tgtEl>
                                      </p:cBhvr>
                                    </p:animEffect>
                                    <p:anim calcmode="lin" valueType="num">
                                      <p:cBhvr>
                                        <p:cTn id="126" dur="1000" fill="hold"/>
                                        <p:tgtEl>
                                          <p:spTgt spid="16"/>
                                        </p:tgtEl>
                                        <p:attrNameLst>
                                          <p:attrName>ppt_x</p:attrName>
                                        </p:attrNameLst>
                                      </p:cBhvr>
                                      <p:tavLst>
                                        <p:tav tm="0">
                                          <p:val>
                                            <p:strVal val="#ppt_x"/>
                                          </p:val>
                                        </p:tav>
                                        <p:tav tm="100000">
                                          <p:val>
                                            <p:strVal val="#ppt_x"/>
                                          </p:val>
                                        </p:tav>
                                      </p:tavLst>
                                    </p:anim>
                                    <p:anim calcmode="lin" valueType="num">
                                      <p:cBhvr>
                                        <p:cTn id="1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xit" presetSubtype="0" fill="hold" grpId="1" nodeType="clickEffect">
                                  <p:stCondLst>
                                    <p:cond delay="0"/>
                                  </p:stCondLst>
                                  <p:childTnLst>
                                    <p:animEffect transition="out" filter="fade">
                                      <p:cBhvr>
                                        <p:cTn id="131" dur="1000"/>
                                        <p:tgtEl>
                                          <p:spTgt spid="16"/>
                                        </p:tgtEl>
                                      </p:cBhvr>
                                    </p:animEffect>
                                    <p:anim calcmode="lin" valueType="num">
                                      <p:cBhvr>
                                        <p:cTn id="132" dur="1000"/>
                                        <p:tgtEl>
                                          <p:spTgt spid="16"/>
                                        </p:tgtEl>
                                        <p:attrNameLst>
                                          <p:attrName>ppt_x</p:attrName>
                                        </p:attrNameLst>
                                      </p:cBhvr>
                                      <p:tavLst>
                                        <p:tav tm="0">
                                          <p:val>
                                            <p:strVal val="ppt_x"/>
                                          </p:val>
                                        </p:tav>
                                        <p:tav tm="100000">
                                          <p:val>
                                            <p:strVal val="ppt_x"/>
                                          </p:val>
                                        </p:tav>
                                      </p:tavLst>
                                    </p:anim>
                                    <p:anim calcmode="lin" valueType="num">
                                      <p:cBhvr>
                                        <p:cTn id="133" dur="1000"/>
                                        <p:tgtEl>
                                          <p:spTgt spid="16"/>
                                        </p:tgtEl>
                                        <p:attrNameLst>
                                          <p:attrName>ppt_y</p:attrName>
                                        </p:attrNameLst>
                                      </p:cBhvr>
                                      <p:tavLst>
                                        <p:tav tm="0">
                                          <p:val>
                                            <p:strVal val="ppt_y"/>
                                          </p:val>
                                        </p:tav>
                                        <p:tav tm="100000">
                                          <p:val>
                                            <p:strVal val="ppt_y+.1"/>
                                          </p:val>
                                        </p:tav>
                                      </p:tavLst>
                                    </p:anim>
                                    <p:set>
                                      <p:cBhvr>
                                        <p:cTn id="134"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3768438" y="1265512"/>
            <a:ext cx="5375562" cy="63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7030A0"/>
                </a:solidFill>
                <a:latin typeface="Arial Black" panose="020B0A04020102020204" pitchFamily="34" charset="0"/>
                <a:cs typeface="Times New Roman" panose="02020603050405020304" pitchFamily="18" charset="0"/>
              </a:rPr>
              <a:t>OUR </a:t>
            </a:r>
            <a:r>
              <a:rPr lang="en-US" sz="2800" dirty="0" smtClean="0">
                <a:solidFill>
                  <a:srgbClr val="7030A0"/>
                </a:solidFill>
                <a:latin typeface="Arial Black" panose="020B0A04020102020204" pitchFamily="34" charset="0"/>
              </a:rPr>
              <a:t>TODAYS LESSON </a:t>
            </a:r>
            <a:r>
              <a:rPr lang="en-US" sz="2800" dirty="0" smtClean="0">
                <a:solidFill>
                  <a:srgbClr val="7030A0"/>
                </a:solidFill>
                <a:latin typeface="Arial Black" panose="020B0A04020102020204" pitchFamily="34" charset="0"/>
              </a:rPr>
              <a:t>IS- </a:t>
            </a:r>
            <a:endParaRPr lang="en-US" sz="2800" dirty="0">
              <a:solidFill>
                <a:srgbClr val="7030A0"/>
              </a:solidFill>
              <a:latin typeface="Arial Black" panose="020B0A04020102020204" pitchFamily="34" charset="0"/>
            </a:endParaRPr>
          </a:p>
        </p:txBody>
      </p:sp>
      <p:sp>
        <p:nvSpPr>
          <p:cNvPr id="3" name="Rectangle 2"/>
          <p:cNvSpPr/>
          <p:nvPr/>
        </p:nvSpPr>
        <p:spPr>
          <a:xfrm>
            <a:off x="2923310" y="5017762"/>
            <a:ext cx="6220690" cy="954107"/>
          </a:xfrm>
          <a:prstGeom prst="rect">
            <a:avLst/>
          </a:prstGeom>
        </p:spPr>
        <p:txBody>
          <a:bodyPr wrap="square">
            <a:spAutoFit/>
          </a:bodyPr>
          <a:lstStyle/>
          <a:p>
            <a:pPr algn="ctr" defTabSz="685800"/>
            <a:r>
              <a:rPr lang="en-US" sz="2800" kern="0" dirty="0" smtClean="0">
                <a:latin typeface="Segoe UI Black" panose="020B0A02040204020203" pitchFamily="34" charset="0"/>
                <a:ea typeface="Segoe UI Black" panose="020B0A02040204020203" pitchFamily="34" charset="0"/>
                <a:cs typeface="Times New Roman" panose="02020603050405020304" pitchFamily="18" charset="0"/>
              </a:rPr>
              <a:t>UNIT:10   DREAMS</a:t>
            </a:r>
          </a:p>
          <a:p>
            <a:pPr algn="ctr" defTabSz="685800"/>
            <a:r>
              <a:rPr lang="en-US" sz="2800" kern="0" dirty="0" smtClean="0">
                <a:solidFill>
                  <a:schemeClr val="accent1">
                    <a:lumMod val="75000"/>
                  </a:schemeClr>
                </a:solidFill>
                <a:latin typeface="Segoe UI Black" panose="020B0A02040204020203" pitchFamily="34" charset="0"/>
                <a:ea typeface="Segoe UI Black" panose="020B0A02040204020203" pitchFamily="34" charset="0"/>
                <a:cs typeface="Times New Roman" panose="02020603050405020304" pitchFamily="18" charset="0"/>
              </a:rPr>
              <a:t>LESSON: 3 THEY HAD DREAMS-2</a:t>
            </a:r>
            <a:endParaRPr lang="en-US" sz="2800" kern="0" dirty="0">
              <a:solidFill>
                <a:schemeClr val="accent1">
                  <a:lumMod val="75000"/>
                </a:schemeClr>
              </a:solidFill>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823282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39269"/>
            <a:ext cx="9254836" cy="3163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a:solidFill>
                  <a:schemeClr val="tx1"/>
                </a:solidFill>
                <a:latin typeface="Times New Roman" panose="02020603050405020304" pitchFamily="18" charset="0"/>
                <a:cs typeface="Times New Roman" panose="02020603050405020304" pitchFamily="18" charset="0"/>
              </a:rPr>
              <a:t>After finishing the </a:t>
            </a:r>
            <a:r>
              <a:rPr lang="en-US" sz="3100" dirty="0" smtClean="0">
                <a:solidFill>
                  <a:schemeClr val="tx1"/>
                </a:solidFill>
                <a:latin typeface="Times New Roman" panose="02020603050405020304" pitchFamily="18" charset="0"/>
                <a:cs typeface="Times New Roman" panose="02020603050405020304" pitchFamily="18" charset="0"/>
              </a:rPr>
              <a:t>lesson, </a:t>
            </a:r>
            <a:r>
              <a:rPr lang="en-US" sz="3100" dirty="0">
                <a:solidFill>
                  <a:schemeClr val="tx1"/>
                </a:solidFill>
                <a:latin typeface="Times New Roman" panose="02020603050405020304" pitchFamily="18" charset="0"/>
                <a:cs typeface="Times New Roman" panose="02020603050405020304" pitchFamily="18" charset="0"/>
              </a:rPr>
              <a:t>the </a:t>
            </a:r>
            <a:r>
              <a:rPr lang="en-US" sz="3100" dirty="0" smtClean="0">
                <a:solidFill>
                  <a:schemeClr val="tx1"/>
                </a:solidFill>
                <a:latin typeface="Times New Roman" panose="02020603050405020304" pitchFamily="18" charset="0"/>
                <a:cs typeface="Times New Roman" panose="02020603050405020304" pitchFamily="18" charset="0"/>
              </a:rPr>
              <a:t>students will </a:t>
            </a:r>
            <a:r>
              <a:rPr lang="en-US" sz="3100" dirty="0">
                <a:solidFill>
                  <a:schemeClr val="tx1"/>
                </a:solidFill>
                <a:latin typeface="Times New Roman" panose="02020603050405020304" pitchFamily="18" charset="0"/>
                <a:cs typeface="Times New Roman" panose="02020603050405020304" pitchFamily="18" charset="0"/>
              </a:rPr>
              <a:t>be able to-</a:t>
            </a:r>
          </a:p>
          <a:p>
            <a:r>
              <a:rPr lang="hy-AM" sz="3100" dirty="0" smtClean="0">
                <a:solidFill>
                  <a:schemeClr val="tx1"/>
                </a:solidFill>
                <a:latin typeface="Times New Roman" panose="02020603050405020304" pitchFamily="18" charset="0"/>
                <a:cs typeface="Times New Roman" panose="02020603050405020304" pitchFamily="18" charset="0"/>
              </a:rPr>
              <a:t>֍</a:t>
            </a:r>
            <a:r>
              <a:rPr lang="en-US" sz="3100" dirty="0" smtClean="0">
                <a:solidFill>
                  <a:schemeClr val="tx1"/>
                </a:solidFill>
                <a:latin typeface="Times New Roman" panose="02020603050405020304" pitchFamily="18" charset="0"/>
                <a:cs typeface="Times New Roman" panose="02020603050405020304" pitchFamily="18" charset="0"/>
              </a:rPr>
              <a:t>  read and understand texts through silent reading;</a:t>
            </a:r>
            <a:endParaRPr lang="en-US" sz="3100" dirty="0">
              <a:solidFill>
                <a:schemeClr val="tx1"/>
              </a:solidFill>
              <a:latin typeface="Times New Roman" panose="02020603050405020304" pitchFamily="18" charset="0"/>
              <a:cs typeface="Times New Roman" panose="02020603050405020304" pitchFamily="18" charset="0"/>
            </a:endParaRPr>
          </a:p>
          <a:p>
            <a:r>
              <a:rPr lang="hy-AM" sz="3100" dirty="0" smtClean="0">
                <a:solidFill>
                  <a:schemeClr val="tx1"/>
                </a:solidFill>
                <a:latin typeface="Times New Roman" panose="02020603050405020304" pitchFamily="18" charset="0"/>
                <a:cs typeface="Times New Roman" panose="02020603050405020304" pitchFamily="18" charset="0"/>
              </a:rPr>
              <a:t>֍</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a:solidFill>
                  <a:schemeClr val="tx1"/>
                </a:solidFill>
                <a:latin typeface="Times New Roman" panose="02020603050405020304" pitchFamily="18" charset="0"/>
                <a:cs typeface="Times New Roman" panose="02020603050405020304" pitchFamily="18" charset="0"/>
              </a:rPr>
              <a:t>choose the best answer;</a:t>
            </a:r>
          </a:p>
          <a:p>
            <a:r>
              <a:rPr lang="hy-AM" sz="3100" dirty="0" smtClean="0">
                <a:solidFill>
                  <a:schemeClr val="tx1"/>
                </a:solidFill>
                <a:latin typeface="Times New Roman" panose="02020603050405020304" pitchFamily="18" charset="0"/>
                <a:cs typeface="Times New Roman" panose="02020603050405020304" pitchFamily="18" charset="0"/>
              </a:rPr>
              <a:t>֍</a:t>
            </a:r>
            <a:r>
              <a:rPr lang="en-US" sz="3100" dirty="0" smtClean="0">
                <a:solidFill>
                  <a:schemeClr val="tx1"/>
                </a:solidFill>
                <a:latin typeface="Times New Roman" panose="02020603050405020304" pitchFamily="18" charset="0"/>
                <a:cs typeface="Times New Roman" panose="02020603050405020304" pitchFamily="18" charset="0"/>
              </a:rPr>
              <a:t>  infer </a:t>
            </a:r>
            <a:r>
              <a:rPr lang="en-US" sz="3100" dirty="0">
                <a:solidFill>
                  <a:schemeClr val="tx1"/>
                </a:solidFill>
                <a:latin typeface="Times New Roman" panose="02020603050405020304" pitchFamily="18" charset="0"/>
                <a:cs typeface="Times New Roman" panose="02020603050405020304" pitchFamily="18" charset="0"/>
              </a:rPr>
              <a:t>meaning from the context;</a:t>
            </a:r>
          </a:p>
          <a:p>
            <a:r>
              <a:rPr lang="hy-AM" sz="3100" dirty="0" smtClean="0">
                <a:solidFill>
                  <a:schemeClr val="tx1"/>
                </a:solidFill>
                <a:latin typeface="Times New Roman" panose="02020603050405020304" pitchFamily="18" charset="0"/>
                <a:cs typeface="Times New Roman" panose="02020603050405020304" pitchFamily="18" charset="0"/>
              </a:rPr>
              <a:t>֍</a:t>
            </a:r>
            <a:r>
              <a:rPr lang="en-US" sz="3100" dirty="0" smtClean="0">
                <a:solidFill>
                  <a:schemeClr val="tx1"/>
                </a:solidFill>
                <a:latin typeface="Times New Roman" panose="02020603050405020304" pitchFamily="18" charset="0"/>
                <a:cs typeface="Times New Roman" panose="02020603050405020304" pitchFamily="18" charset="0"/>
              </a:rPr>
              <a:t>  fill </a:t>
            </a:r>
            <a:r>
              <a:rPr lang="en-US" sz="3100" dirty="0">
                <a:solidFill>
                  <a:schemeClr val="tx1"/>
                </a:solidFill>
                <a:latin typeface="Times New Roman" panose="02020603050405020304" pitchFamily="18" charset="0"/>
                <a:cs typeface="Times New Roman" panose="02020603050405020304" pitchFamily="18" charset="0"/>
              </a:rPr>
              <a:t>in </a:t>
            </a:r>
            <a:r>
              <a:rPr lang="en-US" sz="3100" dirty="0" smtClean="0">
                <a:solidFill>
                  <a:schemeClr val="tx1"/>
                </a:solidFill>
                <a:latin typeface="Times New Roman" panose="02020603050405020304" pitchFamily="18" charset="0"/>
                <a:cs typeface="Times New Roman" panose="02020603050405020304" pitchFamily="18" charset="0"/>
              </a:rPr>
              <a:t>the  </a:t>
            </a:r>
            <a:r>
              <a:rPr lang="en-US" sz="3100" dirty="0">
                <a:solidFill>
                  <a:schemeClr val="tx1"/>
                </a:solidFill>
                <a:latin typeface="Times New Roman" panose="02020603050405020304" pitchFamily="18" charset="0"/>
                <a:cs typeface="Times New Roman" panose="02020603050405020304" pitchFamily="18" charset="0"/>
              </a:rPr>
              <a:t>gap;</a:t>
            </a:r>
          </a:p>
          <a:p>
            <a:r>
              <a:rPr lang="hy-AM" sz="3100" dirty="0" smtClean="0">
                <a:solidFill>
                  <a:schemeClr val="tx1"/>
                </a:solidFill>
                <a:latin typeface="Times New Roman" panose="02020603050405020304" pitchFamily="18" charset="0"/>
                <a:cs typeface="Times New Roman" panose="02020603050405020304" pitchFamily="18" charset="0"/>
              </a:rPr>
              <a:t>֍</a:t>
            </a:r>
            <a:r>
              <a:rPr lang="en-US" sz="3100" dirty="0" smtClean="0">
                <a:solidFill>
                  <a:schemeClr val="tx1"/>
                </a:solidFill>
                <a:latin typeface="Times New Roman" panose="02020603050405020304" pitchFamily="18" charset="0"/>
                <a:cs typeface="Times New Roman" panose="02020603050405020304" pitchFamily="18" charset="0"/>
              </a:rPr>
              <a:t>  write </a:t>
            </a:r>
            <a:r>
              <a:rPr lang="en-US" sz="3100" dirty="0">
                <a:solidFill>
                  <a:schemeClr val="tx1"/>
                </a:solidFill>
                <a:latin typeface="Times New Roman" panose="02020603050405020304" pitchFamily="18" charset="0"/>
                <a:cs typeface="Times New Roman" panose="02020603050405020304" pitchFamily="18" charset="0"/>
              </a:rPr>
              <a:t>a paragraph.</a:t>
            </a:r>
          </a:p>
          <a:p>
            <a:pPr algn="ctr"/>
            <a:endParaRPr lang="en-US" sz="3100" dirty="0">
              <a:solidFill>
                <a:schemeClr val="tx1"/>
              </a:solidFill>
            </a:endParaRPr>
          </a:p>
        </p:txBody>
      </p:sp>
      <p:sp>
        <p:nvSpPr>
          <p:cNvPr id="7" name="Rectangle 6"/>
          <p:cNvSpPr/>
          <p:nvPr/>
        </p:nvSpPr>
        <p:spPr>
          <a:xfrm>
            <a:off x="875574" y="642994"/>
            <a:ext cx="6478451" cy="69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Black" panose="020B0A04020102020204" pitchFamily="34" charset="0"/>
                <a:cs typeface="Times New Roman" panose="02020603050405020304" pitchFamily="18" charset="0"/>
              </a:rPr>
              <a:t>LEARNING OUTCOMES</a:t>
            </a:r>
            <a:endParaRPr lang="en-US" sz="2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900777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additive="base">
                                        <p:cTn id="4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5830"/>
            <a:ext cx="1412870" cy="1284843"/>
          </a:xfrm>
          <a:prstGeom prst="rect">
            <a:avLst/>
          </a:prstGeom>
        </p:spPr>
      </p:pic>
      <p:pic>
        <p:nvPicPr>
          <p:cNvPr id="9" name="Picture 8"/>
          <p:cNvPicPr>
            <a:picLocks noChangeAspect="1"/>
          </p:cNvPicPr>
          <p:nvPr/>
        </p:nvPicPr>
        <p:blipFill>
          <a:blip r:embed="rId4"/>
          <a:stretch>
            <a:fillRect/>
          </a:stretch>
        </p:blipFill>
        <p:spPr>
          <a:xfrm>
            <a:off x="5670892" y="218222"/>
            <a:ext cx="1609484" cy="768163"/>
          </a:xfrm>
          <a:prstGeom prst="rect">
            <a:avLst/>
          </a:prstGeom>
        </p:spPr>
      </p:pic>
      <p:sp>
        <p:nvSpPr>
          <p:cNvPr id="10" name="Rounded Rectangle 9"/>
          <p:cNvSpPr/>
          <p:nvPr/>
        </p:nvSpPr>
        <p:spPr>
          <a:xfrm>
            <a:off x="0" y="1382789"/>
            <a:ext cx="2671550" cy="565529"/>
          </a:xfrm>
          <a:prstGeom prst="roundRect">
            <a:avLst/>
          </a:prstGeom>
          <a:solidFill>
            <a:srgbClr val="F1F53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3300" kern="0" dirty="0">
                <a:solidFill>
                  <a:srgbClr val="7030A0"/>
                </a:solidFill>
                <a:latin typeface="Tekton Pro Ext" panose="020F0605020208020904" pitchFamily="34" charset="0"/>
                <a:cs typeface="Times New Roman" panose="02020603050405020304" pitchFamily="18" charset="0"/>
              </a:rPr>
              <a:t>Talented</a:t>
            </a:r>
          </a:p>
        </p:txBody>
      </p:sp>
      <p:sp>
        <p:nvSpPr>
          <p:cNvPr id="21" name="Rounded Rectangle 20"/>
          <p:cNvSpPr/>
          <p:nvPr/>
        </p:nvSpPr>
        <p:spPr>
          <a:xfrm>
            <a:off x="3976753" y="1098251"/>
            <a:ext cx="4997762" cy="565529"/>
          </a:xfrm>
          <a:prstGeom prst="roundRect">
            <a:avLst/>
          </a:prstGeom>
          <a:solidFill>
            <a:srgbClr val="FF33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kern="0" dirty="0">
                <a:solidFill>
                  <a:prstClr val="white"/>
                </a:solidFill>
                <a:latin typeface="Times New Roman" panose="02020603050405020304" pitchFamily="18" charset="0"/>
                <a:cs typeface="Times New Roman" panose="02020603050405020304" pitchFamily="18" charset="0"/>
              </a:rPr>
              <a:t>Having a natural ability to do something well</a:t>
            </a:r>
          </a:p>
        </p:txBody>
      </p:sp>
      <p:sp>
        <p:nvSpPr>
          <p:cNvPr id="22" name="Rounded Rectangle 21"/>
          <p:cNvSpPr/>
          <p:nvPr/>
        </p:nvSpPr>
        <p:spPr>
          <a:xfrm>
            <a:off x="2059406" y="6027687"/>
            <a:ext cx="4997762" cy="565529"/>
          </a:xfrm>
          <a:prstGeom prst="round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kern="0" dirty="0" err="1">
                <a:solidFill>
                  <a:prstClr val="white"/>
                </a:solidFill>
                <a:latin typeface="Times New Roman" panose="02020603050405020304" pitchFamily="18" charset="0"/>
                <a:cs typeface="Times New Roman" panose="02020603050405020304" pitchFamily="18" charset="0"/>
              </a:rPr>
              <a:t>Zahir</a:t>
            </a:r>
            <a:r>
              <a:rPr lang="en-US" kern="0" dirty="0">
                <a:solidFill>
                  <a:prstClr val="white"/>
                </a:solidFill>
                <a:latin typeface="Times New Roman" panose="02020603050405020304" pitchFamily="18" charset="0"/>
                <a:cs typeface="Times New Roman" panose="02020603050405020304" pitchFamily="18" charset="0"/>
              </a:rPr>
              <a:t> </a:t>
            </a:r>
            <a:r>
              <a:rPr lang="en-US" kern="0" dirty="0" err="1">
                <a:solidFill>
                  <a:prstClr val="white"/>
                </a:solidFill>
                <a:latin typeface="Times New Roman" panose="02020603050405020304" pitchFamily="18" charset="0"/>
                <a:cs typeface="Times New Roman" panose="02020603050405020304" pitchFamily="18" charset="0"/>
              </a:rPr>
              <a:t>Raihan</a:t>
            </a:r>
            <a:r>
              <a:rPr lang="en-US" kern="0" dirty="0">
                <a:solidFill>
                  <a:prstClr val="white"/>
                </a:solidFill>
                <a:latin typeface="Times New Roman" panose="02020603050405020304" pitchFamily="18" charset="0"/>
                <a:cs typeface="Times New Roman" panose="02020603050405020304" pitchFamily="18" charset="0"/>
              </a:rPr>
              <a:t> was a talented </a:t>
            </a:r>
            <a:r>
              <a:rPr lang="en-US" kern="0" dirty="0" err="1">
                <a:solidFill>
                  <a:prstClr val="white"/>
                </a:solidFill>
                <a:latin typeface="Times New Roman" panose="02020603050405020304" pitchFamily="18" charset="0"/>
                <a:cs typeface="Times New Roman" panose="02020603050405020304" pitchFamily="18" charset="0"/>
              </a:rPr>
              <a:t>flim</a:t>
            </a:r>
            <a:r>
              <a:rPr lang="en-US" kern="0" dirty="0">
                <a:solidFill>
                  <a:prstClr val="white"/>
                </a:solidFill>
                <a:latin typeface="Times New Roman" panose="02020603050405020304" pitchFamily="18" charset="0"/>
                <a:cs typeface="Times New Roman" panose="02020603050405020304" pitchFamily="18" charset="0"/>
              </a:rPr>
              <a:t> maker</a:t>
            </a:r>
          </a:p>
        </p:txBody>
      </p:sp>
      <p:pic>
        <p:nvPicPr>
          <p:cNvPr id="3" name="Picture 2"/>
          <p:cNvPicPr>
            <a:picLocks noChangeAspect="1"/>
          </p:cNvPicPr>
          <p:nvPr/>
        </p:nvPicPr>
        <p:blipFill>
          <a:blip r:embed="rId5"/>
          <a:stretch>
            <a:fillRect/>
          </a:stretch>
        </p:blipFill>
        <p:spPr>
          <a:xfrm>
            <a:off x="2905041" y="2597434"/>
            <a:ext cx="3306491" cy="3145715"/>
          </a:xfrm>
          <a:prstGeom prst="rect">
            <a:avLst/>
          </a:prstGeom>
        </p:spPr>
      </p:pic>
    </p:spTree>
    <p:extLst>
      <p:ext uri="{BB962C8B-B14F-4D97-AF65-F5344CB8AC3E}">
        <p14:creationId xmlns:p14="http://schemas.microsoft.com/office/powerpoint/2010/main" val="1204590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3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3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2000"/>
                                        <p:tgtEl>
                                          <p:spTgt spid="21"/>
                                        </p:tgtEl>
                                      </p:cBhvr>
                                    </p:animEffect>
                                  </p:childTnLst>
                                </p:cTn>
                              </p:par>
                            </p:childTnLst>
                          </p:cTn>
                        </p:par>
                      </p:childTnLst>
                    </p:cTn>
                  </p:par>
                </p:childTnLst>
              </p:cTn>
              <p:nextCondLst>
                <p:cond evt="onClick" delay="0">
                  <p:tgtEl>
                    <p:spTgt spid="9"/>
                  </p:tgtEl>
                </p:cond>
              </p:nextCondLst>
            </p:seq>
          </p:childTnLst>
        </p:cTn>
      </p:par>
    </p:tnLst>
    <p:bldLst>
      <p:bldP spid="1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671969" cy="1520464"/>
          </a:xfrm>
          <a:prstGeom prst="rect">
            <a:avLst/>
          </a:prstGeom>
        </p:spPr>
      </p:pic>
      <p:pic>
        <p:nvPicPr>
          <p:cNvPr id="9" name="Picture 8"/>
          <p:cNvPicPr>
            <a:picLocks noChangeAspect="1"/>
          </p:cNvPicPr>
          <p:nvPr/>
        </p:nvPicPr>
        <p:blipFill>
          <a:blip r:embed="rId3"/>
          <a:stretch>
            <a:fillRect/>
          </a:stretch>
        </p:blipFill>
        <p:spPr>
          <a:xfrm>
            <a:off x="6358637" y="0"/>
            <a:ext cx="1609484" cy="768163"/>
          </a:xfrm>
          <a:prstGeom prst="rect">
            <a:avLst/>
          </a:prstGeom>
        </p:spPr>
      </p:pic>
      <p:sp>
        <p:nvSpPr>
          <p:cNvPr id="10" name="Rounded Rectangle 9"/>
          <p:cNvSpPr/>
          <p:nvPr/>
        </p:nvSpPr>
        <p:spPr>
          <a:xfrm>
            <a:off x="0" y="1586065"/>
            <a:ext cx="2879571" cy="565529"/>
          </a:xfrm>
          <a:prstGeom prst="roundRect">
            <a:avLst/>
          </a:prstGeom>
          <a:solidFill>
            <a:srgbClr val="F1F53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3300" kern="0" dirty="0">
                <a:solidFill>
                  <a:srgbClr val="7030A0"/>
                </a:solidFill>
                <a:latin typeface="Tekton Pro Ext" panose="020F0605020208020904" pitchFamily="34" charset="0"/>
                <a:cs typeface="Times New Roman" panose="02020603050405020304" pitchFamily="18" charset="0"/>
              </a:rPr>
              <a:t>Procession</a:t>
            </a:r>
          </a:p>
        </p:txBody>
      </p:sp>
      <p:sp>
        <p:nvSpPr>
          <p:cNvPr id="21" name="Rounded Rectangle 20"/>
          <p:cNvSpPr/>
          <p:nvPr/>
        </p:nvSpPr>
        <p:spPr>
          <a:xfrm>
            <a:off x="2355652" y="5835106"/>
            <a:ext cx="5201296" cy="565529"/>
          </a:xfrm>
          <a:prstGeom prst="roundRect">
            <a:avLst/>
          </a:prstGeom>
          <a:solidFill>
            <a:srgbClr val="FF33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685800"/>
            <a:r>
              <a:rPr lang="en-US" kern="0" dirty="0">
                <a:solidFill>
                  <a:prstClr val="white"/>
                </a:solidFill>
                <a:latin typeface="Times New Roman" panose="02020603050405020304" pitchFamily="18" charset="0"/>
                <a:cs typeface="Times New Roman" panose="02020603050405020304" pitchFamily="18" charset="0"/>
              </a:rPr>
              <a:t>A line of people </a:t>
            </a:r>
            <a:r>
              <a:rPr lang="en-US" kern="0" dirty="0" err="1">
                <a:solidFill>
                  <a:prstClr val="white"/>
                </a:solidFill>
                <a:latin typeface="Times New Roman" panose="02020603050405020304" pitchFamily="18" charset="0"/>
                <a:cs typeface="Times New Roman" panose="02020603050405020304" pitchFamily="18" charset="0"/>
              </a:rPr>
              <a:t>moring</a:t>
            </a:r>
            <a:r>
              <a:rPr lang="en-US" kern="0" dirty="0">
                <a:solidFill>
                  <a:prstClr val="white"/>
                </a:solidFill>
                <a:latin typeface="Times New Roman" panose="02020603050405020304" pitchFamily="18" charset="0"/>
                <a:cs typeface="Times New Roman" panose="02020603050405020304" pitchFamily="18" charset="0"/>
              </a:rPr>
              <a:t> slowly for a specific purpose</a:t>
            </a:r>
          </a:p>
        </p:txBody>
      </p:sp>
      <p:sp>
        <p:nvSpPr>
          <p:cNvPr id="22" name="Rounded Rectangle 21"/>
          <p:cNvSpPr/>
          <p:nvPr/>
        </p:nvSpPr>
        <p:spPr>
          <a:xfrm>
            <a:off x="4146238" y="833826"/>
            <a:ext cx="4997762" cy="565529"/>
          </a:xfrm>
          <a:prstGeom prst="round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kern="0" dirty="0">
                <a:solidFill>
                  <a:prstClr val="white"/>
                </a:solidFill>
                <a:latin typeface="Times New Roman" panose="02020603050405020304" pitchFamily="18" charset="0"/>
                <a:cs typeface="Times New Roman" panose="02020603050405020304" pitchFamily="18" charset="0"/>
              </a:rPr>
              <a:t>We want a country without colonial rule. </a:t>
            </a:r>
          </a:p>
        </p:txBody>
      </p:sp>
      <p:pic>
        <p:nvPicPr>
          <p:cNvPr id="3" name="Picture 2"/>
          <p:cNvPicPr>
            <a:picLocks noChangeAspect="1"/>
          </p:cNvPicPr>
          <p:nvPr/>
        </p:nvPicPr>
        <p:blipFill>
          <a:blip r:embed="rId4"/>
          <a:stretch>
            <a:fillRect/>
          </a:stretch>
        </p:blipFill>
        <p:spPr>
          <a:xfrm>
            <a:off x="2565140" y="2329723"/>
            <a:ext cx="4598239" cy="2575014"/>
          </a:xfrm>
          <a:prstGeom prst="rect">
            <a:avLst/>
          </a:prstGeom>
        </p:spPr>
      </p:pic>
    </p:spTree>
    <p:extLst>
      <p:ext uri="{BB962C8B-B14F-4D97-AF65-F5344CB8AC3E}">
        <p14:creationId xmlns:p14="http://schemas.microsoft.com/office/powerpoint/2010/main" val="204373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2000"/>
                                        <p:tgtEl>
                                          <p:spTgt spid="21"/>
                                        </p:tgtEl>
                                      </p:cBhvr>
                                    </p:animEffect>
                                  </p:childTnLst>
                                </p:cTn>
                              </p:par>
                            </p:childTnLst>
                          </p:cTn>
                        </p:par>
                      </p:childTnLst>
                    </p:cTn>
                  </p:par>
                </p:childTnLst>
              </p:cTn>
              <p:nextCondLst>
                <p:cond evt="onClick" delay="0">
                  <p:tgtEl>
                    <p:spTgt spid="9"/>
                  </p:tgtEl>
                </p:cond>
              </p:nextCondLst>
            </p:seq>
          </p:childTnLst>
        </p:cTn>
      </p:par>
    </p:tnLst>
    <p:bldLst>
      <p:bldP spid="1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34" y="-70914"/>
            <a:ext cx="1775248" cy="1614384"/>
          </a:xfrm>
          <a:prstGeom prst="rect">
            <a:avLst/>
          </a:prstGeom>
        </p:spPr>
      </p:pic>
      <p:pic>
        <p:nvPicPr>
          <p:cNvPr id="9" name="Picture 8"/>
          <p:cNvPicPr>
            <a:picLocks noChangeAspect="1"/>
          </p:cNvPicPr>
          <p:nvPr/>
        </p:nvPicPr>
        <p:blipFill>
          <a:blip r:embed="rId3"/>
          <a:stretch>
            <a:fillRect/>
          </a:stretch>
        </p:blipFill>
        <p:spPr>
          <a:xfrm>
            <a:off x="5698763" y="36294"/>
            <a:ext cx="2239892" cy="1069040"/>
          </a:xfrm>
          <a:prstGeom prst="rect">
            <a:avLst/>
          </a:prstGeom>
        </p:spPr>
      </p:pic>
      <p:sp>
        <p:nvSpPr>
          <p:cNvPr id="10" name="Rounded Rectangle 9"/>
          <p:cNvSpPr/>
          <p:nvPr/>
        </p:nvSpPr>
        <p:spPr>
          <a:xfrm>
            <a:off x="-109615" y="1412858"/>
            <a:ext cx="3062291" cy="565529"/>
          </a:xfrm>
          <a:prstGeom prst="roundRect">
            <a:avLst/>
          </a:prstGeom>
          <a:solidFill>
            <a:srgbClr val="F1F53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3300" kern="0" dirty="0">
                <a:solidFill>
                  <a:srgbClr val="7030A0"/>
                </a:solidFill>
                <a:latin typeface="Tekton Pro Ext" panose="020F0605020208020904" pitchFamily="34" charset="0"/>
                <a:cs typeface="Times New Roman" panose="02020603050405020304" pitchFamily="18" charset="0"/>
              </a:rPr>
              <a:t>Prison</a:t>
            </a:r>
          </a:p>
        </p:txBody>
      </p:sp>
      <p:sp>
        <p:nvSpPr>
          <p:cNvPr id="21" name="Rounded Rectangle 20"/>
          <p:cNvSpPr/>
          <p:nvPr/>
        </p:nvSpPr>
        <p:spPr>
          <a:xfrm>
            <a:off x="2364247" y="5945826"/>
            <a:ext cx="4997762" cy="565529"/>
          </a:xfrm>
          <a:prstGeom prst="roundRect">
            <a:avLst/>
          </a:prstGeom>
          <a:solidFill>
            <a:srgbClr val="FF33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kern="0" dirty="0">
                <a:solidFill>
                  <a:prstClr val="white"/>
                </a:solidFill>
                <a:latin typeface="Times New Roman" panose="02020603050405020304" pitchFamily="18" charset="0"/>
                <a:cs typeface="Times New Roman" panose="02020603050405020304" pitchFamily="18" charset="0"/>
              </a:rPr>
              <a:t>A building where the criminals are kept</a:t>
            </a:r>
          </a:p>
        </p:txBody>
      </p:sp>
      <p:sp>
        <p:nvSpPr>
          <p:cNvPr id="22" name="Rounded Rectangle 21"/>
          <p:cNvSpPr/>
          <p:nvPr/>
        </p:nvSpPr>
        <p:spPr>
          <a:xfrm>
            <a:off x="4146238" y="1004328"/>
            <a:ext cx="4997762" cy="565529"/>
          </a:xfrm>
          <a:prstGeom prst="round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700" kern="0" dirty="0">
                <a:solidFill>
                  <a:prstClr val="white"/>
                </a:solidFill>
                <a:latin typeface="Times New Roman" panose="02020603050405020304" pitchFamily="18" charset="0"/>
                <a:cs typeface="Times New Roman" panose="02020603050405020304" pitchFamily="18" charset="0"/>
              </a:rPr>
              <a:t>Nobody want to go in a prison</a:t>
            </a:r>
          </a:p>
        </p:txBody>
      </p:sp>
      <p:pic>
        <p:nvPicPr>
          <p:cNvPr id="3" name="Picture 2"/>
          <p:cNvPicPr>
            <a:picLocks noChangeAspect="1"/>
          </p:cNvPicPr>
          <p:nvPr/>
        </p:nvPicPr>
        <p:blipFill>
          <a:blip r:embed="rId4"/>
          <a:stretch>
            <a:fillRect/>
          </a:stretch>
        </p:blipFill>
        <p:spPr>
          <a:xfrm>
            <a:off x="2364247" y="2177507"/>
            <a:ext cx="4645512" cy="3489002"/>
          </a:xfrm>
          <a:prstGeom prst="rect">
            <a:avLst/>
          </a:prstGeom>
        </p:spPr>
      </p:pic>
    </p:spTree>
    <p:extLst>
      <p:ext uri="{BB962C8B-B14F-4D97-AF65-F5344CB8AC3E}">
        <p14:creationId xmlns:p14="http://schemas.microsoft.com/office/powerpoint/2010/main" val="1673932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vertical)">
                                      <p:cBhvr>
                                        <p:cTn id="17" dur="17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4" presetClass="entr" presetSubtype="5"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vertical)">
                                      <p:cBhvr>
                                        <p:cTn id="28" dur="1750"/>
                                        <p:tgtEl>
                                          <p:spTgt spid="21"/>
                                        </p:tgtEl>
                                      </p:cBhvr>
                                    </p:animEffect>
                                  </p:childTnLst>
                                </p:cTn>
                              </p:par>
                            </p:childTnLst>
                          </p:cTn>
                        </p:par>
                      </p:childTnLst>
                    </p:cTn>
                  </p:par>
                </p:childTnLst>
              </p:cTn>
              <p:nextCondLst>
                <p:cond evt="onClick" delay="0">
                  <p:tgtEl>
                    <p:spTgt spid="9"/>
                  </p:tgtEl>
                </p:cond>
              </p:nextCondLst>
            </p:seq>
          </p:childTnLst>
        </p:cTn>
      </p:par>
    </p:tnLst>
    <p:bldLst>
      <p:bldP spid="10" grpId="0" animBg="1"/>
      <p:bldP spid="21" grpId="0" animBg="1"/>
      <p:bldP spid="2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2082</TotalTime>
  <Words>1486</Words>
  <Application>Microsoft Office PowerPoint</Application>
  <PresentationFormat>On-screen Show (4:3)</PresentationFormat>
  <Paragraphs>251</Paragraphs>
  <Slides>30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Aharoni</vt:lpstr>
      <vt:lpstr>Arial</vt:lpstr>
      <vt:lpstr>Arial Black</vt:lpstr>
      <vt:lpstr>Arial Narrow</vt:lpstr>
      <vt:lpstr>Calibri</vt:lpstr>
      <vt:lpstr>Calibri Light</vt:lpstr>
      <vt:lpstr>Segoe UI Black</vt:lpstr>
      <vt:lpstr>Sitka Small</vt:lpstr>
      <vt:lpstr>Tekton Pro Ext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Workstation</dc:creator>
  <cp:lastModifiedBy>Microsoft</cp:lastModifiedBy>
  <cp:revision>255</cp:revision>
  <dcterms:created xsi:type="dcterms:W3CDTF">2018-04-30T08:26:00Z</dcterms:created>
  <dcterms:modified xsi:type="dcterms:W3CDTF">2020-09-08T10:25:33Z</dcterms:modified>
</cp:coreProperties>
</file>