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92" r:id="rId4"/>
    <p:sldId id="260" r:id="rId5"/>
    <p:sldId id="274" r:id="rId6"/>
    <p:sldId id="278" r:id="rId7"/>
    <p:sldId id="262" r:id="rId8"/>
    <p:sldId id="293" r:id="rId9"/>
    <p:sldId id="294" r:id="rId10"/>
    <p:sldId id="263" r:id="rId11"/>
    <p:sldId id="264" r:id="rId12"/>
    <p:sldId id="265" r:id="rId13"/>
    <p:sldId id="266" r:id="rId14"/>
    <p:sldId id="297" r:id="rId15"/>
    <p:sldId id="296" r:id="rId16"/>
    <p:sldId id="283" r:id="rId17"/>
    <p:sldId id="284" r:id="rId18"/>
    <p:sldId id="285" r:id="rId19"/>
    <p:sldId id="291" r:id="rId20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6" d="100"/>
          <a:sy n="36" d="100"/>
        </p:scale>
        <p:origin x="1042" y="53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104501" y="83707"/>
            <a:ext cx="14421395" cy="803064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072640" y="3840480"/>
            <a:ext cx="10241280" cy="1920240"/>
          </a:xfrm>
        </p:spPr>
        <p:txBody>
          <a:bodyPr/>
          <a:lstStyle>
            <a:lvl1pPr marL="0" indent="0" algn="ctr">
              <a:buNone/>
              <a:defRPr sz="3700">
                <a:solidFill>
                  <a:schemeClr val="tx2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691" y="1739164"/>
            <a:ext cx="14434459" cy="18328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00691" y="1676064"/>
            <a:ext cx="14434459" cy="144696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00691" y="3571979"/>
            <a:ext cx="14434459" cy="1326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31520" y="1807117"/>
            <a:ext cx="13167360" cy="1764030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70"/>
            <a:ext cx="3218688" cy="702183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3040" y="329569"/>
            <a:ext cx="8900160" cy="702183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463040" y="1737360"/>
            <a:ext cx="12435840" cy="54864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104501" y="83707"/>
            <a:ext cx="14421395" cy="803064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1143001"/>
            <a:ext cx="12435840" cy="1634490"/>
          </a:xfrm>
        </p:spPr>
        <p:txBody>
          <a:bodyPr anchor="b" anchorCtr="0"/>
          <a:lstStyle>
            <a:lvl1pPr algn="l">
              <a:buNone/>
              <a:defRPr sz="57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057526"/>
            <a:ext cx="12435840" cy="1605914"/>
          </a:xfrm>
        </p:spPr>
        <p:txBody>
          <a:bodyPr anchor="t" anchorCtr="0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0160" y="7406640"/>
            <a:ext cx="6400800" cy="5486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11060" y="2852196"/>
            <a:ext cx="14421624" cy="10972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10634" y="2809771"/>
            <a:ext cx="14422050" cy="5486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09290" y="2962656"/>
            <a:ext cx="14423394" cy="54864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4086" y="7450531"/>
            <a:ext cx="731520" cy="5486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463040" y="1737360"/>
            <a:ext cx="5998464" cy="54864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894320" y="1737360"/>
            <a:ext cx="5998464" cy="54864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327660"/>
            <a:ext cx="12435840" cy="13716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1737360"/>
            <a:ext cx="5974080" cy="914400"/>
          </a:xfrm>
          <a:noFill/>
          <a:ln w="12700" cap="sq" cmpd="sng" algn="ctr">
            <a:noFill/>
            <a:prstDash val="solid"/>
          </a:ln>
        </p:spPr>
        <p:txBody>
          <a:bodyPr lIns="130622" anchor="b" anchorCtr="0">
            <a:noAutofit/>
          </a:bodyPr>
          <a:lstStyle>
            <a:lvl1pPr marL="0" indent="0">
              <a:buNone/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924800" y="1737360"/>
            <a:ext cx="5974080" cy="914400"/>
          </a:xfrm>
          <a:noFill/>
          <a:ln w="12700" cap="sq" cmpd="sng" algn="ctr">
            <a:noFill/>
            <a:prstDash val="solid"/>
          </a:ln>
        </p:spPr>
        <p:txBody>
          <a:bodyPr lIns="130622" anchor="b" anchorCtr="0">
            <a:noAutofit/>
          </a:bodyPr>
          <a:lstStyle>
            <a:lvl1pPr marL="0" indent="0">
              <a:buNone/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463040" y="2697480"/>
            <a:ext cx="5974080" cy="466344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7924800" y="2697480"/>
            <a:ext cx="5974080" cy="466344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02413" y="83706"/>
            <a:ext cx="14421395" cy="803209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327660"/>
            <a:ext cx="12435840" cy="1371600"/>
          </a:xfrm>
        </p:spPr>
        <p:txBody>
          <a:bodyPr anchor="b" anchorCtr="0"/>
          <a:lstStyle>
            <a:lvl1pPr algn="l">
              <a:buNone/>
              <a:defRPr sz="57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463040" y="1920240"/>
            <a:ext cx="3048000" cy="5394960"/>
          </a:xfrm>
        </p:spPr>
        <p:txBody>
          <a:bodyPr/>
          <a:lstStyle>
            <a:lvl1pPr marL="0" indent="0"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754880" y="1920240"/>
            <a:ext cx="9144000" cy="539496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5880660"/>
            <a:ext cx="11704320" cy="626746"/>
          </a:xfrm>
        </p:spPr>
        <p:txBody>
          <a:bodyPr anchor="ctr">
            <a:noAutofit/>
          </a:bodyPr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6534990"/>
            <a:ext cx="11704320" cy="822960"/>
          </a:xfrm>
        </p:spPr>
        <p:txBody>
          <a:bodyPr/>
          <a:lstStyle>
            <a:lvl1pPr marL="0" indent="0">
              <a:buFontTx/>
              <a:buNone/>
              <a:defRPr sz="23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63040" y="7406640"/>
            <a:ext cx="6217920" cy="5486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4086" y="7450531"/>
            <a:ext cx="731520" cy="5486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109291" y="5620266"/>
            <a:ext cx="14410944" cy="10972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9614" y="5580569"/>
            <a:ext cx="14410622" cy="5486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09617" y="5727870"/>
            <a:ext cx="14410619" cy="5856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9294" y="80011"/>
            <a:ext cx="14402997" cy="549783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413" y="83706"/>
            <a:ext cx="14421395" cy="803209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463040" y="329566"/>
            <a:ext cx="12435840" cy="1371600"/>
          </a:xfrm>
          <a:prstGeom prst="rect">
            <a:avLst/>
          </a:prstGeom>
        </p:spPr>
        <p:txBody>
          <a:bodyPr lIns="130622" tIns="65311" rIns="130622" bIns="130622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463040" y="1737360"/>
            <a:ext cx="12435840" cy="5486400"/>
          </a:xfrm>
          <a:prstGeom prst="rect">
            <a:avLst/>
          </a:prstGeom>
        </p:spPr>
        <p:txBody>
          <a:bodyPr lIns="130622" tIns="65311" rIns="130622" bIns="65311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9875520" y="7429500"/>
            <a:ext cx="3962400" cy="571500"/>
          </a:xfrm>
          <a:prstGeom prst="rect">
            <a:avLst/>
          </a:prstGeom>
        </p:spPr>
        <p:txBody>
          <a:bodyPr lIns="130622" tIns="65311" rIns="130622" bIns="65311" anchor="ctr" anchorCtr="0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63040" y="7406640"/>
            <a:ext cx="6339840" cy="548640"/>
          </a:xfrm>
          <a:prstGeom prst="rect">
            <a:avLst/>
          </a:prstGeom>
        </p:spPr>
        <p:txBody>
          <a:bodyPr lIns="130622" tIns="65311" rIns="130622" bIns="65311" anchor="ctr" anchorCtr="0"/>
          <a:lstStyle>
            <a:lvl1pPr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34086" y="7452360"/>
            <a:ext cx="731520" cy="54864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1866" indent="-391866" algn="l" rtl="0" eaLnBrk="1" latinLnBrk="0" hangingPunct="1">
        <a:spcBef>
          <a:spcPts val="829"/>
        </a:spcBef>
        <a:buClr>
          <a:schemeClr val="accent1"/>
        </a:buClr>
        <a:buSzPct val="85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83732" indent="-326555" algn="l" rtl="0" eaLnBrk="1" latinLnBrk="0" hangingPunct="1">
        <a:spcBef>
          <a:spcPts val="529"/>
        </a:spcBef>
        <a:buClr>
          <a:schemeClr val="accent2"/>
        </a:buClr>
        <a:buSzPct val="85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98" indent="-326555" algn="l" rtl="0" eaLnBrk="1" latinLnBrk="0" hangingPunct="1">
        <a:spcBef>
          <a:spcPts val="529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indent="-326555" algn="l" rtl="0" eaLnBrk="1" latinLnBrk="0" hangingPunct="1">
        <a:spcBef>
          <a:spcPts val="529"/>
        </a:spcBef>
        <a:buClr>
          <a:schemeClr val="accent3"/>
        </a:buClr>
        <a:buSzPct val="80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9331" indent="-326555" algn="l" rtl="0" eaLnBrk="1" latinLnBrk="0" hangingPunct="1">
        <a:spcBef>
          <a:spcPts val="529"/>
        </a:spcBef>
        <a:buClr>
          <a:schemeClr val="accent3"/>
        </a:buClr>
        <a:buFontTx/>
        <a:buChar char="o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1197" indent="-326555" algn="l" rtl="0" eaLnBrk="1" latinLnBrk="0" hangingPunct="1">
        <a:spcBef>
          <a:spcPts val="529"/>
        </a:spcBef>
        <a:buClr>
          <a:schemeClr val="accent3"/>
        </a:buClr>
        <a:buChar char="•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063" indent="-326555" algn="l" rtl="0" eaLnBrk="1" latinLnBrk="0" hangingPunct="1">
        <a:spcBef>
          <a:spcPts val="529"/>
        </a:spcBef>
        <a:buClr>
          <a:schemeClr val="accent2"/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3134929" indent="-326555" algn="l" rtl="0" eaLnBrk="1" latinLnBrk="0" hangingPunct="1">
        <a:spcBef>
          <a:spcPts val="529"/>
        </a:spcBef>
        <a:buClr>
          <a:schemeClr val="accent1">
            <a:tint val="60000"/>
          </a:schemeClr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6795" indent="-326555" algn="l" rtl="0" eaLnBrk="1" latinLnBrk="0" hangingPunct="1">
        <a:spcBef>
          <a:spcPts val="529"/>
        </a:spcBef>
        <a:buClr>
          <a:schemeClr val="accent2">
            <a:tint val="60000"/>
          </a:schemeClr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2D6F33-FB3B-4D5D-98DE-F8978E342005}"/>
              </a:ext>
            </a:extLst>
          </p:cNvPr>
          <p:cNvSpPr/>
          <p:nvPr/>
        </p:nvSpPr>
        <p:spPr>
          <a:xfrm>
            <a:off x="-152400" y="0"/>
            <a:ext cx="149352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7" y="2286000"/>
            <a:ext cx="4673084" cy="4800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01200" y="2338875"/>
            <a:ext cx="4648200" cy="4775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6" y="381000"/>
            <a:ext cx="1423987" cy="800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04800" y="228600"/>
            <a:ext cx="14935200" cy="77559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</a:p>
          <a:p>
            <a:pPr algn="ctr"/>
            <a:endParaRPr lang="en-US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 বন্ধুরা!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808" y="2254469"/>
            <a:ext cx="2641482" cy="32319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645F43-002C-4360-B3D4-35D94F0141D3}"/>
              </a:ext>
            </a:extLst>
          </p:cNvPr>
          <p:cNvSpPr/>
          <p:nvPr/>
        </p:nvSpPr>
        <p:spPr>
          <a:xfrm>
            <a:off x="-152400" y="0"/>
            <a:ext cx="14782800" cy="822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4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174FE5-E641-4816-AB18-21D3B28FB110}"/>
              </a:ext>
            </a:extLst>
          </p:cNvPr>
          <p:cNvSpPr/>
          <p:nvPr/>
        </p:nvSpPr>
        <p:spPr>
          <a:xfrm>
            <a:off x="0" y="0"/>
            <a:ext cx="14630400" cy="81147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2801600" y="1072424"/>
            <a:ext cx="1430406" cy="15222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381000" y="5008695"/>
            <a:ext cx="1207868" cy="15222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7200" y="114888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৮.৩  ভগ্নাংশের তুলনা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822774"/>
            <a:ext cx="6629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চল, বড় এবং ছোট ভগ্নাংশ খুঁজে বের করি।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4989" y="1469105"/>
            <a:ext cx="817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বড়, এবং ছোট নির্ণয় করি।     “&lt;” অথবা “&gt;” প্রতীক বসাই।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3752" y="2123511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(১)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7152" y="2216228"/>
            <a:ext cx="35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567152" y="2631726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984938" y="2395949"/>
            <a:ext cx="609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97014" y="2152749"/>
            <a:ext cx="336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97014" y="2594689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067799" y="2339582"/>
            <a:ext cx="1040525" cy="5236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34100" y="2334763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117928" y="2338762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113294" y="2337223"/>
            <a:ext cx="990600" cy="5236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43500" y="3045301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43500" y="2337223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34100" y="3045301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117725" y="3047225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117928" y="3042431"/>
            <a:ext cx="990600" cy="5236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131968" y="3042431"/>
            <a:ext cx="990600" cy="5236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60024" y="2112226"/>
            <a:ext cx="35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636376" y="2530762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69220" y="2857957"/>
            <a:ext cx="336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636376" y="3304233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820400" y="1646457"/>
            <a:ext cx="19812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রং করি এবং তুলনা করি।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16976" y="4638020"/>
            <a:ext cx="62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(২)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01000" y="3750509"/>
            <a:ext cx="46863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প্রত্যেকটি ভগ্নাংশের হরগুলো সমান।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38400" y="4484131"/>
            <a:ext cx="35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2438400" y="4899629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921876" y="4656342"/>
            <a:ext cx="609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630010" y="4484131"/>
            <a:ext cx="336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630010" y="4930407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420100" y="5385653"/>
            <a:ext cx="1638300" cy="5236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772400" y="4699190"/>
            <a:ext cx="2476500" cy="5236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636376" y="4514908"/>
            <a:ext cx="35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598276" y="4932556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772400" y="4699190"/>
            <a:ext cx="24765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785084" y="5397138"/>
            <a:ext cx="1631732" cy="5236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143500" y="5376683"/>
            <a:ext cx="16383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591706" y="5179946"/>
            <a:ext cx="336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2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4625866" y="5626222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798175" y="6014794"/>
            <a:ext cx="70734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প্রত্যেকটি ভগ্নাংশের লবগুলো সমান। তুমি কী মনে কর?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6781800"/>
            <a:ext cx="109728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 ভগ্নাংশের হরগুলো একই থাকে, তবে যে ভগ্নাংশের লব বড়, সে ভগ্নাংশটির মান বড়। </a:t>
            </a:r>
          </a:p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 ভগ্নাংশের লবগুলো একই থাকে, তবে যে ভগ্নাংশের হর ছোট,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ভগ্নাংশটি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বড়।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057944" y="2308560"/>
            <a:ext cx="463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&lt;</a:t>
            </a:r>
            <a:endParaRPr lang="en-US" sz="3200" dirty="0"/>
          </a:p>
        </p:txBody>
      </p:sp>
      <p:sp>
        <p:nvSpPr>
          <p:cNvPr id="49" name="Rectangle 48"/>
          <p:cNvSpPr/>
          <p:nvPr/>
        </p:nvSpPr>
        <p:spPr>
          <a:xfrm>
            <a:off x="3022133" y="4576463"/>
            <a:ext cx="471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&gt;</a:t>
            </a:r>
            <a:endParaRPr lang="en-US" sz="3200" dirty="0"/>
          </a:p>
        </p:txBody>
      </p:sp>
      <p:sp>
        <p:nvSpPr>
          <p:cNvPr id="50" name="Rectangle 49"/>
          <p:cNvSpPr/>
          <p:nvPr/>
        </p:nvSpPr>
        <p:spPr>
          <a:xfrm>
            <a:off x="7124700" y="2338762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9117725" y="2338762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115300" y="3047225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105650" y="3047225"/>
            <a:ext cx="990600" cy="5236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5900" y="4699190"/>
            <a:ext cx="24765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781800" y="5376683"/>
            <a:ext cx="16383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420100" y="5376683"/>
            <a:ext cx="16383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105650" y="3047225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6" grpId="0" animBg="1"/>
      <p:bldP spid="27" grpId="0" animBg="1"/>
      <p:bldP spid="3" grpId="0" animBg="1"/>
      <p:bldP spid="38" grpId="0" animBg="1"/>
      <p:bldP spid="39" grpId="0" animBg="1"/>
      <p:bldP spid="43" grpId="0" animBg="1"/>
      <p:bldP spid="47" grpId="0" animBg="1"/>
      <p:bldP spid="7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3C6894-89EF-4F8A-B329-8F0375DAD6F6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>
            <a:off x="369618" y="5512145"/>
            <a:ext cx="1886037" cy="20071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 flipH="1">
            <a:off x="12420600" y="1540603"/>
            <a:ext cx="1713801" cy="1936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124831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৮.৪ সমতুল ভগ্নাংশ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41076" y="894272"/>
            <a:ext cx="106408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চল, সমতুল ভগ্নাংশ খুঁজে বের করি এবং এর সম্পর্কে ধারণা লাভ করি।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27986" y="2500104"/>
            <a:ext cx="2476500" cy="5236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895600" y="2797712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351486" y="2500104"/>
            <a:ext cx="24765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2324180"/>
            <a:ext cx="5596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9956" y="1630552"/>
            <a:ext cx="471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রং করি এবং তুলনা করি।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40569" y="3285395"/>
            <a:ext cx="990600" cy="5236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51486" y="3291605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42086" y="3291605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23286" y="3291605"/>
            <a:ext cx="990600" cy="5236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895600" y="3553407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5600" y="3100921"/>
            <a:ext cx="354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250487" y="4826878"/>
            <a:ext cx="990600" cy="5236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90238" y="4121266"/>
            <a:ext cx="990600" cy="526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269287" y="4121139"/>
            <a:ext cx="990600" cy="5236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280838" y="4121139"/>
            <a:ext cx="990600" cy="5236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96179" y="4121139"/>
            <a:ext cx="990600" cy="5236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895600" y="4382941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342086" y="4121139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895600" y="3936665"/>
            <a:ext cx="354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51486" y="4121139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309038" y="4829217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258300" y="4826878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241087" y="4826878"/>
            <a:ext cx="990600" cy="5236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277100" y="4826878"/>
            <a:ext cx="990600" cy="5236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2889031" y="5091019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318438" y="4829217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889031" y="4665477"/>
            <a:ext cx="2864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৪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327838" y="4829217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259887" y="4826878"/>
            <a:ext cx="990600" cy="5236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3072962" y="6084273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607676" y="6084273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03734" y="5637997"/>
            <a:ext cx="354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194737" y="6084273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127938" y="5660332"/>
            <a:ext cx="354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4127938" y="6084273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189482" y="5625799"/>
            <a:ext cx="2864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৪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48000" y="5623171"/>
            <a:ext cx="5596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16668" y="5838051"/>
            <a:ext cx="5820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51486" y="5622608"/>
            <a:ext cx="31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925611" y="5625799"/>
            <a:ext cx="31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36021" y="5761107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এগুলো সব সমতুল ভগ্নাংশ।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3199086" y="7303713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062574" y="7287897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41076" y="6841621"/>
            <a:ext cx="354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827986" y="7319102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77962" y="6821953"/>
            <a:ext cx="354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4977961" y="7287897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835869" y="6857437"/>
            <a:ext cx="2864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৪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199086" y="6858000"/>
            <a:ext cx="5596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09038" y="6980548"/>
            <a:ext cx="42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623933" y="6913910"/>
            <a:ext cx="31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537184" y="6933954"/>
            <a:ext cx="31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843543" y="2500104"/>
            <a:ext cx="24765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332685" y="3291605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323286" y="3291605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99638" y="4121266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320689" y="4121139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8280838" y="4121139"/>
            <a:ext cx="98569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277100" y="4826878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259887" y="4826878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299638" y="4829217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0248900" y="4826878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1" grpId="0" animBg="1"/>
      <p:bldP spid="25" grpId="0" animBg="1"/>
      <p:bldP spid="27" grpId="0" animBg="1"/>
      <p:bldP spid="28" grpId="0" animBg="1"/>
      <p:bldP spid="29" grpId="0" animBg="1"/>
      <p:bldP spid="36" grpId="0" animBg="1"/>
      <p:bldP spid="37" grpId="0" animBg="1"/>
      <p:bldP spid="42" grpId="0" animBg="1"/>
      <p:bldP spid="45" grpId="0"/>
      <p:bldP spid="47" grpId="0"/>
      <p:bldP spid="49" grpId="0"/>
      <p:bldP spid="50" grpId="0"/>
      <p:bldP spid="51" grpId="0"/>
      <p:bldP spid="52" grpId="0"/>
      <p:bldP spid="54" grpId="0"/>
      <p:bldP spid="55" grpId="0"/>
      <p:bldP spid="58" grpId="0"/>
      <p:bldP spid="60" grpId="0"/>
      <p:bldP spid="62" grpId="0"/>
      <p:bldP spid="63" grpId="0"/>
      <p:bldP spid="64" grpId="0"/>
      <p:bldP spid="65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576E27-2036-4AE5-B353-DC253D8CE1A1}"/>
              </a:ext>
            </a:extLst>
          </p:cNvPr>
          <p:cNvSpPr/>
          <p:nvPr/>
        </p:nvSpPr>
        <p:spPr>
          <a:xfrm>
            <a:off x="1" y="0"/>
            <a:ext cx="147828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2801600" y="1092142"/>
            <a:ext cx="1439001" cy="15314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206273" y="4060039"/>
            <a:ext cx="1307438" cy="1477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29985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৮.৮ অনুশীলনী (২)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109214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৫. খালিঘর পূরণ কর: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2995" y="1981200"/>
            <a:ext cx="71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(১)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78262" y="1714500"/>
            <a:ext cx="53633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47889" y="3641979"/>
            <a:ext cx="8620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98033" y="2210710"/>
            <a:ext cx="48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7000" y="196000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58055" y="1807946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187098" y="2375507"/>
            <a:ext cx="7148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32182" y="1981200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09253" y="1807945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১৩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১৫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419600" y="2413534"/>
            <a:ext cx="7148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27998" y="3318813"/>
            <a:ext cx="67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বা,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86943" y="4242143"/>
            <a:ext cx="53633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1820673" y="2375507"/>
            <a:ext cx="8620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13662" y="3553081"/>
            <a:ext cx="48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20257" y="3213654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00955" y="3041814"/>
            <a:ext cx="718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১৩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১৫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618104" y="3641979"/>
            <a:ext cx="7148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49569" y="3136709"/>
            <a:ext cx="628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‒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60906" y="297952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032318" y="3598374"/>
            <a:ext cx="7148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820673" y="4567224"/>
            <a:ext cx="67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বা,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01602" y="2946954"/>
            <a:ext cx="53633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2444642" y="4890389"/>
            <a:ext cx="8620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673724" y="4775543"/>
            <a:ext cx="48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3901965" y="4890389"/>
            <a:ext cx="21940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345235" y="4470869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86730" y="4105559"/>
            <a:ext cx="20616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১৩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‒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১৫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94159" y="5758874"/>
            <a:ext cx="67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বা,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41021" y="5492174"/>
            <a:ext cx="53633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2914230" y="6144681"/>
            <a:ext cx="8620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12294" y="6114365"/>
            <a:ext cx="48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51712" y="5775725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4556969" y="6160446"/>
            <a:ext cx="8327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39433" y="5532914"/>
            <a:ext cx="1142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১০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১৫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32197" y="6883806"/>
            <a:ext cx="67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বা,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952411" y="6985703"/>
            <a:ext cx="53633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544531" y="6869487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4105356" y="7265089"/>
            <a:ext cx="8327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744875" y="6603370"/>
            <a:ext cx="1193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১০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১৫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889935" y="6911147"/>
            <a:ext cx="62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554221" y="6836019"/>
            <a:ext cx="48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05600" y="2042754"/>
            <a:ext cx="67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বা,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468442" y="2108807"/>
            <a:ext cx="53633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8027360" y="1990786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252181" y="1738473"/>
            <a:ext cx="1142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১০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১৫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8586868" y="2375506"/>
            <a:ext cx="8327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9473433" y="2021563"/>
            <a:ext cx="62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018494" y="1975561"/>
            <a:ext cx="48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10046330" y="2158456"/>
            <a:ext cx="50039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8668897" y="2497812"/>
            <a:ext cx="668723" cy="382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0046330" y="1497736"/>
            <a:ext cx="500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660525" y="2898542"/>
            <a:ext cx="46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8519614" y="3061212"/>
            <a:ext cx="668723" cy="382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753063" y="3288036"/>
            <a:ext cx="500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8707240" y="1828164"/>
            <a:ext cx="668723" cy="382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8632598" y="1190568"/>
            <a:ext cx="620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705599" y="4337344"/>
            <a:ext cx="67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বা,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491023" y="4450275"/>
            <a:ext cx="53633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8153399" y="4275788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853975" y="4337344"/>
            <a:ext cx="620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</p:spTree>
    <p:extLst>
      <p:ext uri="{BB962C8B-B14F-4D97-AF65-F5344CB8AC3E}">
        <p14:creationId xmlns:p14="http://schemas.microsoft.com/office/powerpoint/2010/main" val="2246848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5" grpId="0"/>
      <p:bldP spid="36" grpId="0"/>
      <p:bldP spid="37" grpId="0"/>
      <p:bldP spid="39" grpId="0"/>
      <p:bldP spid="40" grpId="0"/>
      <p:bldP spid="42" grpId="0"/>
      <p:bldP spid="43" grpId="0" animBg="1"/>
      <p:bldP spid="45" grpId="0"/>
      <p:bldP spid="48" grpId="0"/>
      <p:bldP spid="49" grpId="0"/>
      <p:bldP spid="50" grpId="0"/>
      <p:bldP spid="51" grpId="0" animBg="1"/>
      <p:bldP spid="53" grpId="0"/>
      <p:bldP spid="54" grpId="0"/>
      <p:bldP spid="58" grpId="0"/>
      <p:bldP spid="59" grpId="0"/>
      <p:bldP spid="60" grpId="0" animBg="1"/>
      <p:bldP spid="61" grpId="0"/>
      <p:bldP spid="63" grpId="0"/>
      <p:bldP spid="64" grpId="0"/>
      <p:bldP spid="65" grpId="0"/>
      <p:bldP spid="66" grpId="0"/>
      <p:bldP spid="67" grpId="0" animBg="1"/>
      <p:bldP spid="68" grpId="0"/>
      <p:bldP spid="69" grpId="0"/>
      <p:bldP spid="71" grpId="0"/>
      <p:bldP spid="72" grpId="0"/>
      <p:bldP spid="79" grpId="0"/>
      <p:bldP spid="80" grpId="0"/>
      <p:bldP spid="82" grpId="0"/>
      <p:bldP spid="84" grpId="0"/>
      <p:bldP spid="85" grpId="0"/>
      <p:bldP spid="86" grpId="0" animBg="1"/>
      <p:bldP spid="87" grpId="0"/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FD66C4-DBC4-4F31-8005-4580F2458A34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307462" y="2512617"/>
            <a:ext cx="1612939" cy="18221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2274786" y="2209342"/>
            <a:ext cx="1898413" cy="2020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6456" y="799787"/>
            <a:ext cx="1234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৬. সবুজের বাড়ি বিদ্যালয় থেকে        কিমি পশ্চিমে অবস্থিত। মিতুর বাড়ি বিদ্যালয় থেকে           কিমি পূর্বে অবস্থিত।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3512" y="526945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98214" y="526945"/>
            <a:ext cx="87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১২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169572" y="1152260"/>
            <a:ext cx="533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3298214" y="1123401"/>
            <a:ext cx="533400" cy="3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14245" y="3016189"/>
            <a:ext cx="7171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(১) সবুজের বাড়ি থেকে মিতুর বাড়ির দূরত্ব কত কিমি?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54" y="1822621"/>
            <a:ext cx="5715000" cy="11935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60883" y="4416931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314245" y="5081908"/>
            <a:ext cx="6187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05552" y="3688442"/>
            <a:ext cx="147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সমাধানঃ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814" y="466315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9777" y="4478488"/>
            <a:ext cx="87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৫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১২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589598" y="5080054"/>
            <a:ext cx="533400" cy="3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2794" y="4737861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029198" y="5140208"/>
            <a:ext cx="2057402" cy="423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05399" y="4509266"/>
            <a:ext cx="1905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৯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+  ১০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২৪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95488" y="5852747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049849" y="6269253"/>
            <a:ext cx="80289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87950" y="5677211"/>
            <a:ext cx="726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১৯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২৪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91321" y="6949882"/>
            <a:ext cx="3771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উত্তরঃ               কিমি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34614" y="6647765"/>
            <a:ext cx="726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১৯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২৪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584185" y="7247929"/>
            <a:ext cx="9861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757560" y="14228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৮.৮ অনুশীলনী (২)</a:t>
            </a:r>
          </a:p>
        </p:txBody>
      </p:sp>
    </p:spTree>
    <p:extLst>
      <p:ext uri="{BB962C8B-B14F-4D97-AF65-F5344CB8AC3E}">
        <p14:creationId xmlns:p14="http://schemas.microsoft.com/office/powerpoint/2010/main" val="151384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16" grpId="0"/>
      <p:bldP spid="17" grpId="0"/>
      <p:bldP spid="21" grpId="0"/>
      <p:bldP spid="11" grpId="0"/>
      <p:bldP spid="24" grpId="0"/>
      <p:bldP spid="26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D95AE2-3881-48E0-983D-4A392A8473A9}"/>
              </a:ext>
            </a:extLst>
          </p:cNvPr>
          <p:cNvSpPr/>
          <p:nvPr/>
        </p:nvSpPr>
        <p:spPr>
          <a:xfrm>
            <a:off x="1" y="0"/>
            <a:ext cx="146304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307462" y="2512617"/>
            <a:ext cx="1612939" cy="18221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2115800" y="2637610"/>
            <a:ext cx="1898413" cy="2020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3821" y="834747"/>
            <a:ext cx="1234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৬. সবুজের বাড়ি বিদ্যালয় থেকে        কিমি পশ্চিমে অবস্থিত। মিতুর বাড়ি বিদ্যালয় থেকে           কিমি পূর্বে অবস্থিত।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4166" y="515228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98214" y="515228"/>
            <a:ext cx="87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১২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169572" y="1188665"/>
            <a:ext cx="533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3254859" y="1111684"/>
            <a:ext cx="533400" cy="3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29000" y="2934389"/>
            <a:ext cx="982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(২) বিদ্যালয় থেকে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বাড়ি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সবুজ ও মিতুর বাড়ি থেকে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দূরত্বের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কত?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2" y="1740821"/>
            <a:ext cx="6541378" cy="11935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62801" y="4755882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262801" y="5417601"/>
            <a:ext cx="6187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29000" y="4011607"/>
            <a:ext cx="147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সমাধানঃ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82855" y="5002104"/>
            <a:ext cx="521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‒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7277" y="4817436"/>
            <a:ext cx="711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১২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987277" y="5413892"/>
            <a:ext cx="533400" cy="3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26469" y="5133063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912270" y="5493099"/>
            <a:ext cx="2037696" cy="426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44966" y="4944341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১০  </a:t>
            </a:r>
            <a:r>
              <a:rPr lang="en-US" sz="3600" dirty="0">
                <a:latin typeface="Calibri"/>
                <a:cs typeface="Calibri"/>
              </a:rPr>
              <a:t>‒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৯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২৪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46984" y="6186696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817019" y="6571416"/>
            <a:ext cx="7077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98118" y="5955725"/>
            <a:ext cx="726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১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২৪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7785" y="7086600"/>
            <a:ext cx="822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উত্তরঃ সবুজের বাড়ি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নিকটে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  কিমি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39624" y="6748045"/>
            <a:ext cx="726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১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২৪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360159" y="7409765"/>
            <a:ext cx="7382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969172" y="6539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৮.৮ অনুশীলনী (২)</a:t>
            </a:r>
          </a:p>
        </p:txBody>
      </p:sp>
    </p:spTree>
    <p:extLst>
      <p:ext uri="{BB962C8B-B14F-4D97-AF65-F5344CB8AC3E}">
        <p14:creationId xmlns:p14="http://schemas.microsoft.com/office/powerpoint/2010/main" val="24403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4952AF-0574-4ABD-A764-44C313FA326A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62" y="1852425"/>
            <a:ext cx="4457700" cy="18918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855768"/>
            <a:ext cx="1234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৭. একজন কৃষক তার সবজি ক্ষেতের        অংশে বেগুন,       অংশে বাঁধাকপি এবং      অংশে ফুল চাষ করেন।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9172" y="6539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৮.৮ অনুশীলনী (২)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5885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934200" y="1188665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07062" y="588498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207062" y="1179148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573000" y="578982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2573000" y="1179146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3184" y="3851260"/>
            <a:ext cx="896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(১) কৃষক তার ক্ষেতের মোট কত অংশে চাষ করেছেন?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389962" y="2157129"/>
            <a:ext cx="1135223" cy="1282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2573000" y="2228136"/>
            <a:ext cx="1407399" cy="14977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7573" y="4579018"/>
            <a:ext cx="148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সমাধান: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4372" y="449759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677510" y="5097755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8814" y="466315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82875" y="449759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684689" y="5097755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26286" y="468141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12086" y="4579018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914714" y="5153764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68365" y="5792263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28" name="Straight Connector 27"/>
          <p:cNvCxnSpPr>
            <a:stCxn id="26" idx="3"/>
          </p:cNvCxnSpPr>
          <p:nvPr/>
        </p:nvCxnSpPr>
        <p:spPr>
          <a:xfrm flipV="1">
            <a:off x="2438400" y="6176983"/>
            <a:ext cx="259209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77510" y="5518728"/>
            <a:ext cx="2732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21947" y="6842167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383710" y="7232704"/>
            <a:ext cx="561323" cy="147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43618" y="6708872"/>
            <a:ext cx="60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১৯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14714" y="6910562"/>
            <a:ext cx="1004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১৯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২০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850382" y="7449171"/>
            <a:ext cx="7382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37089" y="7139759"/>
            <a:ext cx="385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উত্তর:           অংশ।</a:t>
            </a:r>
          </a:p>
        </p:txBody>
      </p:sp>
    </p:spTree>
    <p:extLst>
      <p:ext uri="{BB962C8B-B14F-4D97-AF65-F5344CB8AC3E}">
        <p14:creationId xmlns:p14="http://schemas.microsoft.com/office/powerpoint/2010/main" val="318385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3" grpId="0"/>
      <p:bldP spid="24" grpId="0"/>
      <p:bldP spid="26" grpId="0"/>
      <p:bldP spid="29" grpId="0"/>
      <p:bldP spid="30" grpId="0"/>
      <p:bldP spid="34" grpId="0"/>
      <p:bldP spid="36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0E1F4D-A306-46B7-A20E-241EBD457315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381000" y="6363785"/>
            <a:ext cx="1135223" cy="12824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2346229" y="2725099"/>
            <a:ext cx="1407399" cy="1497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9172" y="14228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৮.৮ অনুশীলনী (২)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855768"/>
            <a:ext cx="1234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৭. একজন কৃষক তার সবজি ক্ষেতের        অংশে বেগুন,        অংশে বাঁধাকপি এবং        অংশে ফুল চাষ করেন।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62" y="1852425"/>
            <a:ext cx="4457700" cy="1891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3185" y="3851260"/>
            <a:ext cx="766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(২) কৃষকের সবজি ক্ষেতের কত অংশ খালি রয়েছে?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7573" y="4579018"/>
            <a:ext cx="148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সমাধান: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4579018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কৃষক তার সবজি ক্ষেতের        অংশে চাষ করেছেন।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7440" y="4498957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১৯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২০</a:t>
            </a:r>
          </a:p>
        </p:txBody>
      </p:sp>
      <p:cxnSp>
        <p:nvCxnSpPr>
          <p:cNvPr id="3" name="Straight Connector 2"/>
          <p:cNvCxnSpPr>
            <a:stCxn id="12" idx="1"/>
            <a:endCxn id="12" idx="3"/>
          </p:cNvCxnSpPr>
          <p:nvPr/>
        </p:nvCxnSpPr>
        <p:spPr>
          <a:xfrm>
            <a:off x="5807440" y="4976011"/>
            <a:ext cx="6007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8400" y="533390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সম্পূর্ণ জমি ১ অংশ।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0643" y="6040620"/>
            <a:ext cx="71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‒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78328" y="5943149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১৯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২০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969172" y="6420202"/>
            <a:ext cx="6007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79063" y="6035477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17" name="Straight Connector 16"/>
          <p:cNvCxnSpPr>
            <a:stCxn id="24" idx="3"/>
          </p:cNvCxnSpPr>
          <p:nvPr/>
        </p:nvCxnSpPr>
        <p:spPr>
          <a:xfrm flipV="1">
            <a:off x="4349098" y="6415056"/>
            <a:ext cx="1458341" cy="51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38436" y="5948404"/>
            <a:ext cx="13690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২০ ‒ ১৯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২০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34554" y="6035478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50812" y="5948404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২০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333796" y="6431774"/>
            <a:ext cx="6007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92069" y="7139758"/>
            <a:ext cx="4599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উত্তর:           অংশ  খালি রয়েছে।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43738" y="6936512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২০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898466" y="7413565"/>
            <a:ext cx="6007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34200" y="5885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07062" y="588498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745128" y="578982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790664" y="1188665"/>
            <a:ext cx="6007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207062" y="1179146"/>
            <a:ext cx="4703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581864" y="1179146"/>
            <a:ext cx="6007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8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22" grpId="0"/>
      <p:bldP spid="24" grpId="0"/>
      <p:bldP spid="18" grpId="0"/>
      <p:bldP spid="25" grpId="0"/>
      <p:bldP spid="26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03A555-150C-4732-8088-6280A553CA79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61" y="258358"/>
            <a:ext cx="1423988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2344400" y="931104"/>
            <a:ext cx="1905000" cy="202733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239956" y="1395991"/>
            <a:ext cx="1667777" cy="18841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48400" y="150627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1007062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নিচের সমস্যা দুইটির সমাধান কর: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1783563"/>
            <a:ext cx="1021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ক বোতলে        লিটার এবং খ বোতলে        লিটার পানি রয়েছে। বোতল দুইটিতে মোট কত লিটার পানি রয়েছে?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49663" y="1570815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549663" y="2046217"/>
            <a:ext cx="365237" cy="16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62113" y="1569163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8254230" y="2046217"/>
            <a:ext cx="44832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7200" y="49530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তোমার কাছে         লিটার দুধ রয়েছে যা থেকে তুমি         লিটার দুধ পান করেছ। আর কত লিটার দুধ অবশিষ্ট রয়েছে?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24200" y="4724400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075446" y="5201453"/>
            <a:ext cx="414812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445954" y="5201453"/>
            <a:ext cx="5132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536182" y="4724400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96662" y="3139952"/>
            <a:ext cx="148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সমাধান: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81913" y="3000529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3610492" y="3463117"/>
            <a:ext cx="4838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164231" y="3062083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50031" y="3000529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4819323" y="3446803"/>
            <a:ext cx="44832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439446" y="3078396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6248400" y="3477582"/>
            <a:ext cx="1143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248400" y="2983892"/>
            <a:ext cx="1265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 + ২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৬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13582" y="3078395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170479" y="3000528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cxnSp>
        <p:nvCxnSpPr>
          <p:cNvPr id="65" name="Straight Connector 64"/>
          <p:cNvCxnSpPr>
            <a:stCxn id="62" idx="3"/>
          </p:cNvCxnSpPr>
          <p:nvPr/>
        </p:nvCxnSpPr>
        <p:spPr>
          <a:xfrm>
            <a:off x="8183617" y="3463116"/>
            <a:ext cx="352565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584286" y="4061110"/>
            <a:ext cx="4599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উত্তর:       লিটার পানি রয়েছে।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518955" y="3813250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4507131" y="4290303"/>
            <a:ext cx="342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68538" y="6153329"/>
            <a:ext cx="148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সমাধান: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42464" y="5999440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2117616" y="6476492"/>
            <a:ext cx="414812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655922" y="6153329"/>
            <a:ext cx="4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‒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28473" y="5999438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168704" y="6476491"/>
            <a:ext cx="5132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829209" y="6091773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410896" y="5945750"/>
            <a:ext cx="1265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৮ </a:t>
            </a:r>
            <a:r>
              <a:rPr lang="en-US" sz="3200" dirty="0">
                <a:latin typeface="Calibri"/>
                <a:cs typeface="Calibri"/>
              </a:rPr>
              <a:t>‒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১২</a:t>
            </a:r>
          </a:p>
        </p:txBody>
      </p:sp>
      <p:cxnSp>
        <p:nvCxnSpPr>
          <p:cNvPr id="80" name="Straight Connector 79"/>
          <p:cNvCxnSpPr>
            <a:stCxn id="77" idx="3"/>
          </p:cNvCxnSpPr>
          <p:nvPr/>
        </p:nvCxnSpPr>
        <p:spPr>
          <a:xfrm>
            <a:off x="4499244" y="6476494"/>
            <a:ext cx="951523" cy="39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548933" y="6091770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6109481" y="6484359"/>
            <a:ext cx="5132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218968" y="5999436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১২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335243" y="7162800"/>
            <a:ext cx="4599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উত্তর:        লিটার পানি রয়েছে।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228473" y="6978133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১২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3211727" y="7455187"/>
            <a:ext cx="5132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522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4" grpId="0"/>
      <p:bldP spid="55" grpId="0"/>
      <p:bldP spid="57" grpId="0"/>
      <p:bldP spid="60" grpId="0"/>
      <p:bldP spid="62" grpId="0"/>
      <p:bldP spid="63" grpId="0"/>
      <p:bldP spid="66" grpId="0"/>
      <p:bldP spid="67" grpId="0"/>
      <p:bldP spid="70" grpId="0"/>
      <p:bldP spid="71" grpId="0"/>
      <p:bldP spid="73" grpId="0"/>
      <p:bldP spid="74" grpId="0"/>
      <p:bldP spid="77" grpId="0"/>
      <p:bldP spid="78" grpId="0"/>
      <p:bldP spid="82" grpId="0"/>
      <p:bldP spid="84" grpId="0"/>
      <p:bldP spid="85" grpId="0"/>
      <p:bldP spid="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EDA7B5-160E-49AA-8768-6C783E2D7433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 flipH="1">
            <a:off x="12573000" y="1979903"/>
            <a:ext cx="1447800" cy="16355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>
            <a:off x="381000" y="1953951"/>
            <a:ext cx="1585671" cy="168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40900" y="753622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67000" y="2797701"/>
            <a:ext cx="990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৮.৮ অনুশীলনী ( ২ )  4 নং সমস্যা থেকে ৭ নং সমস্যাগুলো বাড়িতে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করবে।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8F0A45-248F-450E-9A69-30ACBED0A4C5}"/>
              </a:ext>
            </a:extLst>
          </p:cNvPr>
          <p:cNvSpPr/>
          <p:nvPr/>
        </p:nvSpPr>
        <p:spPr>
          <a:xfrm>
            <a:off x="0" y="0"/>
            <a:ext cx="14630400" cy="845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33528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অসংখ্য ধন্যবাদ ! </a:t>
            </a:r>
          </a:p>
          <a:p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বিদায় বন্ধুরা 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0284" y="6096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আবার দেখা হবে।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7" b="99681" l="0" r="74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62972"/>
            <a:ext cx="69342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DA11DB-E6C9-4436-81DD-8CDCBACD6402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56B15A-23E3-4A41-9EB7-FE63809036B6}"/>
              </a:ext>
            </a:extLst>
          </p:cNvPr>
          <p:cNvSpPr/>
          <p:nvPr/>
        </p:nvSpPr>
        <p:spPr>
          <a:xfrm>
            <a:off x="-31898" y="0"/>
            <a:ext cx="14630400" cy="822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71053" y="344426"/>
            <a:ext cx="29002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854865"/>
            <a:ext cx="6223761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জেসমিন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জাহান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দরাকুল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কোম্পানীগ</a:t>
            </a:r>
            <a:r>
              <a:rPr lang="as-IN" sz="4000" dirty="0">
                <a:latin typeface="Times New Roman" pitchFamily="18" charset="0"/>
                <a:cs typeface="Times New Roman" pitchFamily="18" charset="0"/>
              </a:rPr>
              <a:t>ঞ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্</a:t>
            </a:r>
            <a:r>
              <a:rPr lang="as-IN" sz="4000" dirty="0">
                <a:latin typeface="Times New Roman" pitchFamily="18" charset="0"/>
                <a:cs typeface="Times New Roman" pitchFamily="18" charset="0"/>
              </a:rPr>
              <a:t>জ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as-IN" sz="4000" dirty="0">
                <a:latin typeface="Times New Roman" pitchFamily="18" charset="0"/>
                <a:cs typeface="Times New Roman" pitchFamily="18" charset="0"/>
              </a:rPr>
              <a:t>স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ি</a:t>
            </a:r>
            <a:r>
              <a:rPr lang="as-IN" sz="4000" dirty="0">
                <a:latin typeface="Times New Roman" pitchFamily="18" charset="0"/>
                <a:cs typeface="Times New Roman" pitchFamily="18" charset="0"/>
              </a:rPr>
              <a:t>ল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ে</a:t>
            </a:r>
            <a:r>
              <a:rPr lang="as-IN" sz="4000" dirty="0">
                <a:latin typeface="Times New Roman" pitchFamily="18" charset="0"/>
                <a:cs typeface="Times New Roman" pitchFamily="18" charset="0"/>
              </a:rPr>
              <a:t>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4114" y="3770433"/>
            <a:ext cx="7584388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শ্রেণিঃচতুর্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থ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বিষয়ঃপ্রা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ক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ত </a:t>
            </a:r>
          </a:p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৮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াংশ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5400">
                <a:latin typeface="NikoshBAN" pitchFamily="2" charset="0"/>
                <a:cs typeface="NikoshBAN" pitchFamily="2" charset="0"/>
              </a:rPr>
              <a:t>সাধারণ ভগ্নাংশ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793" y="349681"/>
            <a:ext cx="2346733" cy="3145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1963400" y="788615"/>
            <a:ext cx="1782935" cy="1897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F44FD9-635B-4704-9B27-D47506F2D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14" y="416918"/>
            <a:ext cx="2827613" cy="32271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54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0245E2-A658-410D-A1C8-16D6A8A6ED6C}"/>
              </a:ext>
            </a:extLst>
          </p:cNvPr>
          <p:cNvSpPr/>
          <p:nvPr/>
        </p:nvSpPr>
        <p:spPr>
          <a:xfrm>
            <a:off x="-19493" y="-210023"/>
            <a:ext cx="14630400" cy="868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3036" y="-137404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আবেগ সৃষ্টি</a:t>
            </a: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548091"/>
              </p:ext>
            </p:extLst>
          </p:nvPr>
        </p:nvGraphicFramePr>
        <p:xfrm>
          <a:off x="5953036" y="3282308"/>
          <a:ext cx="4095928" cy="170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Packager Shell Object" showAsIcon="1" r:id="rId4" imgW="1325160" imgH="551520" progId="Package">
                  <p:embed/>
                </p:oleObj>
              </mc:Choice>
              <mc:Fallback>
                <p:oleObj name="Packager Shell Object" showAsIcon="1" r:id="rId4" imgW="1325160" imgH="551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3036" y="3282308"/>
                        <a:ext cx="4095928" cy="170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21268" y="1600200"/>
            <a:ext cx="7956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এসো, একটি মজার ভিডিও দেখি।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5319" y="5613738"/>
            <a:ext cx="92540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https://youtu.be/-39e-5drO1A</a:t>
            </a:r>
          </a:p>
        </p:txBody>
      </p:sp>
    </p:spTree>
    <p:extLst>
      <p:ext uri="{BB962C8B-B14F-4D97-AF65-F5344CB8AC3E}">
        <p14:creationId xmlns:p14="http://schemas.microsoft.com/office/powerpoint/2010/main" val="18341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4F36F4-1C03-4AA4-B2E0-8FBE15A3636B}"/>
              </a:ext>
            </a:extLst>
          </p:cNvPr>
          <p:cNvSpPr/>
          <p:nvPr/>
        </p:nvSpPr>
        <p:spPr>
          <a:xfrm>
            <a:off x="0" y="0"/>
            <a:ext cx="14630400" cy="853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9642" y="234617"/>
            <a:ext cx="4693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967" y="1417283"/>
            <a:ext cx="8382000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সাধারণ ভগ্নাংশ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8693" y="4415867"/>
            <a:ext cx="11182738" cy="317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অধ্যায় ৮        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৮.১   সমহরবিশিষ্ট সাধারণ ভগ্নাংশ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৮.2  ভগ্নাংশের তুলনা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৮.3   সমতুল ভগ্নাংশ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৮.৮  অনুশীলনী (২),   সমস্যা ৫, ৬ ও 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 flipH="1">
            <a:off x="12097139" y="2286000"/>
            <a:ext cx="1579468" cy="1784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>
            <a:off x="381000" y="2610685"/>
            <a:ext cx="1693018" cy="180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91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7215E9-DD7C-43FD-8495-4053D80D3275}"/>
              </a:ext>
            </a:extLst>
          </p:cNvPr>
          <p:cNvSpPr/>
          <p:nvPr/>
        </p:nvSpPr>
        <p:spPr>
          <a:xfrm>
            <a:off x="-152400" y="0"/>
            <a:ext cx="14782800" cy="845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5586" y="265335"/>
            <a:ext cx="3239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5394" y="1962622"/>
            <a:ext cx="11658600" cy="50783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               এই পাঠ শেষে শিক্ষার্থীরা-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১৯.1.১  অনূর্ধ্ব দুই অঙ্কের হরবিশিষ্ট প্রকৃত ভগ্নাংশ ছবি দেখে চিনতে ও বলতে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১৯.১.২  অনূর্ধ্ব দুই অঙ্কের হরবিশিষ্ট প্রকৃত ভগ্নাংশ লিখতে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১৯.২.১  ভগ্নাংশের লঘিষ্ঠ আকার চিনতে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১৯.২.২  ভগ্নাংশের লঘিষ্ঠ আকারে প্রকাশ করতে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১৯.৪.১  সমহর বিশিষ্ট ভগ্নাংশের মানের তুলনা করে বড় ও ছোট বলতে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১৯.৪.২  একই লব বিশিষ্ট ভগ্নাংশের মানের তুলনা করে ছোট-বড় নির্ণয় করতে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১৯.৪.৩  গাণিতিক প্রতীক ব্যবহার করে ভগ্নাংশের বড়-ছোট প্রকাশ করতে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২০.১.১  সমহর বিশিষ্ট কতকগুলো ভগ্নাংশের যোগ করতে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২০.১.৩  সমহর বিশিষ্ট দুইটি ভগ্নাংশের বড়টি থেকে ছোটটি বিয়োগ করতে পারবে।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2" t="74976" r="9840" b="3328"/>
          <a:stretch/>
        </p:blipFill>
        <p:spPr>
          <a:xfrm>
            <a:off x="12529051" y="178643"/>
            <a:ext cx="1976368" cy="1783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38952" r="77582" b="35164"/>
          <a:stretch/>
        </p:blipFill>
        <p:spPr>
          <a:xfrm>
            <a:off x="0" y="6479940"/>
            <a:ext cx="1465192" cy="197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D573A17-EEA5-446B-813B-ADD426812D2C}"/>
              </a:ext>
            </a:extLst>
          </p:cNvPr>
          <p:cNvSpPr/>
          <p:nvPr/>
        </p:nvSpPr>
        <p:spPr>
          <a:xfrm>
            <a:off x="0" y="0"/>
            <a:ext cx="147828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3631" y="90896"/>
            <a:ext cx="5110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ভগ্নাংশ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1006868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শিক্ষার্থী বন্ধুরা, বলতো, সাধারণ ভগ্নাংশ কী?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0619" y="2130101"/>
            <a:ext cx="10814181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 ভগ্নাংশের সংজ্ঞা: </a:t>
            </a: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বস্তুকে নির্দিষ্ট ভাগে বিভক্ত করে তাকে হর দ্বারা এবং নির্দিষ্ট অংশ হতে গৃহীত অংশকে লব দ্বারা চিহ্নিত করে গাণিতিক ভাবে প্রকাশ করলে তাকে সাধারণ ভগ্নাংশ বলে।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3050481" y="92442"/>
            <a:ext cx="1732319" cy="18435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425" y="6620903"/>
            <a:ext cx="1423988" cy="160869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07239" y="6499160"/>
            <a:ext cx="5334000" cy="160869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47987" y="6669654"/>
            <a:ext cx="2667000" cy="492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27709" y="7425251"/>
            <a:ext cx="2667000" cy="492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99058" y="6595579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৩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৪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7303508"/>
            <a:ext cx="381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403631" y="7047566"/>
            <a:ext cx="685800" cy="6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403631" y="7672289"/>
            <a:ext cx="73506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8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3" grpId="0" animBg="1"/>
      <p:bldP spid="5" grpId="0" animBg="1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587F952-460C-4D9E-9E25-88E6DFC21469}"/>
              </a:ext>
            </a:extLst>
          </p:cNvPr>
          <p:cNvSpPr/>
          <p:nvPr/>
        </p:nvSpPr>
        <p:spPr>
          <a:xfrm>
            <a:off x="0" y="0"/>
            <a:ext cx="147828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0" y="228600"/>
            <a:ext cx="1423988" cy="800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281101"/>
            <a:ext cx="7018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সমহরবিশিষ্ট সাধারণ ভগ্নাংশ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2" t="74976" r="9840" b="3328"/>
          <a:stretch/>
        </p:blipFill>
        <p:spPr>
          <a:xfrm>
            <a:off x="12268200" y="1495125"/>
            <a:ext cx="1723115" cy="15553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38952" r="77582" b="35164"/>
          <a:stretch/>
        </p:blipFill>
        <p:spPr>
          <a:xfrm>
            <a:off x="685800" y="3455514"/>
            <a:ext cx="1371600" cy="18211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0952" y="1171959"/>
            <a:ext cx="5812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১. এসো, নিচের ভগ্নাংশগুলো রং করি।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0199" y="2149802"/>
            <a:ext cx="1468503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Rectangle 9"/>
          <p:cNvSpPr/>
          <p:nvPr/>
        </p:nvSpPr>
        <p:spPr>
          <a:xfrm>
            <a:off x="3823796" y="2149802"/>
            <a:ext cx="157720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Rectangle 10"/>
          <p:cNvSpPr/>
          <p:nvPr/>
        </p:nvSpPr>
        <p:spPr>
          <a:xfrm>
            <a:off x="6878703" y="2149802"/>
            <a:ext cx="1538123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Rectangle 11"/>
          <p:cNvSpPr/>
          <p:nvPr/>
        </p:nvSpPr>
        <p:spPr>
          <a:xfrm>
            <a:off x="8416826" y="2149802"/>
            <a:ext cx="1556504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Rectangle 13"/>
          <p:cNvSpPr/>
          <p:nvPr/>
        </p:nvSpPr>
        <p:spPr>
          <a:xfrm>
            <a:off x="9959222" y="2149802"/>
            <a:ext cx="1477365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3390655" y="1961158"/>
            <a:ext cx="45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7" name="Straight Connector 6"/>
          <p:cNvCxnSpPr>
            <a:stCxn id="4" idx="1"/>
          </p:cNvCxnSpPr>
          <p:nvPr/>
        </p:nvCxnSpPr>
        <p:spPr>
          <a:xfrm flipV="1">
            <a:off x="3390655" y="2407435"/>
            <a:ext cx="228600" cy="307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965330" y="3050504"/>
            <a:ext cx="1293429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2" name="Rectangle 21"/>
          <p:cNvSpPr/>
          <p:nvPr/>
        </p:nvSpPr>
        <p:spPr>
          <a:xfrm>
            <a:off x="5157952" y="3050504"/>
            <a:ext cx="1271752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3" name="Rectangle 22"/>
          <p:cNvSpPr/>
          <p:nvPr/>
        </p:nvSpPr>
        <p:spPr>
          <a:xfrm>
            <a:off x="6429703" y="3050504"/>
            <a:ext cx="1282925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Rectangle 23"/>
          <p:cNvSpPr/>
          <p:nvPr/>
        </p:nvSpPr>
        <p:spPr>
          <a:xfrm>
            <a:off x="7712629" y="3050504"/>
            <a:ext cx="1252701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5" name="Rectangle 24"/>
          <p:cNvSpPr/>
          <p:nvPr/>
        </p:nvSpPr>
        <p:spPr>
          <a:xfrm>
            <a:off x="5157952" y="3050504"/>
            <a:ext cx="1155169" cy="5465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6" name="Rectangle 25"/>
          <p:cNvSpPr/>
          <p:nvPr/>
        </p:nvSpPr>
        <p:spPr>
          <a:xfrm>
            <a:off x="3832992" y="3050504"/>
            <a:ext cx="1324960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7" name="TextBox 26"/>
          <p:cNvSpPr txBox="1"/>
          <p:nvPr/>
        </p:nvSpPr>
        <p:spPr>
          <a:xfrm>
            <a:off x="3247706" y="2877521"/>
            <a:ext cx="45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295007" y="3323797"/>
            <a:ext cx="228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657650" y="3982585"/>
            <a:ext cx="94461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1" name="Rectangle 30"/>
          <p:cNvSpPr/>
          <p:nvPr/>
        </p:nvSpPr>
        <p:spPr>
          <a:xfrm>
            <a:off x="7602268" y="3982585"/>
            <a:ext cx="94461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2" name="Rectangle 31"/>
          <p:cNvSpPr/>
          <p:nvPr/>
        </p:nvSpPr>
        <p:spPr>
          <a:xfrm>
            <a:off x="5713032" y="3982585"/>
            <a:ext cx="94461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3" name="Rectangle 32"/>
          <p:cNvSpPr/>
          <p:nvPr/>
        </p:nvSpPr>
        <p:spPr>
          <a:xfrm>
            <a:off x="3823796" y="3982585"/>
            <a:ext cx="94461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4" name="Rectangle 33"/>
          <p:cNvSpPr/>
          <p:nvPr/>
        </p:nvSpPr>
        <p:spPr>
          <a:xfrm>
            <a:off x="4768414" y="3982585"/>
            <a:ext cx="94461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5" name="Rectangle 34"/>
          <p:cNvSpPr/>
          <p:nvPr/>
        </p:nvSpPr>
        <p:spPr>
          <a:xfrm>
            <a:off x="8546886" y="3982585"/>
            <a:ext cx="94461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6" name="Rectangle 35"/>
          <p:cNvSpPr/>
          <p:nvPr/>
        </p:nvSpPr>
        <p:spPr>
          <a:xfrm>
            <a:off x="9491504" y="3982585"/>
            <a:ext cx="925570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7" name="Rectangle 36"/>
          <p:cNvSpPr/>
          <p:nvPr/>
        </p:nvSpPr>
        <p:spPr>
          <a:xfrm>
            <a:off x="10417074" y="3982585"/>
            <a:ext cx="94461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8" name="TextBox 37"/>
          <p:cNvSpPr txBox="1"/>
          <p:nvPr/>
        </p:nvSpPr>
        <p:spPr>
          <a:xfrm>
            <a:off x="3229299" y="3809602"/>
            <a:ext cx="475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cxnSp>
        <p:nvCxnSpPr>
          <p:cNvPr id="40" name="Straight Connector 39"/>
          <p:cNvCxnSpPr>
            <a:stCxn id="38" idx="1"/>
          </p:cNvCxnSpPr>
          <p:nvPr/>
        </p:nvCxnSpPr>
        <p:spPr>
          <a:xfrm flipV="1">
            <a:off x="3229299" y="4255879"/>
            <a:ext cx="325825" cy="307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959222" y="2149802"/>
            <a:ext cx="1477365" cy="5465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9" name="Rectangle 48"/>
          <p:cNvSpPr/>
          <p:nvPr/>
        </p:nvSpPr>
        <p:spPr>
          <a:xfrm>
            <a:off x="10258758" y="3050504"/>
            <a:ext cx="1177829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0" name="Rectangle 49"/>
          <p:cNvSpPr/>
          <p:nvPr/>
        </p:nvSpPr>
        <p:spPr>
          <a:xfrm>
            <a:off x="6313121" y="3050504"/>
            <a:ext cx="1323641" cy="5465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1" name="Rectangle 50"/>
          <p:cNvSpPr/>
          <p:nvPr/>
        </p:nvSpPr>
        <p:spPr>
          <a:xfrm>
            <a:off x="7636762" y="3050504"/>
            <a:ext cx="1323641" cy="5465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2" name="Rectangle 51"/>
          <p:cNvSpPr/>
          <p:nvPr/>
        </p:nvSpPr>
        <p:spPr>
          <a:xfrm>
            <a:off x="8935118" y="3050504"/>
            <a:ext cx="1323641" cy="5465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3" name="Rectangle 52"/>
          <p:cNvSpPr/>
          <p:nvPr/>
        </p:nvSpPr>
        <p:spPr>
          <a:xfrm>
            <a:off x="10242338" y="3050504"/>
            <a:ext cx="1194249" cy="5465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4" name="Rectangle 53"/>
          <p:cNvSpPr/>
          <p:nvPr/>
        </p:nvSpPr>
        <p:spPr>
          <a:xfrm>
            <a:off x="8537362" y="3982585"/>
            <a:ext cx="944618" cy="5465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5" name="Rectangle 54"/>
          <p:cNvSpPr/>
          <p:nvPr/>
        </p:nvSpPr>
        <p:spPr>
          <a:xfrm>
            <a:off x="9481980" y="3982585"/>
            <a:ext cx="944618" cy="5465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6" name="Rectangle 55"/>
          <p:cNvSpPr/>
          <p:nvPr/>
        </p:nvSpPr>
        <p:spPr>
          <a:xfrm>
            <a:off x="10423656" y="3982585"/>
            <a:ext cx="944618" cy="5465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7" name="TextBox 56"/>
          <p:cNvSpPr txBox="1"/>
          <p:nvPr/>
        </p:nvSpPr>
        <p:spPr>
          <a:xfrm>
            <a:off x="3500772" y="5096271"/>
            <a:ext cx="7656970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তাহলে,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৫ ভাগের ১ ভাগ লাল রং, ৬ ভাগের ৫ ভাগ নীল রং ও ৮ ভাগের ৩ ভাগ সবুজ রং করা হয়েছে। </a:t>
            </a:r>
          </a:p>
        </p:txBody>
      </p:sp>
    </p:spTree>
    <p:extLst>
      <p:ext uri="{BB962C8B-B14F-4D97-AF65-F5344CB8AC3E}">
        <p14:creationId xmlns:p14="http://schemas.microsoft.com/office/powerpoint/2010/main" val="262657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E72796-BD56-4335-905C-B1324164B3E1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0" y="228600"/>
            <a:ext cx="1423988" cy="800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2" t="74976" r="9840" b="3328"/>
          <a:stretch/>
        </p:blipFill>
        <p:spPr>
          <a:xfrm>
            <a:off x="11353800" y="1788367"/>
            <a:ext cx="1914347" cy="17279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38952" r="77582" b="35164"/>
          <a:stretch/>
        </p:blipFill>
        <p:spPr>
          <a:xfrm>
            <a:off x="301870" y="2652364"/>
            <a:ext cx="1231887" cy="1676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30265" y="197703"/>
            <a:ext cx="5028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সমহরবিশিষ্ট সাধারণ ভগ্নাংশ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9188" y="744296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এসো</a:t>
            </a:r>
            <a:r>
              <a:rPr lang="en-US" sz="2400" dirty="0"/>
              <a:t>,     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&lt;”</a:t>
            </a:r>
            <a:r>
              <a:rPr lang="en-US" sz="6000" dirty="0"/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অথবা, 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&gt;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প্রতীক বসাই,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2069" y="2567582"/>
            <a:ext cx="704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(১)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4786" y="2349623"/>
            <a:ext cx="45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922744" y="2890748"/>
            <a:ext cx="49924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16733" y="2318845"/>
            <a:ext cx="5780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≥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09089" y="2352139"/>
            <a:ext cx="620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26" name="Straight Connector 25"/>
          <p:cNvCxnSpPr>
            <a:stCxn id="24" idx="1"/>
          </p:cNvCxnSpPr>
          <p:nvPr/>
        </p:nvCxnSpPr>
        <p:spPr>
          <a:xfrm>
            <a:off x="4409089" y="2890748"/>
            <a:ext cx="4677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73719" y="2319635"/>
            <a:ext cx="47506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সমহরবিশিষ্ট সাধারণ ভগ্নাংশের বড় লববিশিষ্ট ভগ্নাংশটি বৃহত্তর।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54419" y="2382915"/>
            <a:ext cx="6030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&lt;</a:t>
            </a:r>
            <a:endParaRPr lang="en-US" sz="4800" dirty="0"/>
          </a:p>
        </p:txBody>
      </p:sp>
      <p:sp>
        <p:nvSpPr>
          <p:cNvPr id="30" name="TextBox 29"/>
          <p:cNvSpPr txBox="1"/>
          <p:nvPr/>
        </p:nvSpPr>
        <p:spPr>
          <a:xfrm>
            <a:off x="2054556" y="4377000"/>
            <a:ext cx="79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(২)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64786" y="4173726"/>
            <a:ext cx="667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33" name="Straight Connector 32"/>
          <p:cNvCxnSpPr>
            <a:stCxn id="30" idx="3"/>
          </p:cNvCxnSpPr>
          <p:nvPr/>
        </p:nvCxnSpPr>
        <p:spPr>
          <a:xfrm flipV="1">
            <a:off x="2854210" y="4700165"/>
            <a:ext cx="493989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43162" y="4173726"/>
            <a:ext cx="5780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≥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88220" y="4153824"/>
            <a:ext cx="70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4319752" y="4712334"/>
            <a:ext cx="457200" cy="153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173719" y="4147345"/>
            <a:ext cx="47506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সমহরবিশিষ্ট সাধারণ ভগ্নাংশের ছোট লববিশিষ্ট ভগ্নাংশটি ক্ষুদ্রতর।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484487" y="4235281"/>
            <a:ext cx="574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&gt;</a:t>
            </a:r>
            <a:endParaRPr lang="en-US" sz="4800" dirty="0"/>
          </a:p>
        </p:txBody>
      </p:sp>
      <p:sp>
        <p:nvSpPr>
          <p:cNvPr id="51" name="TextBox 50"/>
          <p:cNvSpPr txBox="1"/>
          <p:nvPr/>
        </p:nvSpPr>
        <p:spPr>
          <a:xfrm>
            <a:off x="2028063" y="5791200"/>
            <a:ext cx="79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(৪)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74508" y="5514200"/>
            <a:ext cx="637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৮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cxnSp>
        <p:nvCxnSpPr>
          <p:cNvPr id="54" name="Straight Connector 53"/>
          <p:cNvCxnSpPr>
            <a:stCxn id="51" idx="3"/>
          </p:cNvCxnSpPr>
          <p:nvPr/>
        </p:nvCxnSpPr>
        <p:spPr>
          <a:xfrm flipV="1">
            <a:off x="2827717" y="6114365"/>
            <a:ext cx="470774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355199" y="5540750"/>
            <a:ext cx="5780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≥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54063" y="5771582"/>
            <a:ext cx="588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097693" y="7095090"/>
            <a:ext cx="633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744226" y="6864258"/>
            <a:ext cx="637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৮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2787422" y="7418254"/>
            <a:ext cx="44099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421986" y="6817507"/>
            <a:ext cx="5780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≥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00550" y="6817569"/>
            <a:ext cx="588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4348654" y="7464422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409089" y="7438571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160583" y="6175920"/>
            <a:ext cx="47506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সমহরবিশিষ্ট সাধারণ ভগ্নাংশের ছোট লববিশিষ্ট ভগ্নাংশটি ক্ষুদ্রতর।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81887" y="6956006"/>
            <a:ext cx="426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6736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9" grpId="0"/>
      <p:bldP spid="40" grpId="0"/>
      <p:bldP spid="49" grpId="0" animBg="1"/>
      <p:bldP spid="50" grpId="0"/>
      <p:bldP spid="51" grpId="0"/>
      <p:bldP spid="52" grpId="0"/>
      <p:bldP spid="55" grpId="0"/>
      <p:bldP spid="56" grpId="0"/>
      <p:bldP spid="57" grpId="0"/>
      <p:bldP spid="58" grpId="0"/>
      <p:bldP spid="60" grpId="0"/>
      <p:bldP spid="61" grpId="0"/>
      <p:bldP spid="67" grpId="0"/>
      <p:bldP spid="6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A33880-914C-4303-A6AD-D34289438751}"/>
              </a:ext>
            </a:extLst>
          </p:cNvPr>
          <p:cNvSpPr/>
          <p:nvPr/>
        </p:nvSpPr>
        <p:spPr>
          <a:xfrm>
            <a:off x="0" y="0"/>
            <a:ext cx="14630400" cy="81300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701"/>
          <a:stretch/>
        </p:blipFill>
        <p:spPr>
          <a:xfrm flipH="1">
            <a:off x="11663265" y="1234783"/>
            <a:ext cx="1773984" cy="18928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381000" y="2145911"/>
            <a:ext cx="1524000" cy="172168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343401" y="99531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সমহরবিশিষ্ট সাধারণ ভগ্নাংশ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146257"/>
            <a:ext cx="3986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৩. এসো, হিসাব করি: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74940" y="2447692"/>
            <a:ext cx="79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(১)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12537" y="2154355"/>
            <a:ext cx="621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043070" y="2816073"/>
            <a:ext cx="580534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93317" y="2293065"/>
            <a:ext cx="616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67048" y="2154352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29" name="Straight Connector 28"/>
          <p:cNvCxnSpPr>
            <a:stCxn id="27" idx="1"/>
            <a:endCxn id="27" idx="3"/>
          </p:cNvCxnSpPr>
          <p:nvPr/>
        </p:nvCxnSpPr>
        <p:spPr>
          <a:xfrm>
            <a:off x="4367048" y="2816072"/>
            <a:ext cx="609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19874" y="3422924"/>
            <a:ext cx="1639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১  +  ১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৩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96508" y="3699924"/>
            <a:ext cx="547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928524" y="4084644"/>
            <a:ext cx="176171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104734" y="4599159"/>
            <a:ext cx="580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36" name="Straight Connector 35"/>
          <p:cNvCxnSpPr>
            <a:stCxn id="35" idx="1"/>
          </p:cNvCxnSpPr>
          <p:nvPr/>
        </p:nvCxnSpPr>
        <p:spPr>
          <a:xfrm flipV="1">
            <a:off x="3104734" y="5260875"/>
            <a:ext cx="518870" cy="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96507" y="4876159"/>
            <a:ext cx="547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84006" y="240443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(২)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38053" y="2066275"/>
            <a:ext cx="702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৭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6196012" y="2761204"/>
            <a:ext cx="6619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620000" y="2099484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cxnSp>
        <p:nvCxnSpPr>
          <p:cNvPr id="51" name="Straight Connector 50"/>
          <p:cNvCxnSpPr>
            <a:stCxn id="49" idx="1"/>
            <a:endCxn id="49" idx="3"/>
          </p:cNvCxnSpPr>
          <p:nvPr/>
        </p:nvCxnSpPr>
        <p:spPr>
          <a:xfrm>
            <a:off x="7620000" y="2761204"/>
            <a:ext cx="533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031420" y="2775951"/>
            <a:ext cx="333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253037" y="4077031"/>
            <a:ext cx="176171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471868" y="3699922"/>
            <a:ext cx="547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89672" y="3429609"/>
            <a:ext cx="1625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৭      ৫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৯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6861284" y="3741536"/>
            <a:ext cx="3402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471868" y="4876159"/>
            <a:ext cx="547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6190139" y="5260879"/>
            <a:ext cx="50958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237599" y="4599160"/>
            <a:ext cx="683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2994" y="6781800"/>
            <a:ext cx="3566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/>
              <a:t> 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669089" y="7028021"/>
            <a:ext cx="518870" cy="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640882" y="6366301"/>
            <a:ext cx="580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6648" y="6781800"/>
            <a:ext cx="264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বিয়োগফল  </a:t>
            </a:r>
            <a:r>
              <a:rPr lang="en-US" sz="3600" dirty="0"/>
              <a:t> </a:t>
            </a:r>
            <a:r>
              <a:rPr lang="en-US" sz="3200" dirty="0"/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76552" y="6366305"/>
            <a:ext cx="683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6632189" y="7002196"/>
            <a:ext cx="50958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417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9" grpId="0"/>
      <p:bldP spid="44" grpId="0"/>
      <p:bldP spid="45" grpId="0"/>
      <p:bldP spid="49" grpId="0"/>
      <p:bldP spid="56" grpId="0"/>
      <p:bldP spid="58" grpId="0"/>
      <p:bldP spid="61" grpId="0"/>
      <p:bldP spid="65" grpId="0"/>
      <p:bldP spid="2" grpId="0"/>
      <p:bldP spid="37" grpId="0"/>
      <p:bldP spid="4" grpId="0"/>
      <p:bldP spid="3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2910</TotalTime>
  <Words>1056</Words>
  <Application>Microsoft Office PowerPoint</Application>
  <PresentationFormat>Custom</PresentationFormat>
  <Paragraphs>366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Franklin Gothic Book</vt:lpstr>
      <vt:lpstr>NikoshBAN</vt:lpstr>
      <vt:lpstr>Perpetua</vt:lpstr>
      <vt:lpstr>Times New Roman</vt:lpstr>
      <vt:lpstr>Wingdings</vt:lpstr>
      <vt:lpstr>Wingdings 2</vt:lpstr>
      <vt:lpstr>Equity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EXCEL</dc:creator>
  <cp:lastModifiedBy>User</cp:lastModifiedBy>
  <cp:revision>256</cp:revision>
  <dcterms:created xsi:type="dcterms:W3CDTF">2006-08-16T00:00:00Z</dcterms:created>
  <dcterms:modified xsi:type="dcterms:W3CDTF">2020-09-04T14:25:38Z</dcterms:modified>
</cp:coreProperties>
</file>