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323E0-07DA-475F-8359-E346F51E4241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20EAE-C879-4498-BDA2-19D3CADA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5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0EAE-C879-4498-BDA2-19D3CADAFA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9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9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5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2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6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4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7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8A123-F121-4AA8-91E6-3863EE1418B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0.png"/><Relationship Id="rId5" Type="http://schemas.openxmlformats.org/officeDocument/2006/relationships/image" Target="../media/image21.jpeg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jpe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8542" y="573207"/>
            <a:ext cx="9799092" cy="707886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188" y="1838324"/>
            <a:ext cx="6919415" cy="35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0185" y="491317"/>
            <a:ext cx="7287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অংক করি - 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4967" y="1213130"/>
                <a:ext cx="7055893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……………(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……………(ii)</a:t>
                </a: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…….(iii)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[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ধাপ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(১) ] </a:t>
                </a:r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857250" indent="-857250">
                  <a:buAutoNum type="romanLcParenBoth" startAt="2"/>
                </a:pP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নং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সমীকরণে</a:t>
                </a:r>
                <a:r>
                  <a:rPr lang="en-US" sz="36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বসাই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bn-IN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67" y="1213130"/>
                <a:ext cx="7055893" cy="6186309"/>
              </a:xfrm>
              <a:prstGeom prst="rect">
                <a:avLst/>
              </a:prstGeom>
              <a:blipFill rotWithShape="0">
                <a:blip r:embed="rId2"/>
                <a:stretch>
                  <a:fillRect l="-2679" t="-1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560859" y="1596788"/>
                <a:ext cx="4394579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(iii)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US" sz="3600" dirty="0" smtClean="0"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bn-IN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bn-IN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=3   </a:t>
                </a:r>
                <a:r>
                  <a:rPr lang="bn-IN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নির্ণেয়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)=(3,1)</a:t>
                </a:r>
                <a:r>
                  <a:rPr lang="bn-IN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859" y="1596788"/>
                <a:ext cx="4394579" cy="3970318"/>
              </a:xfrm>
              <a:prstGeom prst="rect">
                <a:avLst/>
              </a:prstGeom>
              <a:blipFill rotWithShape="0">
                <a:blip r:embed="rId3"/>
                <a:stretch>
                  <a:fillRect l="-4161" t="-2458" r="-2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3643952" y="4080681"/>
            <a:ext cx="218364" cy="1023582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53134" y="5293810"/>
            <a:ext cx="218364" cy="1325353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9714901" y="2402759"/>
            <a:ext cx="218364" cy="1325353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1478" y="4258087"/>
            <a:ext cx="2183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[ </a:t>
            </a:r>
            <a:r>
              <a:rPr lang="en-US" sz="36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ধাপ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(</a:t>
            </a:r>
            <a:r>
              <a:rPr lang="bn-IN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 ]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080669" y="5716898"/>
            <a:ext cx="2374721" cy="656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[ ধাপ (</a:t>
            </a:r>
            <a:r>
              <a:rPr lang="bn-IN" sz="360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৩</a:t>
            </a:r>
            <a:r>
              <a:rPr lang="en-US" sz="360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 ] 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26388" y="2714376"/>
            <a:ext cx="2483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[ </a:t>
            </a:r>
            <a:r>
              <a:rPr lang="en-US" sz="36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ধাপ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(</a:t>
            </a:r>
            <a:r>
              <a:rPr lang="bn-IN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 ] 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6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Wave 2"/>
          <p:cNvSpPr/>
          <p:nvPr/>
        </p:nvSpPr>
        <p:spPr>
          <a:xfrm>
            <a:off x="2852382" y="504967"/>
            <a:ext cx="4476466" cy="1255594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7224" y="668741"/>
            <a:ext cx="3971498" cy="76944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21227" y="5164422"/>
                <a:ext cx="6158159" cy="13234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করঃ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227" y="5164422"/>
                <a:ext cx="6158159" cy="1323439"/>
              </a:xfrm>
              <a:prstGeom prst="rect">
                <a:avLst/>
              </a:prstGeom>
              <a:blipFill rotWithShape="0">
                <a:blip r:embed="rId3"/>
                <a:stretch>
                  <a:fillRect l="-3465" t="-11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8" y="1924335"/>
            <a:ext cx="6158158" cy="3240087"/>
          </a:xfrm>
          <a:prstGeom prst="rect">
            <a:avLst/>
          </a:prstGeom>
          <a:ln w="22225">
            <a:solidFill>
              <a:srgbClr val="009900"/>
            </a:solidFill>
          </a:ln>
        </p:spPr>
      </p:pic>
    </p:spTree>
    <p:extLst>
      <p:ext uri="{BB962C8B-B14F-4D97-AF65-F5344CB8AC3E}">
        <p14:creationId xmlns:p14="http://schemas.microsoft.com/office/powerpoint/2010/main" val="1012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4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6686" y="515155"/>
            <a:ext cx="638791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4552" y="1841679"/>
            <a:ext cx="9994006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বামপক্ষে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4551" y="3155322"/>
            <a:ext cx="999400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অতঃপর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সরলীকরণ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সরলীকরণ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ডানপক্ষের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4552" y="4481849"/>
            <a:ext cx="999400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4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5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30310" y="1094707"/>
                <a:ext cx="5821251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……….(</a:t>
                </a:r>
                <a:r>
                  <a:rPr lang="en-US" sz="4000" b="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………….(ii)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নির্ণেয়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(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=(2,1)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L.H.S: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=2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40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=4+1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=5 =R.H.S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310" y="1094707"/>
                <a:ext cx="5821251" cy="5632311"/>
              </a:xfrm>
              <a:prstGeom prst="rect">
                <a:avLst/>
              </a:prstGeom>
              <a:blipFill rotWithShape="0">
                <a:blip r:embed="rId2"/>
                <a:stretch>
                  <a:fillRect l="-3665" t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80348" y="1764410"/>
                <a:ext cx="4881094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(ii)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L.H.S: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=2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40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=1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=R.H.S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348" y="1764410"/>
                <a:ext cx="4881094" cy="3170099"/>
              </a:xfrm>
              <a:prstGeom prst="rect">
                <a:avLst/>
              </a:prstGeom>
              <a:blipFill rotWithShape="0">
                <a:blip r:embed="rId3"/>
                <a:stretch>
                  <a:fillRect l="-4370" t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37149" y="321972"/>
            <a:ext cx="3631843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370284" y="4649118"/>
            <a:ext cx="4131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5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wn Ribbon 2"/>
          <p:cNvSpPr/>
          <p:nvPr/>
        </p:nvSpPr>
        <p:spPr>
          <a:xfrm>
            <a:off x="2593075" y="764276"/>
            <a:ext cx="7779224" cy="1023582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4012" y="928048"/>
            <a:ext cx="3357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617" y="3850786"/>
            <a:ext cx="8358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সমাধানের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শুদ্ধি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পরীক্ষা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দেখাও</a:t>
            </a: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7279" y="4404580"/>
                <a:ext cx="821672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 smtClean="0">
                    <a:ea typeface="Cambria Math" panose="02040503050406030204" pitchFamily="18" charset="0"/>
                  </a:rPr>
                  <a:t>            #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4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𝓍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4404580"/>
                <a:ext cx="8216721" cy="1938992"/>
              </a:xfrm>
              <a:prstGeom prst="rect">
                <a:avLst/>
              </a:prstGeom>
              <a:blipFill rotWithShape="0">
                <a:blip r:embed="rId3"/>
                <a:stretch>
                  <a:fillRect t="-5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363" y="1875750"/>
            <a:ext cx="3825025" cy="2014402"/>
          </a:xfrm>
          <a:prstGeom prst="rect">
            <a:avLst/>
          </a:prstGeom>
          <a:ln w="15875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val="6914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3179934" y="655093"/>
            <a:ext cx="3862311" cy="968991"/>
          </a:xfrm>
          <a:prstGeom prst="verticalScroll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4896" y="655089"/>
            <a:ext cx="316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3716" y="1965278"/>
                <a:ext cx="10304051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AutoNum type="arabicParenR"/>
                </a:pP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সরল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সহসমীকরণ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কত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চলক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বিশিষ্ট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? </a:t>
                </a:r>
              </a:p>
              <a:p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ক)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গ)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ঘ)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endParaRPr lang="en-US" sz="36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২) 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সরল</a:t>
                </a:r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সহসমীকরণ</a:t>
                </a:r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কত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মাত্রার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3600" b="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?  </a:t>
                </a:r>
                <a:endParaRPr lang="en-US" sz="36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ক)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 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গ)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3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ঘ)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4 </a:t>
                </a:r>
              </a:p>
              <a:p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৩)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=5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=7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হলে,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কোনটি ?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(6,1)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(6,-1)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endParaRPr lang="en-US" sz="36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গ)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(1,6)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ঘ)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(-1,6)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716" y="1965278"/>
                <a:ext cx="10304051" cy="3970318"/>
              </a:xfrm>
              <a:prstGeom prst="rect">
                <a:avLst/>
              </a:prstGeom>
              <a:blipFill rotWithShape="0">
                <a:blip r:embed="rId6"/>
                <a:stretch>
                  <a:fillRect l="-1834" t="-2301" b="-5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152638" y="2593075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90351" y="3652033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10623" y="4794309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69502" y="4772579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790360" y="538674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86398" y="3716428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5091" y="365203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73260" y="365203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767390" y="2569317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78835" y="2593075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64091" y="2593075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001405" y="5395064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152633" y="614149"/>
            <a:ext cx="3827716" cy="125559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62066" y="805216"/>
            <a:ext cx="3624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1820" y="2583468"/>
            <a:ext cx="8554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সমাধানের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শুদ্ধি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পরীক্ষা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দেখাও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8039" y="3683358"/>
                <a:ext cx="774020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q"/>
                </a:pPr>
                <a:r>
                  <a:rPr lang="en-US" sz="4000" dirty="0" smtClean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𝒶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b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𝑎𝑏</m:t>
                    </m:r>
                  </m:oMath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039" y="3683358"/>
                <a:ext cx="7740203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2520"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09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2878" y="1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Down Ribbon 2"/>
          <p:cNvSpPr/>
          <p:nvPr/>
        </p:nvSpPr>
        <p:spPr>
          <a:xfrm>
            <a:off x="2784143" y="887104"/>
            <a:ext cx="6496335" cy="1214651"/>
          </a:xfrm>
          <a:prstGeom prst="ellipseRibb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44955" y="1160058"/>
            <a:ext cx="3384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726" y="2476500"/>
            <a:ext cx="3622720" cy="362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6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8179" y="559555"/>
            <a:ext cx="6346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933" y="2129051"/>
            <a:ext cx="70422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ফারুক হোসেন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শিক্ষক(এম.এস.সি) গণিত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নবিগঞ্জ ইসলামিয়া দাখিল মাদ্রাসা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সদর , লক্ষীপুর 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০১৮৩৭৬২৩৫০৫ </a:t>
            </a:r>
            <a:endParaRPr lang="en-US" sz="4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760" y="2193879"/>
            <a:ext cx="3110366" cy="39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8213" y="696036"/>
            <a:ext cx="6018662" cy="70788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9301" y="2047164"/>
            <a:ext cx="797029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গণিত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৬.১  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সংখ্যা- ৮০</a:t>
            </a: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4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3657600" cy="3200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62886" y="586851"/>
            <a:ext cx="330987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পাশ কি সমান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598" y="4107976"/>
            <a:ext cx="50571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পাশ সমান নয়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পাশে বস্তুর ওজন কত 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অজানা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64842" y="3821369"/>
                <a:ext cx="467462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 পাশ কি সমান ?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𝓎</m:t>
                    </m:r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কে কি বলা হয় ?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অজ্ঞাত রাশি  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842" y="3821369"/>
                <a:ext cx="4674628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3911" t="-4222" b="-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6974" y="5950421"/>
                <a:ext cx="1760562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𝓍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74" y="5950421"/>
                <a:ext cx="1760562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24828" y="5950422"/>
                <a:ext cx="1897039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bn-IN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828" y="5950422"/>
                <a:ext cx="1897039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9646"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62803" y="5950421"/>
                <a:ext cx="1473959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𝓎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803" y="5950421"/>
                <a:ext cx="1473959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18667" y="5950421"/>
                <a:ext cx="1734415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𝓎</m:t>
                      </m:r>
                      <m:r>
                        <a:rPr lang="bn-IN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667" y="5950421"/>
                <a:ext cx="1734415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667" y="529959"/>
            <a:ext cx="5104263" cy="322314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68786" y="2263228"/>
                <a:ext cx="73697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𝓍</m:t>
                      </m:r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786" y="2263228"/>
                <a:ext cx="736979" cy="70788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9621676" y="2481592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074327" y="2481592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017462" y="1835599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294966" y="2125613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524705" y="2493175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769527" y="2126751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46709" y="2207494"/>
                <a:ext cx="58685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𝓎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709" y="2207494"/>
                <a:ext cx="586855" cy="70788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10033382" y="1442079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8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22" grpId="0" animBg="1"/>
      <p:bldP spid="12" grpId="0" animBg="1"/>
      <p:bldP spid="16" grpId="0" animBg="1"/>
      <p:bldP spid="13" grpId="0"/>
      <p:bldP spid="13" grpId="1"/>
      <p:bldP spid="14" grpId="0" animBg="1"/>
      <p:bldP spid="15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5" grpId="0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55313" y="978796"/>
                <a:ext cx="7134895" cy="132343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                                             </a:t>
                </a:r>
              </a:p>
              <a:p>
                <a:r>
                  <a:rPr lang="en-US" sz="4000" dirty="0" smtClean="0"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13" y="978796"/>
                <a:ext cx="7134895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1990039" y="1136463"/>
            <a:ext cx="573207" cy="532262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665155" y="1136463"/>
            <a:ext cx="559559" cy="487285"/>
            <a:chOff x="10140286" y="2825089"/>
            <a:chExt cx="559559" cy="487285"/>
          </a:xfrm>
        </p:grpSpPr>
        <p:sp>
          <p:nvSpPr>
            <p:cNvPr id="22" name="Minus 21"/>
            <p:cNvSpPr/>
            <p:nvPr/>
          </p:nvSpPr>
          <p:spPr>
            <a:xfrm>
              <a:off x="10140286" y="2960048"/>
              <a:ext cx="559559" cy="178937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inus 22"/>
            <p:cNvSpPr/>
            <p:nvPr/>
          </p:nvSpPr>
          <p:spPr>
            <a:xfrm rot="5400000">
              <a:off x="10176423" y="2966374"/>
              <a:ext cx="487285" cy="204716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3402135" y="1112289"/>
            <a:ext cx="573207" cy="532262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4169421" y="1152117"/>
            <a:ext cx="559559" cy="487285"/>
            <a:chOff x="10140286" y="2825089"/>
            <a:chExt cx="559559" cy="487285"/>
          </a:xfrm>
        </p:grpSpPr>
        <p:sp>
          <p:nvSpPr>
            <p:cNvPr id="26" name="Minus 25"/>
            <p:cNvSpPr/>
            <p:nvPr/>
          </p:nvSpPr>
          <p:spPr>
            <a:xfrm>
              <a:off x="10140286" y="2960048"/>
              <a:ext cx="559559" cy="178937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Minus 26"/>
            <p:cNvSpPr/>
            <p:nvPr/>
          </p:nvSpPr>
          <p:spPr>
            <a:xfrm rot="5400000">
              <a:off x="10176423" y="2966374"/>
              <a:ext cx="487285" cy="204716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326" y="1112289"/>
            <a:ext cx="446543" cy="55147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434880" y="987532"/>
            <a:ext cx="69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6040191" y="991676"/>
            <a:ext cx="837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5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55312" y="2319498"/>
                <a:ext cx="7134895" cy="70788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4000" b="0" dirty="0" smtClean="0">
                    <a:ea typeface="Cambria Math" panose="02040503050406030204" pitchFamily="18" charset="0"/>
                  </a:rPr>
                  <a:t>……….(</a:t>
                </a:r>
                <a:r>
                  <a:rPr lang="en-US" sz="4000" b="0" dirty="0" err="1" smtClean="0">
                    <a:ea typeface="Cambria Math" panose="02040503050406030204" pitchFamily="18" charset="0"/>
                  </a:rPr>
                  <a:t>i</a:t>
                </a:r>
                <a:r>
                  <a:rPr lang="en-US" sz="4000" b="0" dirty="0" smtClean="0"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12" y="2319498"/>
                <a:ext cx="7134895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5385" b="-35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55313" y="3429000"/>
                <a:ext cx="7134895" cy="132343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                                         </a:t>
                </a:r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/>
                  <a:t>      </a:t>
                </a:r>
                <a:endParaRPr lang="en-US" sz="4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13" y="3429000"/>
                <a:ext cx="7134895" cy="132343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2035680" y="3509702"/>
            <a:ext cx="573207" cy="5939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58660" y="3395748"/>
                <a:ext cx="10345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660" y="3395748"/>
                <a:ext cx="1034540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637" y="3468606"/>
            <a:ext cx="446543" cy="6350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33963" y="3369985"/>
                <a:ext cx="7485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963" y="3369985"/>
                <a:ext cx="748535" cy="70788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203058" y="3374266"/>
            <a:ext cx="605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455313" y="4779746"/>
                <a:ext cx="7134895" cy="70788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/>
                  <a:t>…………..(ii)</a:t>
                </a:r>
                <a:endParaRPr lang="en-US" sz="4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13" y="4779746"/>
                <a:ext cx="7134895" cy="707886"/>
              </a:xfrm>
              <a:prstGeom prst="rect">
                <a:avLst/>
              </a:prstGeom>
              <a:blipFill rotWithShape="0">
                <a:blip r:embed="rId10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58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/>
      <p:bldP spid="30" grpId="0"/>
      <p:bldP spid="31" grpId="0" animBg="1"/>
      <p:bldP spid="32" grpId="0" animBg="1"/>
      <p:bldP spid="37" grpId="0"/>
      <p:bldP spid="39" grpId="0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2507" y="791569"/>
            <a:ext cx="454470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7857" y="2019867"/>
            <a:ext cx="6946710" cy="83099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4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1564" y="736982"/>
            <a:ext cx="4476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0884" y="2497549"/>
            <a:ext cx="10549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 কাকে বলে তা বলতে পারবে ।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প্রতিস্থাপন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বিধিসমূহ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 । 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প্রতিস্থাপন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 সমাধান করতে পারবে 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প্রতিস্থাপন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সরল সহসমীকরণ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 শুদ্ধি পরীক্ষা করতে পারবে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842" y="600501"/>
            <a:ext cx="1157330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চলকবিশিষ্ট দুইটি সরল সমীকরণকে একত্রে সরল সহসমীকরণ বলে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96780" y="3179932"/>
                <a:ext cx="812041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6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2</a:t>
                </a:r>
                <a14:m>
                  <m:oMath xmlns:m="http://schemas.openxmlformats.org/officeDocument/2006/math"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 </m:t>
                    </m:r>
                    <m:r>
                      <a:rPr lang="en-US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6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0" y="3179932"/>
                <a:ext cx="8120418" cy="1107996"/>
              </a:xfrm>
              <a:prstGeom prst="rect">
                <a:avLst/>
              </a:prstGeom>
              <a:blipFill rotWithShape="0">
                <a:blip r:embed="rId2"/>
                <a:stretch>
                  <a:fillRect l="-5180" t="-17680" b="-43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ame 5"/>
          <p:cNvSpPr/>
          <p:nvPr/>
        </p:nvSpPr>
        <p:spPr>
          <a:xfrm>
            <a:off x="2074461" y="3152634"/>
            <a:ext cx="5431810" cy="1119117"/>
          </a:xfrm>
          <a:prstGeom prst="frame">
            <a:avLst>
              <a:gd name="adj1" fmla="val 1524"/>
            </a:avLst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2079002" y="4544711"/>
            <a:ext cx="3721322" cy="1119117"/>
          </a:xfrm>
          <a:prstGeom prst="frame">
            <a:avLst>
              <a:gd name="adj1" fmla="val 1524"/>
            </a:avLst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 rot="18599887" flipH="1">
            <a:off x="2152269" y="2029735"/>
            <a:ext cx="138700" cy="17673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21232861">
            <a:off x="4240605" y="2279969"/>
            <a:ext cx="200860" cy="1231656"/>
          </a:xfrm>
          <a:prstGeom prst="upArrow">
            <a:avLst>
              <a:gd name="adj1" fmla="val 50000"/>
              <a:gd name="adj2" fmla="val 3711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6813986" y="2292292"/>
            <a:ext cx="186872" cy="109235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6200000">
            <a:off x="1948350" y="3229600"/>
            <a:ext cx="106591" cy="83131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8532" y="3360760"/>
            <a:ext cx="115096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4448" y="1567699"/>
            <a:ext cx="153309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চলক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3193586" y="1567699"/>
            <a:ext cx="199184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চলক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032335" y="1554051"/>
            <a:ext cx="145121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ধ্রুবক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33269" y="4517409"/>
                <a:ext cx="811587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66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6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y </a:t>
                </a:r>
                <a14:m>
                  <m:oMath xmlns:m="http://schemas.openxmlformats.org/officeDocument/2006/math"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6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3</a:t>
                </a:r>
                <a:endParaRPr lang="en-US" sz="6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269" y="4517409"/>
                <a:ext cx="8115872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5105" t="-24725" b="-4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038531" y="3357356"/>
            <a:ext cx="387596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চলকবিশিষ্ট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52400" y="4749421"/>
            <a:ext cx="4088901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চলকবিশিষ্ট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28" name="Up Arrow 27"/>
          <p:cNvSpPr/>
          <p:nvPr/>
        </p:nvSpPr>
        <p:spPr>
          <a:xfrm rot="5400000" flipH="1">
            <a:off x="6478151" y="4399140"/>
            <a:ext cx="136478" cy="14921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rot="5400000">
            <a:off x="7749770" y="3314260"/>
            <a:ext cx="140796" cy="627796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4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8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4" grpId="0"/>
      <p:bldP spid="10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01" y="464024"/>
            <a:ext cx="11150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প্রতিস্থাপন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বিধিসমূহ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967" y="1542197"/>
            <a:ext cx="113276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 সুবিধামত একটি সমীকরণ থেকে একটি চলককে অপর চলকের মাধ্যমে প্রকাশ ।  </a:t>
            </a:r>
          </a:p>
          <a:p>
            <a:pPr marL="742950" indent="-742950">
              <a:buFont typeface="+mj-lt"/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 মান অপর সমীকরণে বসালে এক চলকবিশিষ্ট সমীকরণ পাওয়া যায় ।</a:t>
            </a:r>
          </a:p>
          <a:p>
            <a:pPr marL="742950" indent="-742950">
              <a:buFont typeface="+mj-lt"/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অতঃপর সমীকরণটি সমাধান করে চলকটির মান পাওয়া যায় । </a:t>
            </a:r>
          </a:p>
          <a:p>
            <a:pPr marL="742950" indent="-742950">
              <a:buFont typeface="+mj-lt"/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মান প্রদত্ত সমীকরণের যে কোনোটিতে বসালে অপর চলকের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মান পাওয়া যায় । </a:t>
            </a:r>
          </a:p>
        </p:txBody>
      </p:sp>
    </p:spTree>
    <p:extLst>
      <p:ext uri="{BB962C8B-B14F-4D97-AF65-F5344CB8AC3E}">
        <p14:creationId xmlns:p14="http://schemas.microsoft.com/office/powerpoint/2010/main" val="308622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657</Words>
  <Application>Microsoft Office PowerPoint</Application>
  <PresentationFormat>Widescreen</PresentationFormat>
  <Paragraphs>119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146</cp:revision>
  <dcterms:created xsi:type="dcterms:W3CDTF">2020-04-29T14:10:10Z</dcterms:created>
  <dcterms:modified xsi:type="dcterms:W3CDTF">2020-07-01T17:00:10Z</dcterms:modified>
</cp:coreProperties>
</file>