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7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4" r:id="rId19"/>
    <p:sldId id="27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66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B32040-93BD-45A0-80E4-A3D0825DCDD2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9D1B34-7B81-4715-A072-D07640A14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93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9D1B34-7B81-4715-A072-D07640A14F8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867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9D1B34-7B81-4715-A072-D07640A14F8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854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9D1B34-7B81-4715-A072-D07640A14F8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2898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9D1B34-7B81-4715-A072-D07640A14F8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551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9D1B34-7B81-4715-A072-D07640A14F8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224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1D8916B-6AD6-48C5-AE68-D18D5B68540F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2A34D45-6BB7-4CDE-91FA-DF9C28A1280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9032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8916B-6AD6-48C5-AE68-D18D5B68540F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34D45-6BB7-4CDE-91FA-DF9C28A12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917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8916B-6AD6-48C5-AE68-D18D5B68540F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34D45-6BB7-4CDE-91FA-DF9C28A1280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18836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8916B-6AD6-48C5-AE68-D18D5B68540F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34D45-6BB7-4CDE-91FA-DF9C28A1280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8270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8916B-6AD6-48C5-AE68-D18D5B68540F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34D45-6BB7-4CDE-91FA-DF9C28A12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599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8916B-6AD6-48C5-AE68-D18D5B68540F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34D45-6BB7-4CDE-91FA-DF9C28A1280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51454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8916B-6AD6-48C5-AE68-D18D5B68540F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34D45-6BB7-4CDE-91FA-DF9C28A1280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72341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8916B-6AD6-48C5-AE68-D18D5B68540F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34D45-6BB7-4CDE-91FA-DF9C28A1280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88979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8916B-6AD6-48C5-AE68-D18D5B68540F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34D45-6BB7-4CDE-91FA-DF9C28A1280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2061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8916B-6AD6-48C5-AE68-D18D5B68540F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34D45-6BB7-4CDE-91FA-DF9C28A12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408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8916B-6AD6-48C5-AE68-D18D5B68540F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34D45-6BB7-4CDE-91FA-DF9C28A1280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8939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8916B-6AD6-48C5-AE68-D18D5B68540F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34D45-6BB7-4CDE-91FA-DF9C28A12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390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8916B-6AD6-48C5-AE68-D18D5B68540F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34D45-6BB7-4CDE-91FA-DF9C28A12803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0767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8916B-6AD6-48C5-AE68-D18D5B68540F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34D45-6BB7-4CDE-91FA-DF9C28A1280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5129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8916B-6AD6-48C5-AE68-D18D5B68540F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34D45-6BB7-4CDE-91FA-DF9C28A12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174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8916B-6AD6-48C5-AE68-D18D5B68540F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34D45-6BB7-4CDE-91FA-DF9C28A1280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1608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8916B-6AD6-48C5-AE68-D18D5B68540F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34D45-6BB7-4CDE-91FA-DF9C28A12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659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1D8916B-6AD6-48C5-AE68-D18D5B68540F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2A34D45-6BB7-4CDE-91FA-DF9C28A12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6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://cute-pictures.blogspot.com/2010/10/pleasant-green-sky-background.htm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F91FA0-3026-479E-9A57-2735BAFD437A}"/>
              </a:ext>
            </a:extLst>
          </p:cNvPr>
          <p:cNvSpPr/>
          <p:nvPr/>
        </p:nvSpPr>
        <p:spPr>
          <a:xfrm>
            <a:off x="5305926" y="6412833"/>
            <a:ext cx="6725653" cy="44516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আমেনা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বাকী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অনলাইন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ক্লাস,চিরিরবন্দর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দিনাজপুর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4F1C35-2D76-4691-AC5E-6086D0727A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09599" y="576775"/>
            <a:ext cx="10968111" cy="56807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4CF47FF-F5CA-4584-92EB-AC85EC5DF836}"/>
              </a:ext>
            </a:extLst>
          </p:cNvPr>
          <p:cNvSpPr txBox="1"/>
          <p:nvPr/>
        </p:nvSpPr>
        <p:spPr>
          <a:xfrm>
            <a:off x="609600" y="7013308"/>
            <a:ext cx="69588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://cute-pictures.blogspot.com/2010/10/pleasant-green-sky-background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/3.0/"/>
              </a:rPr>
              <a:t>CC BY</a:t>
            </a:r>
            <a:endParaRPr lang="en-US" sz="9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11CF15A-A4D3-484D-98AF-FCF9B60B67A3}"/>
              </a:ext>
            </a:extLst>
          </p:cNvPr>
          <p:cNvSpPr/>
          <p:nvPr/>
        </p:nvSpPr>
        <p:spPr>
          <a:xfrm>
            <a:off x="609599" y="576775"/>
            <a:ext cx="10968111" cy="9706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3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অনলাইন</a:t>
            </a:r>
            <a:r>
              <a:rPr lang="en-US" sz="3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3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3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3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3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69007643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1B7DF08-F44F-4069-9FDC-EA1BD64471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9568" y="1067191"/>
            <a:ext cx="3429000" cy="1828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826F1B-D288-4ABF-86CF-2189D49DFB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950" y="1020542"/>
            <a:ext cx="3505200" cy="18002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3535069-83DC-49CD-8270-73D6DCDD9F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8950" y="3593204"/>
            <a:ext cx="3429000" cy="1905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86FDE13-5B3B-4242-AB46-C1B83D5906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0429" y="3654476"/>
            <a:ext cx="3429000" cy="1981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61B0070-F91C-4F2F-82A8-0574B6105821}"/>
              </a:ext>
            </a:extLst>
          </p:cNvPr>
          <p:cNvSpPr txBox="1"/>
          <p:nvPr/>
        </p:nvSpPr>
        <p:spPr>
          <a:xfrm>
            <a:off x="7252229" y="2948269"/>
            <a:ext cx="30663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বেতের আসবা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পত্র</a:t>
            </a:r>
            <a:endParaRPr lang="en-US" sz="3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EC2EA5D-E130-4697-9BF1-6B59795279E9}"/>
              </a:ext>
            </a:extLst>
          </p:cNvPr>
          <p:cNvSpPr txBox="1"/>
          <p:nvPr/>
        </p:nvSpPr>
        <p:spPr>
          <a:xfrm>
            <a:off x="2410664" y="2946873"/>
            <a:ext cx="25417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বাঁশের তৈজসপত্র</a:t>
            </a:r>
            <a:endParaRPr lang="en-US" sz="36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1B5DC10-E61F-431C-A8A1-15EA5E719D0C}"/>
              </a:ext>
            </a:extLst>
          </p:cNvPr>
          <p:cNvSpPr txBox="1"/>
          <p:nvPr/>
        </p:nvSpPr>
        <p:spPr>
          <a:xfrm>
            <a:off x="2223682" y="5635676"/>
            <a:ext cx="27655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মাটির তৈজসপত্র</a:t>
            </a:r>
            <a:endParaRPr lang="en-US" sz="36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6994718-643B-471C-AC8B-E3EB9480868E}"/>
              </a:ext>
            </a:extLst>
          </p:cNvPr>
          <p:cNvSpPr txBox="1"/>
          <p:nvPr/>
        </p:nvSpPr>
        <p:spPr>
          <a:xfrm>
            <a:off x="7262172" y="5656031"/>
            <a:ext cx="27655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তাঁতে তৈরি কাপড়</a:t>
            </a:r>
            <a:endParaRPr lang="en-US" sz="18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427625F-A538-48CD-A026-D60C49DB8FEA}"/>
              </a:ext>
            </a:extLst>
          </p:cNvPr>
          <p:cNvSpPr txBox="1"/>
          <p:nvPr/>
        </p:nvSpPr>
        <p:spPr>
          <a:xfrm>
            <a:off x="651803" y="-75061"/>
            <a:ext cx="108883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বাঙালির জীবনের সাথে নিবিড়ভাবে জড়িয়ে আছে কুটির শিল্প</a:t>
            </a:r>
            <a:endParaRPr lang="en-AU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BCDEF8-38E0-48C2-9935-6CFBD8171383}"/>
              </a:ext>
            </a:extLst>
          </p:cNvPr>
          <p:cNvSpPr txBox="1"/>
          <p:nvPr/>
        </p:nvSpPr>
        <p:spPr>
          <a:xfrm>
            <a:off x="6761747" y="6462419"/>
            <a:ext cx="54302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আমেনা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বাকী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অনলাইন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ক্লাস,চিরিরবন্দর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দিনাজপুর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107240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153F315-BB31-4332-9428-C29DA578EE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3378" y="783772"/>
            <a:ext cx="3124200" cy="1905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9CDB64-481A-439D-8E64-94402C0299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3378" y="3085496"/>
            <a:ext cx="3124200" cy="192689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0D9DA10-C7E1-4927-9D47-D537FBDBFD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2771" y="4317603"/>
            <a:ext cx="2079146" cy="18549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C6913EB-9FE9-4302-AB40-8C7CD88CC869}"/>
              </a:ext>
            </a:extLst>
          </p:cNvPr>
          <p:cNvSpPr txBox="1"/>
          <p:nvPr/>
        </p:nvSpPr>
        <p:spPr>
          <a:xfrm>
            <a:off x="5992837" y="1084218"/>
            <a:ext cx="39501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জাদুঘরে ঢাকাই মসলিন </a:t>
            </a:r>
            <a:endParaRPr lang="en-AU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F47146-C0DE-42B5-9B05-2ECA6FD866A8}"/>
              </a:ext>
            </a:extLst>
          </p:cNvPr>
          <p:cNvSpPr txBox="1"/>
          <p:nvPr/>
        </p:nvSpPr>
        <p:spPr>
          <a:xfrm>
            <a:off x="5759224" y="3725775"/>
            <a:ext cx="35580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জাদুঘরে ঢাকাই মসলিন </a:t>
            </a:r>
            <a:endParaRPr lang="en-AU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3E3F07-499E-486D-9A15-D441869714CB}"/>
              </a:ext>
            </a:extLst>
          </p:cNvPr>
          <p:cNvSpPr txBox="1"/>
          <p:nvPr/>
        </p:nvSpPr>
        <p:spPr>
          <a:xfrm>
            <a:off x="647114" y="5464677"/>
            <a:ext cx="68911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তৎকালীন মোগল বাদশাহদের বিলাসের বস্তু </a:t>
            </a:r>
            <a:endParaRPr lang="en-AU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62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7CD7605-C4C1-47D5-906B-D42A74DCFADC}"/>
              </a:ext>
            </a:extLst>
          </p:cNvPr>
          <p:cNvSpPr txBox="1"/>
          <p:nvPr/>
        </p:nvSpPr>
        <p:spPr>
          <a:xfrm>
            <a:off x="649706" y="4419778"/>
            <a:ext cx="10913938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bn-BD" sz="3600" b="1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এই শীতল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ক্ষ্যা</a:t>
            </a:r>
            <a:r>
              <a:rPr lang="bn-BD" sz="3600" b="1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নদীর পানির বাষ্প থেকে যে আর্দ্রতার সৃষ্টি হয় তা জামদানি বোনার জন্য শুধু উপযোগীই নয় বরং এক অপরিহার্য বস্তু বলা চলে</a:t>
            </a:r>
            <a:r>
              <a:rPr lang="bn-IN" sz="3600" b="1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600" b="1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23C4F95-BB8A-496E-B4DA-11D3B0AE59D8}"/>
              </a:ext>
            </a:extLst>
          </p:cNvPr>
          <p:cNvGrpSpPr/>
          <p:nvPr/>
        </p:nvGrpSpPr>
        <p:grpSpPr>
          <a:xfrm>
            <a:off x="3035208" y="1555373"/>
            <a:ext cx="5819776" cy="2743200"/>
            <a:chOff x="2514599" y="1066800"/>
            <a:chExt cx="5819776" cy="274320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BAB9A8D-98CA-4426-A912-041881BAB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90800" y="1066800"/>
              <a:ext cx="5743575" cy="27432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890AD2C-E94C-403D-9B52-832A123A41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14599" y="1066800"/>
              <a:ext cx="1447801" cy="27432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10B76D73-4802-4E3D-8A8B-32C712A6EA1E}"/>
              </a:ext>
            </a:extLst>
          </p:cNvPr>
          <p:cNvSpPr txBox="1"/>
          <p:nvPr/>
        </p:nvSpPr>
        <p:spPr>
          <a:xfrm>
            <a:off x="4232617" y="726282"/>
            <a:ext cx="333524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4400" b="1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ঢাকাই জামদানি </a:t>
            </a:r>
            <a:endParaRPr lang="en-US" sz="4400" b="1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49C907F-20CD-4637-8A3E-41B39B294E13}"/>
              </a:ext>
            </a:extLst>
          </p:cNvPr>
          <p:cNvSpPr/>
          <p:nvPr/>
        </p:nvSpPr>
        <p:spPr>
          <a:xfrm>
            <a:off x="1020493" y="1434168"/>
            <a:ext cx="1342879" cy="28644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কারিগরদের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বসবাস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নওয়া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পাড়ায়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811328-124D-4441-8EFE-E544AB4981BF}"/>
              </a:ext>
            </a:extLst>
          </p:cNvPr>
          <p:cNvSpPr txBox="1"/>
          <p:nvPr/>
        </p:nvSpPr>
        <p:spPr>
          <a:xfrm>
            <a:off x="7098632" y="6396335"/>
            <a:ext cx="51896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আমেনা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বাকী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অনলাইন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ক্লাস,চিরিরবন্দর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দিনাজপুর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353089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FDE9186-C4AD-4B7F-933D-12D52FA70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367" y="1012622"/>
            <a:ext cx="4640778" cy="2971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8091163-EFF6-4EDB-91A2-43D68D2736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5749" y="1012622"/>
            <a:ext cx="4917003" cy="2971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72B1E59-0B13-4558-9189-F40E0E696240}"/>
              </a:ext>
            </a:extLst>
          </p:cNvPr>
          <p:cNvSpPr txBox="1"/>
          <p:nvPr/>
        </p:nvSpPr>
        <p:spPr>
          <a:xfrm>
            <a:off x="625643" y="4488487"/>
            <a:ext cx="1086766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মসলিন কারিগরদের বংশধররা  যুগ যুগ ধরে এ শিল্পধারা  বহন করে আসছে নিপুণ বুনন শিল্পের জামদানি শাড়ি তৈরির মাধ্যমে।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6909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633586-035A-4C39-811C-2C38091D94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7558" y="954613"/>
            <a:ext cx="6711233" cy="35917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A26A00-472F-403F-8786-AE54C5595FC6}"/>
              </a:ext>
            </a:extLst>
          </p:cNvPr>
          <p:cNvSpPr txBox="1"/>
          <p:nvPr/>
        </p:nvSpPr>
        <p:spPr>
          <a:xfrm>
            <a:off x="633046" y="4703058"/>
            <a:ext cx="1086025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সুতা, রং, দক্ষ কারিগরের নিপুণ নকশা, ব্যবহার উপযোগিতার  কারণেই  যুগ যুগ ধরে আজও জনপ্রিয়তার শীর্ষে ঢাকাই জামদানি</a:t>
            </a:r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C2BF26-30F3-4101-9738-51779EDCF06B}"/>
              </a:ext>
            </a:extLst>
          </p:cNvPr>
          <p:cNvSpPr txBox="1"/>
          <p:nvPr/>
        </p:nvSpPr>
        <p:spPr>
          <a:xfrm>
            <a:off x="6665495" y="6396335"/>
            <a:ext cx="51134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আমেনা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বাকী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অনলাইন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ক্লাস,চিরিরবন্দর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দিনাজপুর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2611962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0A411C-F4A3-43EE-8F75-16984815E2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2793" y="873034"/>
            <a:ext cx="4138748" cy="1981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52A3BE-F281-4566-8658-DFE186670B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0458" y="795280"/>
            <a:ext cx="4138749" cy="1981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5CE60CC-87BE-4523-9DF5-E91503F17C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2793" y="3064836"/>
            <a:ext cx="4138748" cy="1981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0E015AB-8489-441A-A540-796BF6ED17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0459" y="2946492"/>
            <a:ext cx="4138748" cy="20478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F40FA29-F52A-4234-8A66-668F5676D63C}"/>
              </a:ext>
            </a:extLst>
          </p:cNvPr>
          <p:cNvSpPr txBox="1"/>
          <p:nvPr/>
        </p:nvSpPr>
        <p:spPr>
          <a:xfrm>
            <a:off x="627647" y="5369413"/>
            <a:ext cx="10936706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400" b="1" dirty="0">
                <a:latin typeface="NikoshBAN" pitchFamily="2" charset="0"/>
                <a:cs typeface="NikoshBAN" pitchFamily="2" charset="0"/>
              </a:rPr>
              <a:t>কুমিল্লা, নোয়াখালী এবং চট্টগ্রামে প্রস্তুতকৃত কাটুনিদের খাদি কাপ</a:t>
            </a:r>
            <a:r>
              <a:rPr lang="en-US" sz="3400" b="1" dirty="0">
                <a:latin typeface="NikoshBAN" pitchFamily="2" charset="0"/>
                <a:cs typeface="NikoshBAN" pitchFamily="2" charset="0"/>
              </a:rPr>
              <a:t>ড় (</a:t>
            </a:r>
            <a:r>
              <a:rPr lang="en-US" sz="3400" b="1" dirty="0" err="1">
                <a:latin typeface="NikoshBAN" pitchFamily="2" charset="0"/>
                <a:cs typeface="NikoshBAN" pitchFamily="2" charset="0"/>
              </a:rPr>
              <a:t>হাতে</a:t>
            </a:r>
            <a:r>
              <a:rPr lang="en-US" sz="3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>
                <a:latin typeface="NikoshBAN" pitchFamily="2" charset="0"/>
                <a:cs typeface="NikoshBAN" pitchFamily="2" charset="0"/>
              </a:rPr>
              <a:t>প্রস্তুত</a:t>
            </a:r>
            <a:r>
              <a:rPr lang="en-US" sz="3400" b="1" dirty="0">
                <a:latin typeface="NikoshBAN" pitchFamily="2" charset="0"/>
                <a:cs typeface="NikoshBAN" pitchFamily="2" charset="0"/>
              </a:rPr>
              <a:t>) । </a:t>
            </a:r>
            <a:endParaRPr lang="en-US" sz="3400" b="1" dirty="0"/>
          </a:p>
        </p:txBody>
      </p:sp>
    </p:spTree>
    <p:extLst>
      <p:ext uri="{BB962C8B-B14F-4D97-AF65-F5344CB8AC3E}">
        <p14:creationId xmlns:p14="http://schemas.microsoft.com/office/powerpoint/2010/main" val="2368572398"/>
      </p:ext>
    </p:extLst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FF9CA29-B79E-4D94-A887-B30C8D6B5D55}"/>
              </a:ext>
            </a:extLst>
          </p:cNvPr>
          <p:cNvSpPr txBox="1"/>
          <p:nvPr/>
        </p:nvSpPr>
        <p:spPr>
          <a:xfrm>
            <a:off x="630701" y="4610073"/>
            <a:ext cx="1093059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পার্বত্য চট্টগ্রাম  এর রাঙামাটি, বান্দরবান, সিলেটের মেয়েরা মোটা কাপড়ের রং, নক</a:t>
            </a:r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বুননকৌশল সবই তাদের নিজস্ব ঐতিহ্য অনুযায়ী এভাবেই করে থাকে।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8ECD0E-FF8A-4C6C-9F20-0AC208D54D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465" y="1570947"/>
            <a:ext cx="4532978" cy="26367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D20A2CE-70A2-4DC2-8214-61D0DF879F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1685" y="1570947"/>
            <a:ext cx="4532979" cy="2667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3972572-7909-4DE1-A3A0-E3D3D88C2364}"/>
              </a:ext>
            </a:extLst>
          </p:cNvPr>
          <p:cNvSpPr txBox="1"/>
          <p:nvPr/>
        </p:nvSpPr>
        <p:spPr>
          <a:xfrm>
            <a:off x="4360984" y="599626"/>
            <a:ext cx="22273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উপজাতি </a:t>
            </a:r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বস্ত্র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6399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653D85-4E7E-4B04-8338-7D5F187619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726" y="703385"/>
            <a:ext cx="3810000" cy="23279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805BBB-7C9C-40E1-9CF1-D643302C49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726" y="646235"/>
            <a:ext cx="3810000" cy="23279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D97BFB9-589B-4D07-8AA3-47A33D56E5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8726" y="3144951"/>
            <a:ext cx="3810000" cy="20462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224215-0B57-41F4-95AF-B1DE79CDDA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6124" y="3088481"/>
            <a:ext cx="3820886" cy="21026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1AA83B6-D4EB-4E0B-84FE-B027F1A68439}"/>
              </a:ext>
            </a:extLst>
          </p:cNvPr>
          <p:cNvSpPr txBox="1"/>
          <p:nvPr/>
        </p:nvSpPr>
        <p:spPr>
          <a:xfrm>
            <a:off x="548640" y="5248328"/>
            <a:ext cx="1101500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নকশি কাঁথার প্রতিটি সুচের ফোঁড়ের মধ্যে লুকিয়ে আছে  এক একটি গ্রাম্য পরিবারের কাহিনী, তাদের পরিবেশ, তাদের জীবনগাথা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 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6673CC-1AF2-4C1A-A250-73FF61C1B1BC}"/>
              </a:ext>
            </a:extLst>
          </p:cNvPr>
          <p:cNvSpPr txBox="1"/>
          <p:nvPr/>
        </p:nvSpPr>
        <p:spPr>
          <a:xfrm>
            <a:off x="6858000" y="6396335"/>
            <a:ext cx="533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আমেনা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বাকী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অনলাইন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ক্লাস,চিরিরবন্দর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দিনাজপুর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8028031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C01656A-1006-4F9E-9AA5-E32F51A3C0CB}"/>
              </a:ext>
            </a:extLst>
          </p:cNvPr>
          <p:cNvSpPr txBox="1"/>
          <p:nvPr/>
        </p:nvSpPr>
        <p:spPr>
          <a:xfrm>
            <a:off x="792479" y="3766012"/>
            <a:ext cx="1060704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bn-IN" sz="4000" b="1" dirty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নদী দূষণ ও দখলের গ্রাস থেকে জামদানি শিল্প রক্ষার উপায় সম্পর্কে সংক্ষেপে একটি অনুচ্ছেদ লিখ।  </a:t>
            </a:r>
            <a:endParaRPr lang="bn-BD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F82C9D-F422-47DB-96A8-65F3D6E47668}"/>
              </a:ext>
            </a:extLst>
          </p:cNvPr>
          <p:cNvSpPr txBox="1"/>
          <p:nvPr/>
        </p:nvSpPr>
        <p:spPr>
          <a:xfrm>
            <a:off x="3446585" y="697077"/>
            <a:ext cx="215235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A46E916-F117-431C-993D-81A0F9862E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918" y="697077"/>
            <a:ext cx="3518452" cy="275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698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1045B84-F69B-4CD0-8BF6-27FBF7E92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571500"/>
            <a:ext cx="8686800" cy="571500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CE5EF2E-B377-4192-8B78-27B7D0E84D44}"/>
              </a:ext>
            </a:extLst>
          </p:cNvPr>
          <p:cNvSpPr txBox="1"/>
          <p:nvPr/>
        </p:nvSpPr>
        <p:spPr>
          <a:xfrm>
            <a:off x="3437206" y="2767280"/>
            <a:ext cx="5317588" cy="120032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sz="7200" b="1" dirty="0" err="1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7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7200" b="1" dirty="0">
                <a:latin typeface="NikoshBAN" pitchFamily="2" charset="0"/>
                <a:cs typeface="NikoshBAN" pitchFamily="2" charset="0"/>
              </a:rPr>
              <a:t>।  </a:t>
            </a:r>
            <a:endParaRPr lang="en-US" sz="7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AF6A1B-8891-4A1A-AB94-6FA2E85F082D}"/>
              </a:ext>
            </a:extLst>
          </p:cNvPr>
          <p:cNvSpPr txBox="1"/>
          <p:nvPr/>
        </p:nvSpPr>
        <p:spPr>
          <a:xfrm>
            <a:off x="7158789" y="6396335"/>
            <a:ext cx="50332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আমেনা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বাকী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অনলাইন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ক্লাস,চিরিরবন্দর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দিনাজপুর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9822602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9C5712-6FF0-4C8A-998F-7B43ECFB9896}"/>
              </a:ext>
            </a:extLst>
          </p:cNvPr>
          <p:cNvSpPr txBox="1"/>
          <p:nvPr/>
        </p:nvSpPr>
        <p:spPr>
          <a:xfrm>
            <a:off x="1025017" y="2655823"/>
            <a:ext cx="5092419" cy="25545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করুণা কান্ত রায় (সহকারি শিক্ষক)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আমেনা-বাকী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রেসিডেন্সিয়াল মডেল স্কুল এন্ড কলেজ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চিরিরবন্দর, দিনাজপুর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-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০১৭৩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৯৭০৭৭৯৮।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6E3C20-CCF6-42F8-A572-41A661BEA93B}"/>
              </a:ext>
            </a:extLst>
          </p:cNvPr>
          <p:cNvSpPr txBox="1"/>
          <p:nvPr/>
        </p:nvSpPr>
        <p:spPr>
          <a:xfrm>
            <a:off x="6256422" y="2655823"/>
            <a:ext cx="5269122" cy="2862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ণিঃ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অষ্টম</a:t>
            </a:r>
            <a:r>
              <a:rPr lang="bn-IN" sz="3600">
                <a:latin typeface="NikoshBAN" pitchFamily="2" charset="0"/>
                <a:cs typeface="NikoshBAN" pitchFamily="2" charset="0"/>
              </a:rPr>
              <a:t>   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গদ্যাংশ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) 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শিক্ষার্থীর সংখাঃ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০০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জন</a:t>
            </a:r>
            <a:endParaRPr lang="bn-IN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উপস্থিতির সংখ্যাঃ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০০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জন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০৬.০৯.২০।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D85CDC6-6590-425C-A962-8550150D9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456" y="623641"/>
            <a:ext cx="3084928" cy="20321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CA89BB8-BEF0-4115-9E36-3C891F25A1A1}"/>
              </a:ext>
            </a:extLst>
          </p:cNvPr>
          <p:cNvSpPr/>
          <p:nvPr/>
        </p:nvSpPr>
        <p:spPr>
          <a:xfrm>
            <a:off x="4553536" y="623641"/>
            <a:ext cx="3084928" cy="1083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17E10E-24E9-4C59-8761-954E6E802C62}"/>
              </a:ext>
            </a:extLst>
          </p:cNvPr>
          <p:cNvSpPr txBox="1"/>
          <p:nvPr/>
        </p:nvSpPr>
        <p:spPr>
          <a:xfrm>
            <a:off x="5834962" y="6396335"/>
            <a:ext cx="61120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আমেনা</a:t>
            </a:r>
            <a:r>
              <a:rPr lang="en-US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বাকী</a:t>
            </a:r>
            <a:r>
              <a:rPr lang="en-US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অনলাইন</a:t>
            </a:r>
            <a:r>
              <a:rPr lang="en-US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ক্লাস,চিরিরবন্দর</a:t>
            </a:r>
            <a:r>
              <a:rPr lang="en-US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দিনাজপুর</a:t>
            </a:r>
            <a:r>
              <a:rPr lang="en-US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738317477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EAD9F46-FEA8-4299-9242-BD90083D59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5807" y="3578888"/>
            <a:ext cx="3751888" cy="20212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AE7EA2-EE3A-4DA1-BE86-4A2127DE91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298" y="3680188"/>
            <a:ext cx="3810000" cy="1981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780A95B-E3A0-4D5B-97EB-E0D4F745D3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560" y="1196612"/>
            <a:ext cx="3886200" cy="18383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6073F66-C331-4F60-A4AE-6F8E702C91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5806" y="1116485"/>
            <a:ext cx="3644285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A77E435-EB8B-4E59-A165-A432D8B1FE29}"/>
              </a:ext>
            </a:extLst>
          </p:cNvPr>
          <p:cNvSpPr txBox="1"/>
          <p:nvPr/>
        </p:nvSpPr>
        <p:spPr>
          <a:xfrm>
            <a:off x="4212268" y="476757"/>
            <a:ext cx="235985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লোকশিল্প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7E90BD-F3CD-4484-AD4F-4C84C35B57E6}"/>
              </a:ext>
            </a:extLst>
          </p:cNvPr>
          <p:cNvSpPr txBox="1"/>
          <p:nvPr/>
        </p:nvSpPr>
        <p:spPr>
          <a:xfrm>
            <a:off x="1940003" y="3167390"/>
            <a:ext cx="18301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নকশি কাঁথা</a:t>
            </a:r>
            <a:endParaRPr lang="en-US" sz="32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08A65F-B047-4563-8C4F-182A4B47161C}"/>
              </a:ext>
            </a:extLst>
          </p:cNvPr>
          <p:cNvSpPr txBox="1"/>
          <p:nvPr/>
        </p:nvSpPr>
        <p:spPr>
          <a:xfrm>
            <a:off x="7801876" y="2958126"/>
            <a:ext cx="19892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হাত পাখা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F6C7B0-6DFC-4957-BAEC-D8639F96135E}"/>
              </a:ext>
            </a:extLst>
          </p:cNvPr>
          <p:cNvSpPr txBox="1"/>
          <p:nvPr/>
        </p:nvSpPr>
        <p:spPr>
          <a:xfrm>
            <a:off x="7254242" y="5661388"/>
            <a:ext cx="33521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মাটির তৈরি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ফুলদানি </a:t>
            </a:r>
            <a:endParaRPr lang="en-US" sz="3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320FC49-290A-4DE9-8BBB-00ABD0417A56}"/>
              </a:ext>
            </a:extLst>
          </p:cNvPr>
          <p:cNvSpPr txBox="1"/>
          <p:nvPr/>
        </p:nvSpPr>
        <p:spPr>
          <a:xfrm>
            <a:off x="1632936" y="5692165"/>
            <a:ext cx="2868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বেতের তৈরি জিনিস</a:t>
            </a:r>
            <a:endParaRPr lang="en-US" sz="32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5408B7-563B-42AA-942F-DCDDCD6834B6}"/>
              </a:ext>
            </a:extLst>
          </p:cNvPr>
          <p:cNvSpPr txBox="1"/>
          <p:nvPr/>
        </p:nvSpPr>
        <p:spPr>
          <a:xfrm>
            <a:off x="6572125" y="6396335"/>
            <a:ext cx="6112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আমেনা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বাকী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অনলাইন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ক্লাস,চিরিরবন্দর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দিনাজপুর</a:t>
            </a:r>
            <a:r>
              <a:rPr lang="en-US" sz="1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176088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orizontal Scroll 4">
            <a:extLst>
              <a:ext uri="{FF2B5EF4-FFF2-40B4-BE49-F238E27FC236}">
                <a16:creationId xmlns:a16="http://schemas.microsoft.com/office/drawing/2014/main" id="{398C89FC-0FA4-4655-881D-E33084A3CA4A}"/>
              </a:ext>
            </a:extLst>
          </p:cNvPr>
          <p:cNvSpPr/>
          <p:nvPr/>
        </p:nvSpPr>
        <p:spPr>
          <a:xfrm>
            <a:off x="2838450" y="1031620"/>
            <a:ext cx="6515100" cy="3899038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864" algn="r">
              <a:spcBef>
                <a:spcPct val="0"/>
              </a:spcBef>
              <a:defRPr/>
            </a:pPr>
            <a:endParaRPr lang="en-US" sz="7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4864" algn="r">
              <a:spcBef>
                <a:spcPct val="0"/>
              </a:spcBef>
              <a:defRPr/>
            </a:pPr>
            <a:r>
              <a:rPr lang="bn-BD" sz="6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 লোকশিল্প</a:t>
            </a:r>
            <a:endParaRPr lang="en-US" sz="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4864" lvl="0" algn="r">
              <a:spcBef>
                <a:spcPct val="0"/>
              </a:spcBef>
              <a:defRPr/>
            </a:pPr>
            <a:br>
              <a:rPr lang="bn-BD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en-US" sz="72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C3A038-2228-4ABA-899C-66255143DF49}"/>
              </a:ext>
            </a:extLst>
          </p:cNvPr>
          <p:cNvSpPr txBox="1"/>
          <p:nvPr/>
        </p:nvSpPr>
        <p:spPr>
          <a:xfrm>
            <a:off x="6096000" y="2981139"/>
            <a:ext cx="302556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864" algn="r">
              <a:spcBef>
                <a:spcPct val="0"/>
              </a:spcBef>
              <a:defRPr/>
            </a:pPr>
            <a:r>
              <a:rPr lang="bn-BD" sz="40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কামরুল হাসান</a:t>
            </a:r>
            <a:r>
              <a:rPr lang="en-US" sz="40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১ম </a:t>
            </a:r>
            <a:r>
              <a:rPr lang="en-US" sz="40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40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272852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E5622F5-E13C-42CF-9031-A77866B1679C}"/>
              </a:ext>
            </a:extLst>
          </p:cNvPr>
          <p:cNvSpPr txBox="1"/>
          <p:nvPr/>
        </p:nvSpPr>
        <p:spPr>
          <a:xfrm>
            <a:off x="633046" y="1614229"/>
            <a:ext cx="10874326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3888" indent="-623888" algn="just">
              <a:defRPr/>
            </a:pPr>
            <a:r>
              <a:rPr lang="bn-BD" sz="32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</a:t>
            </a:r>
            <a:r>
              <a:rPr lang="en-US" sz="32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 শিক্ষার্থীরা</a:t>
            </a:r>
            <a:r>
              <a:rPr lang="en-US" sz="32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623888" indent="-623888" algn="just">
              <a:defRPr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। লেখক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পরিচিতি সম্পর্কে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পারবে।</a:t>
            </a:r>
          </a:p>
          <a:p>
            <a:pPr marL="628650" indent="-628650" algn="just">
              <a:defRPr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২। নির্বাচিত অংশটুকু শুদ্ধ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ও প্রমিত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উচ্চারণে পড়তে পারবে।</a:t>
            </a:r>
          </a:p>
          <a:p>
            <a:pPr marL="628650" indent="-628650" algn="just">
              <a:defRPr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3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নতুন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শব্দগুলোর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বলতে পারবে।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 </a:t>
            </a:r>
            <a:endParaRPr lang="bn-IN" sz="3600" dirty="0">
              <a:latin typeface="NikoshBAN" pitchFamily="2" charset="0"/>
              <a:cs typeface="NikoshBAN" pitchFamily="2" charset="0"/>
            </a:endParaRPr>
          </a:p>
          <a:p>
            <a:pPr marL="628650" indent="-628650" algn="just">
              <a:defRPr/>
            </a:pPr>
            <a:r>
              <a:rPr lang="bn-IN" sz="3600" dirty="0">
                <a:latin typeface="NikoshBAN" pitchFamily="2" charset="0"/>
                <a:cs typeface="NikoshBAN" pitchFamily="2" charset="0"/>
              </a:rPr>
              <a:t>৪। হাতে যেসব সুন্দর জিনিস তৈরি হয় তার তথ্য লিখতে ও বলতে পারবে। 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628650" indent="-628650" algn="just">
              <a:defRPr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৫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লোকশিল্প কি?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বাংলাদেশের লোকশিল্পের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সম্পর্ক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(মসলিন, জামদানি, খাদি,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উপজাতি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বস্ত্র) বর্ণনা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57820E-2286-4EA1-8D1D-AA4822C037CF}"/>
              </a:ext>
            </a:extLst>
          </p:cNvPr>
          <p:cNvSpPr txBox="1"/>
          <p:nvPr/>
        </p:nvSpPr>
        <p:spPr>
          <a:xfrm>
            <a:off x="4079630" y="746314"/>
            <a:ext cx="303862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9432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F8FA30C5-B69D-43A3-AEF1-EB14B58AC691}"/>
              </a:ext>
            </a:extLst>
          </p:cNvPr>
          <p:cNvGrpSpPr/>
          <p:nvPr/>
        </p:nvGrpSpPr>
        <p:grpSpPr>
          <a:xfrm>
            <a:off x="797169" y="1250386"/>
            <a:ext cx="3273586" cy="3442447"/>
            <a:chOff x="304800" y="1524000"/>
            <a:chExt cx="2581836" cy="3442447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D4D425E-8977-4415-B506-E98117013A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1828800"/>
              <a:ext cx="2581836" cy="3137647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3" name="Down Arrow 33">
              <a:extLst>
                <a:ext uri="{FF2B5EF4-FFF2-40B4-BE49-F238E27FC236}">
                  <a16:creationId xmlns:a16="http://schemas.microsoft.com/office/drawing/2014/main" id="{18A6AE3A-4C72-42A2-85CC-C26CCDA3F54A}"/>
                </a:ext>
              </a:extLst>
            </p:cNvPr>
            <p:cNvSpPr/>
            <p:nvPr/>
          </p:nvSpPr>
          <p:spPr>
            <a:xfrm>
              <a:off x="1219200" y="1524000"/>
              <a:ext cx="228600" cy="228600"/>
            </a:xfrm>
            <a:prstGeom prst="downArrow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055775E1-FDA2-4DEF-B4FD-1C11BFDB6699}"/>
              </a:ext>
            </a:extLst>
          </p:cNvPr>
          <p:cNvSpPr txBox="1"/>
          <p:nvPr/>
        </p:nvSpPr>
        <p:spPr>
          <a:xfrm>
            <a:off x="1038455" y="4961283"/>
            <a:ext cx="24159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কামরুল হাসান 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6828BAD-90D2-4539-9E90-64B934887809}"/>
              </a:ext>
            </a:extLst>
          </p:cNvPr>
          <p:cNvSpPr txBox="1"/>
          <p:nvPr/>
        </p:nvSpPr>
        <p:spPr>
          <a:xfrm>
            <a:off x="4440200" y="634029"/>
            <a:ext cx="339550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4400" b="1" dirty="0">
                <a:latin typeface="NikoshBAN" pitchFamily="2" charset="0"/>
                <a:cs typeface="NikoshBAN" pitchFamily="2" charset="0"/>
              </a:rPr>
              <a:t>লেখক পরিচিতি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5BEB7B4-1030-49F1-BD78-311996AAB9C6}"/>
              </a:ext>
            </a:extLst>
          </p:cNvPr>
          <p:cNvSpPr/>
          <p:nvPr/>
        </p:nvSpPr>
        <p:spPr>
          <a:xfrm>
            <a:off x="4440200" y="1555186"/>
            <a:ext cx="6761200" cy="55344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জন্মঃ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১৯২১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খ্রিষ্টাব্দ,পশ্চিমবঙ্গ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কলকাতায়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CF6F052-5D10-4C13-86B8-010B453BB0AB}"/>
              </a:ext>
            </a:extLst>
          </p:cNvPr>
          <p:cNvSpPr/>
          <p:nvPr/>
        </p:nvSpPr>
        <p:spPr>
          <a:xfrm>
            <a:off x="4440199" y="2206488"/>
            <a:ext cx="7095308" cy="8628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পেশাঃ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অধ্যাপনা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চারু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কারু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ইনস্টিটিউ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C51EA92-4966-4ED6-AE0E-0458ACC4E31E}"/>
              </a:ext>
            </a:extLst>
          </p:cNvPr>
          <p:cNvSpPr/>
          <p:nvPr/>
        </p:nvSpPr>
        <p:spPr>
          <a:xfrm>
            <a:off x="4440200" y="3196774"/>
            <a:ext cx="4957018" cy="8628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খ্যাতিঃ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খ্যাতিমান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শিল্পী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0309B2-16B9-4462-B1AE-4C348F9150B3}"/>
              </a:ext>
            </a:extLst>
          </p:cNvPr>
          <p:cNvSpPr/>
          <p:nvPr/>
        </p:nvSpPr>
        <p:spPr>
          <a:xfrm>
            <a:off x="4440199" y="4152931"/>
            <a:ext cx="6954632" cy="86306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গ্রন্থঃ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বাংলাদেশের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শিল্প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আন্দোলন</a:t>
            </a:r>
            <a:r>
              <a:rPr lang="en-US" sz="2400" b="1" dirty="0">
                <a:solidFill>
                  <a:schemeClr val="tx1"/>
                </a:solidFill>
              </a:rPr>
              <a:t> ও </a:t>
            </a:r>
            <a:r>
              <a:rPr lang="en-US" sz="2400" b="1" dirty="0" err="1">
                <a:solidFill>
                  <a:schemeClr val="tx1"/>
                </a:solidFill>
              </a:rPr>
              <a:t>আমার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কথা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B7FBE4-7324-4517-8E74-1A6148D9FE9A}"/>
              </a:ext>
            </a:extLst>
          </p:cNvPr>
          <p:cNvSpPr/>
          <p:nvPr/>
        </p:nvSpPr>
        <p:spPr>
          <a:xfrm>
            <a:off x="4299523" y="5197940"/>
            <a:ext cx="7095308" cy="8363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মৃত্যুঃ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১৯৮৮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খ্রিষ্টাব্দে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solidFill>
                  <a:schemeClr val="tx1"/>
                </a:solidFill>
              </a:rPr>
              <a:t>২১ 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ফেব্রুয়ারি, ঢাকায়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49FDDD6-B722-40C4-9A0C-7C340D05944C}"/>
              </a:ext>
            </a:extLst>
          </p:cNvPr>
          <p:cNvSpPr txBox="1"/>
          <p:nvPr/>
        </p:nvSpPr>
        <p:spPr>
          <a:xfrm>
            <a:off x="6918709" y="6460979"/>
            <a:ext cx="52732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আমেনা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বাকী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অনলাইন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ক্লাস,চিরিরবন্দর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দিনাজপুর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3671063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1AB9A2-822A-43A7-A10C-6F8A59FF23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4797" y="651344"/>
            <a:ext cx="3244361" cy="20387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91426F-E65F-4AC1-A12D-64BE6FEDF4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4127" y="2075098"/>
            <a:ext cx="3211285" cy="18745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C5697B55-CE60-447F-BD2F-D89B42231606}"/>
              </a:ext>
            </a:extLst>
          </p:cNvPr>
          <p:cNvGrpSpPr/>
          <p:nvPr/>
        </p:nvGrpSpPr>
        <p:grpSpPr>
          <a:xfrm>
            <a:off x="4292389" y="3334685"/>
            <a:ext cx="3425334" cy="2038752"/>
            <a:chOff x="4419600" y="2895600"/>
            <a:chExt cx="3962400" cy="174307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5CB6D1C-9667-457F-B037-B52EC35524F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19600" y="2895600"/>
              <a:ext cx="3962400" cy="1743075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3B4CB2D-649A-4275-8592-E81A256F0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867400" y="3810000"/>
              <a:ext cx="762000" cy="7620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5B35894A-0495-4CAC-9E66-EC5DB276F6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21624" y="1881340"/>
            <a:ext cx="3244361" cy="21962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72EBAF9-DDA5-47A2-883D-8C85EF48B385}"/>
              </a:ext>
            </a:extLst>
          </p:cNvPr>
          <p:cNvSpPr txBox="1"/>
          <p:nvPr/>
        </p:nvSpPr>
        <p:spPr>
          <a:xfrm>
            <a:off x="708490" y="5528774"/>
            <a:ext cx="108551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আজকের পাঠের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কোন কোন শব্দের  সাথে ছবিগুলোর মিল রয়েছে তা খাতায় লেখ।</a:t>
            </a:r>
            <a:endParaRPr lang="en-US" sz="3200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AD3CEBE-F174-424F-9060-2B94C82D436A}"/>
              </a:ext>
            </a:extLst>
          </p:cNvPr>
          <p:cNvSpPr/>
          <p:nvPr/>
        </p:nvSpPr>
        <p:spPr>
          <a:xfrm>
            <a:off x="9678572" y="689317"/>
            <a:ext cx="1603717" cy="6049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676323-4E78-48DE-8FAF-833794D1C696}"/>
              </a:ext>
            </a:extLst>
          </p:cNvPr>
          <p:cNvSpPr txBox="1"/>
          <p:nvPr/>
        </p:nvSpPr>
        <p:spPr>
          <a:xfrm>
            <a:off x="6761747" y="6455256"/>
            <a:ext cx="53485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আমেনা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বাকী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অনলাইন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ক্লাস,চিরিরবন্দর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দিনাজপুর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8502094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FCFEB59-C375-4355-8192-4CC156E651F5}"/>
              </a:ext>
            </a:extLst>
          </p:cNvPr>
          <p:cNvSpPr txBox="1"/>
          <p:nvPr/>
        </p:nvSpPr>
        <p:spPr>
          <a:xfrm>
            <a:off x="2864032" y="589356"/>
            <a:ext cx="60938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bn-BD" sz="36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এসো তাহলে শব্দার্থসমূহ শিখে নিই</a:t>
            </a:r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D072C4-3228-4690-9F47-F940A7D5E63E}"/>
              </a:ext>
            </a:extLst>
          </p:cNvPr>
          <p:cNvSpPr txBox="1"/>
          <p:nvPr/>
        </p:nvSpPr>
        <p:spPr>
          <a:xfrm>
            <a:off x="1910444" y="2544549"/>
            <a:ext cx="13160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নিবিড়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5E2AD1-9C3B-4F44-BBAE-ECF6BF5B24BA}"/>
              </a:ext>
            </a:extLst>
          </p:cNvPr>
          <p:cNvSpPr txBox="1"/>
          <p:nvPr/>
        </p:nvSpPr>
        <p:spPr>
          <a:xfrm>
            <a:off x="1448095" y="4713000"/>
            <a:ext cx="19127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লোকশিল্প</a:t>
            </a:r>
            <a:endParaRPr lang="en-US" sz="1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B037DF3-C0DD-455B-A72F-B604E202A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262" y="1519311"/>
            <a:ext cx="3767942" cy="20893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B5AE040-22D9-4E64-8F28-63F91403064D}"/>
              </a:ext>
            </a:extLst>
          </p:cNvPr>
          <p:cNvSpPr txBox="1"/>
          <p:nvPr/>
        </p:nvSpPr>
        <p:spPr>
          <a:xfrm>
            <a:off x="8038555" y="2363711"/>
            <a:ext cx="15696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ঘনিষ্ঠ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FEE089-8834-4D99-9998-4D2B60BD0D53}"/>
              </a:ext>
            </a:extLst>
          </p:cNvPr>
          <p:cNvSpPr txBox="1"/>
          <p:nvPr/>
        </p:nvSpPr>
        <p:spPr>
          <a:xfrm>
            <a:off x="7623308" y="4126816"/>
            <a:ext cx="396985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দেশি জিনিস দিয়ে দেশের মানুষের হাতে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তৈরি শিল্পসম্মত দ্রব্য</a:t>
            </a:r>
            <a:endParaRPr lang="en-US" sz="3600" b="1" dirty="0">
              <a:solidFill>
                <a:schemeClr val="tx1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4FF0483-CAE5-44AC-9E15-B8AFC1B02288}"/>
              </a:ext>
            </a:extLst>
          </p:cNvPr>
          <p:cNvGrpSpPr/>
          <p:nvPr/>
        </p:nvGrpSpPr>
        <p:grpSpPr>
          <a:xfrm>
            <a:off x="3587262" y="3892252"/>
            <a:ext cx="3809581" cy="1988890"/>
            <a:chOff x="2971800" y="4191000"/>
            <a:chExt cx="2971800" cy="1743075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C41DE08-8602-4C52-974A-4C6EC336AE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71800" y="4191000"/>
              <a:ext cx="2971800" cy="174307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49123DE7-DB35-445D-B237-35A4C3DA39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43400" y="4191000"/>
              <a:ext cx="1600200" cy="131697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402CE92-1AEF-4994-B7C9-5671A5192824}"/>
              </a:ext>
            </a:extLst>
          </p:cNvPr>
          <p:cNvSpPr txBox="1"/>
          <p:nvPr/>
        </p:nvSpPr>
        <p:spPr>
          <a:xfrm>
            <a:off x="7143166" y="6396335"/>
            <a:ext cx="51009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আমেনা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বাকী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অনলাইন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ক্লাস,চিরিরবন্দর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দিনাজপুর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69228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1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B24300B-ABB4-43CE-AA76-5DF9F356C820}"/>
              </a:ext>
            </a:extLst>
          </p:cNvPr>
          <p:cNvSpPr txBox="1"/>
          <p:nvPr/>
        </p:nvSpPr>
        <p:spPr>
          <a:xfrm>
            <a:off x="1531621" y="1667742"/>
            <a:ext cx="17602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টোপর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B4623EB-D9D6-409A-88AD-AACE43703C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8954" y="957262"/>
            <a:ext cx="3937931" cy="20672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92DF7F5-28F2-40C2-90A7-D1859CD70B27}"/>
              </a:ext>
            </a:extLst>
          </p:cNvPr>
          <p:cNvSpPr txBox="1"/>
          <p:nvPr/>
        </p:nvSpPr>
        <p:spPr>
          <a:xfrm>
            <a:off x="1531621" y="4257824"/>
            <a:ext cx="17602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দক্ষতা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E022505-BD28-444A-82BC-643D3E13C9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905" y="3429000"/>
            <a:ext cx="3805980" cy="21718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9264ACB-C7A5-472C-BDF1-5EC266F35B01}"/>
              </a:ext>
            </a:extLst>
          </p:cNvPr>
          <p:cNvSpPr txBox="1"/>
          <p:nvPr/>
        </p:nvSpPr>
        <p:spPr>
          <a:xfrm>
            <a:off x="8060788" y="1180403"/>
            <a:ext cx="347472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হিন্দু সম্প্রদায়ের বরের মাথায় মুকুট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0077027-E0A3-4E31-8DDB-2E808115FF4A}"/>
              </a:ext>
            </a:extLst>
          </p:cNvPr>
          <p:cNvSpPr txBox="1"/>
          <p:nvPr/>
        </p:nvSpPr>
        <p:spPr>
          <a:xfrm>
            <a:off x="8655950" y="4073158"/>
            <a:ext cx="16207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নিপুণতা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451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6" grpId="0"/>
      <p:bldP spid="18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229</TotalTime>
  <Words>515</Words>
  <Application>Microsoft Office PowerPoint</Application>
  <PresentationFormat>Widescreen</PresentationFormat>
  <Paragraphs>82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Garamond</vt:lpstr>
      <vt:lpstr>NikoshBAN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32</cp:revision>
  <dcterms:created xsi:type="dcterms:W3CDTF">2020-09-03T14:49:02Z</dcterms:created>
  <dcterms:modified xsi:type="dcterms:W3CDTF">2020-09-08T01:25:56Z</dcterms:modified>
</cp:coreProperties>
</file>