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9" r:id="rId2"/>
    <p:sldId id="258" r:id="rId3"/>
    <p:sldId id="259" r:id="rId4"/>
    <p:sldId id="286" r:id="rId5"/>
    <p:sldId id="287" r:id="rId6"/>
    <p:sldId id="288" r:id="rId7"/>
    <p:sldId id="271" r:id="rId8"/>
    <p:sldId id="279" r:id="rId9"/>
    <p:sldId id="264" r:id="rId10"/>
    <p:sldId id="272" r:id="rId11"/>
    <p:sldId id="274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5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5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2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0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6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9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8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3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057234-5410-4AB4-B940-3A7E1CAE1714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9CCE82-0F64-4C72-B14A-A96800615A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27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z_von_Soxhlet" TargetMode="External"/><Relationship Id="rId2" Type="http://schemas.openxmlformats.org/officeDocument/2006/relationships/hyperlink" Target="http://en.wikipedia.org/wiki/Louis_Pasteu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CF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4" y="1028700"/>
            <a:ext cx="762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১.অণুজীব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927" y="2265218"/>
            <a:ext cx="9299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সেনট্রিফিউগেশন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bactofugation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সেনট্রিফিউগেশন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১০,০০০)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36" y="2733942"/>
            <a:ext cx="2531485" cy="32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26138" cy="7628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5" y="1205345"/>
            <a:ext cx="10303625" cy="4663749"/>
          </a:xfrm>
        </p:spPr>
        <p:txBody>
          <a:bodyPr>
            <a:normAutofit fontScale="92500" lnSpcReduction="20000"/>
          </a:bodyPr>
          <a:lstStyle/>
          <a:p>
            <a:r>
              <a:rPr lang="en-US" sz="42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ক.পাস্তুরাইজেশন</a:t>
            </a:r>
            <a:endParaRPr lang="en-US" sz="4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পাস্তুরাইজেশন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নির্দষ্ট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তাপমাত্রায়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জীবাণুসমূহ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এক্ষেত্রে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প্রয়োগের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পরপরই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ঠাণ্ডা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আবিষ্কারক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ফ্রান্সের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রসায়নবিদ</a:t>
            </a:r>
            <a:r>
              <a:rPr lang="en-US" sz="32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u="heavy" spc="80" dirty="0" smtClean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Louis </a:t>
            </a:r>
            <a:r>
              <a:rPr lang="en-US" sz="3200" u="heavy" spc="4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2"/>
              </a:rPr>
              <a:t>Pasteur</a:t>
            </a:r>
            <a:r>
              <a:rPr lang="en-US" sz="3200" spc="40" dirty="0">
                <a:solidFill>
                  <a:srgbClr val="FF8118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US" sz="3200" spc="40" dirty="0" smtClean="0">
                <a:solidFill>
                  <a:srgbClr val="FF8118"/>
                </a:solidFill>
                <a:latin typeface="Arial"/>
                <a:cs typeface="Arial"/>
              </a:rPr>
              <a:t>,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দুধের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spc="40" dirty="0" err="1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spc="40" dirty="0" smtClean="0">
                <a:solidFill>
                  <a:srgbClr val="FF811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de-DE" sz="3200" u="heavy" spc="55" dirty="0" smtClean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Franz </a:t>
            </a:r>
            <a:r>
              <a:rPr lang="de-DE" sz="3200" u="heavy" spc="1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von  </a:t>
            </a:r>
            <a:r>
              <a:rPr lang="de-DE" sz="3200" u="heavy" spc="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/>
                <a:cs typeface="Arial"/>
                <a:hlinkClick r:id="rId3"/>
              </a:rPr>
              <a:t>Soxhlet</a:t>
            </a:r>
            <a:r>
              <a:rPr lang="de-DE" sz="3200" spc="90" dirty="0">
                <a:solidFill>
                  <a:srgbClr val="FF8118"/>
                </a:solidFill>
                <a:latin typeface="Arial"/>
                <a:cs typeface="Arial"/>
                <a:hlinkClick r:id="rId3"/>
              </a:rPr>
              <a:t> </a:t>
            </a:r>
            <a:r>
              <a:rPr lang="de-DE" sz="3200" spc="90" dirty="0" smtClean="0">
                <a:solidFill>
                  <a:srgbClr val="FF8118"/>
                </a:solidFill>
                <a:latin typeface="Arial"/>
                <a:cs typeface="Arial"/>
              </a:rPr>
              <a:t>,</a:t>
            </a:r>
            <a:r>
              <a:rPr lang="de-DE" sz="3200" spc="65" dirty="0" smtClean="0">
                <a:latin typeface="Arial"/>
                <a:cs typeface="Arial"/>
              </a:rPr>
              <a:t> </a:t>
            </a:r>
            <a:r>
              <a:rPr lang="de-DE" sz="3200" spc="155" dirty="0" smtClean="0">
                <a:solidFill>
                  <a:srgbClr val="FF0000"/>
                </a:solidFill>
                <a:latin typeface="Arial"/>
                <a:cs typeface="Arial"/>
              </a:rPr>
              <a:t>1886</a:t>
            </a:r>
            <a:r>
              <a:rPr lang="de-DE" sz="3200" spc="155" dirty="0" smtClean="0">
                <a:latin typeface="Arial"/>
                <a:cs typeface="Arial"/>
              </a:rPr>
              <a:t> </a:t>
            </a:r>
            <a:r>
              <a:rPr lang="de-DE" sz="3200" spc="155" dirty="0" smtClean="0">
                <a:latin typeface="Nikosh" panose="02000000000000000000" pitchFamily="2" charset="0"/>
                <a:cs typeface="Nikosh" panose="02000000000000000000" pitchFamily="2" charset="0"/>
              </a:rPr>
              <a:t>সালে।</a:t>
            </a:r>
          </a:p>
          <a:p>
            <a:pPr marL="354965" marR="2698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lang="de-DE" sz="3200" spc="155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54965" marR="2698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de-DE" sz="3200" spc="155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de-DE" sz="3200" spc="15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:ব্যাকটেরিয়া নিস্ক্রিয় করে</a:t>
            </a:r>
            <a:r>
              <a:rPr lang="en-US" sz="3200" spc="-5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lang="en-US" sz="3200" i="1" spc="-5" dirty="0" err="1" smtClean="0">
                <a:solidFill>
                  <a:srgbClr val="7030A0"/>
                </a:solidFill>
                <a:latin typeface="Arial"/>
                <a:cs typeface="Arial"/>
              </a:rPr>
              <a:t>Coxiella</a:t>
            </a:r>
            <a:r>
              <a:rPr lang="en-US" sz="3200" i="1" spc="4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200" i="1" spc="-5" dirty="0" err="1">
                <a:solidFill>
                  <a:srgbClr val="7030A0"/>
                </a:solidFill>
                <a:latin typeface="Arial"/>
                <a:cs typeface="Arial"/>
              </a:rPr>
              <a:t>burnettii</a:t>
            </a:r>
            <a:r>
              <a:rPr lang="en-US" sz="3200" spc="-5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endParaRPr lang="en-US" sz="3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522605" marR="460375" indent="-167640">
              <a:lnSpc>
                <a:spcPct val="120000"/>
              </a:lnSpc>
            </a:pPr>
            <a:r>
              <a:rPr lang="en-US" sz="3200" dirty="0">
                <a:solidFill>
                  <a:srgbClr val="7030A0"/>
                </a:solidFill>
                <a:latin typeface="Arial"/>
                <a:cs typeface="Arial"/>
              </a:rPr>
              <a:t>- </a:t>
            </a:r>
            <a:r>
              <a:rPr lang="en-US" sz="320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ধ্বংসকারী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জীবাণু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ধ্বংস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এনজাইম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5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spc="-5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।)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de-DE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352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পাস্তুরাইজেশন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শ্রেণিবিভাগ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1610591"/>
            <a:ext cx="10220498" cy="42585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উচ্চতাপমাত্রা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spc="30" dirty="0" smtClean="0">
                <a:latin typeface="Arial"/>
                <a:cs typeface="Arial"/>
              </a:rPr>
              <a:t>HTST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)-</a:t>
            </a:r>
            <a:r>
              <a:rPr lang="en-US" sz="4000" i="1" spc="-5" dirty="0" smtClean="0">
                <a:latin typeface="Arial"/>
                <a:cs typeface="Arial"/>
              </a:rPr>
              <a:t>161 </a:t>
            </a:r>
            <a:r>
              <a:rPr lang="en-US" sz="4000" dirty="0" smtClean="0">
                <a:latin typeface="Arial"/>
                <a:cs typeface="Arial"/>
              </a:rPr>
              <a:t>°</a:t>
            </a:r>
            <a:r>
              <a:rPr lang="en-US" sz="4000" i="1" spc="-5" dirty="0" smtClean="0">
                <a:latin typeface="Arial"/>
                <a:cs typeface="Arial"/>
              </a:rPr>
              <a:t>F </a:t>
            </a:r>
            <a:r>
              <a:rPr lang="en-US" sz="4000" i="1" dirty="0">
                <a:latin typeface="Arial"/>
                <a:cs typeface="Arial"/>
              </a:rPr>
              <a:t>for </a:t>
            </a:r>
            <a:r>
              <a:rPr lang="en-US" sz="4000" i="1" spc="-10" dirty="0">
                <a:latin typeface="Arial"/>
                <a:cs typeface="Arial"/>
              </a:rPr>
              <a:t>16 </a:t>
            </a:r>
            <a:r>
              <a:rPr lang="en-US" sz="4000" i="1" spc="-5" dirty="0">
                <a:latin typeface="Arial"/>
                <a:cs typeface="Arial"/>
              </a:rPr>
              <a:t>seconds. </a:t>
            </a:r>
            <a:endParaRPr lang="en-US" sz="4000" i="1" spc="-5" dirty="0" smtClean="0"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অতি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উচ্চতাপমাত্রা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(</a:t>
            </a:r>
            <a:r>
              <a:rPr lang="en-US" sz="4000" spc="75" dirty="0" smtClean="0">
                <a:latin typeface="Arial"/>
                <a:cs typeface="Arial"/>
              </a:rPr>
              <a:t>UHT)</a:t>
            </a:r>
            <a:r>
              <a:rPr lang="en-US" sz="4000" spc="25" dirty="0" smtClean="0">
                <a:latin typeface="Arial"/>
                <a:cs typeface="Arial"/>
              </a:rPr>
              <a:t> -</a:t>
            </a:r>
            <a:r>
              <a:rPr lang="en-US" sz="4000" spc="35" dirty="0">
                <a:latin typeface="Arial"/>
                <a:cs typeface="Arial"/>
              </a:rPr>
              <a:t>138°C </a:t>
            </a:r>
            <a:r>
              <a:rPr lang="en-US" sz="4000" dirty="0">
                <a:latin typeface="Arial"/>
                <a:cs typeface="Arial"/>
              </a:rPr>
              <a:t>(280°F) </a:t>
            </a:r>
            <a:r>
              <a:rPr lang="en-US" sz="4000" spc="200" dirty="0">
                <a:latin typeface="Arial"/>
                <a:cs typeface="Arial"/>
              </a:rPr>
              <a:t>for </a:t>
            </a:r>
            <a:r>
              <a:rPr lang="en-US" sz="4000" spc="-15" dirty="0">
                <a:latin typeface="Arial"/>
                <a:cs typeface="Arial"/>
              </a:rPr>
              <a:t>a </a:t>
            </a:r>
            <a:r>
              <a:rPr lang="en-US" sz="4000" spc="215" dirty="0">
                <a:latin typeface="Arial"/>
                <a:cs typeface="Arial"/>
              </a:rPr>
              <a:t>minimum  </a:t>
            </a:r>
            <a:r>
              <a:rPr lang="en-US" sz="4000" spc="195" dirty="0">
                <a:latin typeface="Arial"/>
                <a:cs typeface="Arial"/>
              </a:rPr>
              <a:t>of </a:t>
            </a:r>
            <a:r>
              <a:rPr lang="en-US" sz="4000" spc="175" dirty="0">
                <a:latin typeface="Arial"/>
                <a:cs typeface="Arial"/>
              </a:rPr>
              <a:t>two</a:t>
            </a:r>
            <a:r>
              <a:rPr lang="en-US" sz="4000" spc="-25" dirty="0">
                <a:latin typeface="Arial"/>
                <a:cs typeface="Arial"/>
              </a:rPr>
              <a:t> </a:t>
            </a:r>
            <a:r>
              <a:rPr lang="en-US" sz="4000" spc="90" dirty="0">
                <a:latin typeface="Arial"/>
                <a:cs typeface="Arial"/>
              </a:rPr>
              <a:t>seconds.</a:t>
            </a:r>
            <a:endParaRPr lang="en-US" sz="40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40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ভ্যাট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পাস্তুরাইজেশন-</a:t>
            </a:r>
            <a:r>
              <a:rPr lang="en-US" sz="4000" spc="195" dirty="0" smtClean="0">
                <a:latin typeface="Arial"/>
                <a:cs typeface="Arial"/>
              </a:rPr>
              <a:t>145 </a:t>
            </a:r>
            <a:r>
              <a:rPr lang="en-US" sz="4000" dirty="0" smtClean="0">
                <a:latin typeface="Arial"/>
                <a:cs typeface="Arial"/>
              </a:rPr>
              <a:t>°</a:t>
            </a:r>
            <a:r>
              <a:rPr lang="en-US" sz="4000" spc="80" dirty="0" smtClean="0">
                <a:latin typeface="Arial"/>
                <a:cs typeface="Arial"/>
              </a:rPr>
              <a:t>F </a:t>
            </a:r>
            <a:r>
              <a:rPr lang="en-US" sz="4000" spc="200" dirty="0">
                <a:latin typeface="Arial"/>
                <a:cs typeface="Arial"/>
              </a:rPr>
              <a:t>for 30 </a:t>
            </a:r>
            <a:r>
              <a:rPr lang="en-US" sz="4000" spc="145" dirty="0">
                <a:latin typeface="Arial"/>
                <a:cs typeface="Arial"/>
              </a:rPr>
              <a:t>minutes. </a:t>
            </a:r>
            <a:r>
              <a:rPr lang="en-US" sz="4000" spc="140" dirty="0">
                <a:latin typeface="Arial"/>
                <a:cs typeface="Arial"/>
              </a:rPr>
              <a:t>It </a:t>
            </a:r>
            <a:r>
              <a:rPr lang="en-US" sz="4000" spc="100" dirty="0">
                <a:latin typeface="Arial"/>
                <a:cs typeface="Arial"/>
              </a:rPr>
              <a:t>is </a:t>
            </a:r>
            <a:r>
              <a:rPr lang="en-US" sz="4000" spc="145" dirty="0">
                <a:latin typeface="Arial"/>
                <a:cs typeface="Arial"/>
              </a:rPr>
              <a:t>then</a:t>
            </a:r>
            <a:r>
              <a:rPr lang="en-US" sz="4000" spc="-245" dirty="0">
                <a:latin typeface="Arial"/>
                <a:cs typeface="Arial"/>
              </a:rPr>
              <a:t> </a:t>
            </a:r>
            <a:r>
              <a:rPr lang="en-US" sz="4000" spc="145" dirty="0">
                <a:latin typeface="Arial"/>
                <a:cs typeface="Arial"/>
              </a:rPr>
              <a:t>quickly  </a:t>
            </a:r>
            <a:r>
              <a:rPr lang="en-US" sz="4000" spc="114" dirty="0">
                <a:latin typeface="Arial"/>
                <a:cs typeface="Arial"/>
              </a:rPr>
              <a:t>cooled </a:t>
            </a:r>
            <a:r>
              <a:rPr lang="en-US" sz="4000" spc="204" dirty="0">
                <a:latin typeface="Arial"/>
                <a:cs typeface="Arial"/>
              </a:rPr>
              <a:t>to </a:t>
            </a:r>
            <a:r>
              <a:rPr lang="en-US" sz="4000" spc="200" dirty="0">
                <a:latin typeface="Arial"/>
                <a:cs typeface="Arial"/>
              </a:rPr>
              <a:t>39</a:t>
            </a:r>
            <a:r>
              <a:rPr lang="en-US" sz="4000" spc="-20" dirty="0">
                <a:latin typeface="Arial"/>
                <a:cs typeface="Arial"/>
              </a:rPr>
              <a:t> </a:t>
            </a:r>
            <a:r>
              <a:rPr lang="en-US" sz="4000" spc="85" dirty="0">
                <a:latin typeface="Arial"/>
                <a:cs typeface="Arial"/>
              </a:rPr>
              <a:t>degrees.</a:t>
            </a:r>
            <a:endParaRPr lang="en-US" sz="4000" dirty="0">
              <a:latin typeface="Arial"/>
              <a:cs typeface="Arial"/>
            </a:endParaRPr>
          </a:p>
          <a:p>
            <a:endParaRPr lang="en-US" sz="40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6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 rot="380277">
            <a:off x="1346489" y="117764"/>
            <a:ext cx="386715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7273635" y="490322"/>
            <a:ext cx="3048000" cy="4207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523018" y="5070764"/>
            <a:ext cx="279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লুই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পাস্তুর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754" y="5255430"/>
            <a:ext cx="3932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ফ্রান্স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সক্সলেট</a:t>
            </a:r>
            <a:r>
              <a:rPr lang="en-US" sz="280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franz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von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soxhlet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 1886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1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501447" cy="10849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স্টেরিলাইজেশন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5900"/>
            <a:ext cx="10058400" cy="43831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স্টেরিলাইজেশন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জীবাণু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জীবাণুর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বাহক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ধ্বংস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উচ্চতাপ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রেডিয়েশন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নিম্ন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তাপমাত্রা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ছাকন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স্টেরিলাইজেশন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বোতলে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১০০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১২০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বোতল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স্টেরিলাইজারে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(১৩০-১৫০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.)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অল্প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(১-২০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.)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অণুজীব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হয়।একে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UHTST  VHTST(Ultra or very High Temperature Short Time)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পদ্ধতিও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UHTST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স্টেরিলাইজড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বোতলজাত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এরপর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বোতরসহ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অণুজীব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মুক্তকরণ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স্টেরিলাইজ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67702" cy="7628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7" y="1340427"/>
            <a:ext cx="10282844" cy="4528667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(৪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(১০-১২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অক্ষুণ্ন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ডিপফ্রিজে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ডিপফ্রিজে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না্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7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813175" cy="108499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৪.ড্রাইং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1371600"/>
            <a:ext cx="10210107" cy="449749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কনডেন্সড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মিল্ক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৬০%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কাচাঁ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ক্লিয়ারিফাইড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প্রমিতকরণ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৮৫-৯০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7813963" y="789709"/>
            <a:ext cx="3782292" cy="5079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195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315686"/>
            <a:ext cx="10752909" cy="5553408"/>
          </a:xfrm>
        </p:spPr>
        <p:txBody>
          <a:bodyPr>
            <a:normAutofit/>
          </a:bodyPr>
          <a:lstStyle/>
          <a:p>
            <a:pPr algn="just"/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:এক্ষেত্রে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5" dirty="0" smtClean="0">
                <a:latin typeface="Arial"/>
                <a:cs typeface="Arial"/>
              </a:rPr>
              <a:t> </a:t>
            </a:r>
          </a:p>
          <a:p>
            <a:pPr algn="just"/>
            <a:r>
              <a:rPr lang="en-US" sz="4000" spc="-5" dirty="0" smtClean="0">
                <a:latin typeface="Arial"/>
                <a:cs typeface="Arial"/>
              </a:rPr>
              <a:t>Russian </a:t>
            </a:r>
            <a:r>
              <a:rPr lang="en-US" sz="4000" spc="-5" dirty="0">
                <a:latin typeface="Arial"/>
                <a:cs typeface="Arial"/>
              </a:rPr>
              <a:t>physician </a:t>
            </a:r>
            <a:r>
              <a:rPr lang="en-US" sz="4000" dirty="0" err="1">
                <a:solidFill>
                  <a:srgbClr val="FF0000"/>
                </a:solidFill>
                <a:latin typeface="Arial"/>
                <a:cs typeface="Arial"/>
              </a:rPr>
              <a:t>Osip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spc="-5" dirty="0" err="1" smtClean="0">
                <a:solidFill>
                  <a:srgbClr val="FF0000"/>
                </a:solidFill>
                <a:latin typeface="Arial"/>
                <a:cs typeface="Arial"/>
              </a:rPr>
              <a:t>Krichevsky</a:t>
            </a:r>
            <a:r>
              <a:rPr lang="en-US" sz="40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en-US" sz="4000" spc="-5" dirty="0" smtClean="0">
                <a:latin typeface="Arial"/>
                <a:cs typeface="Arial"/>
              </a:rPr>
              <a:t>in  </a:t>
            </a:r>
            <a:r>
              <a:rPr lang="en-US" sz="4000" spc="-10" dirty="0">
                <a:latin typeface="Arial"/>
                <a:cs typeface="Arial"/>
              </a:rPr>
              <a:t>1802</a:t>
            </a:r>
            <a:r>
              <a:rPr lang="en-US" sz="4000" spc="-1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4000" spc="-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spc="-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</a:t>
            </a:r>
            <a:r>
              <a:rPr lang="en-US" sz="4000" spc="-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spc="-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-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spc="-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১৮৩২  </a:t>
            </a:r>
            <a:r>
              <a:rPr lang="en-US" sz="4000" spc="-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spc="-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5" dirty="0" smtClean="0">
                <a:latin typeface="Arial"/>
                <a:cs typeface="Arial"/>
              </a:rPr>
              <a:t>Russian </a:t>
            </a:r>
            <a:r>
              <a:rPr lang="en-US" sz="4000" dirty="0">
                <a:latin typeface="Arial"/>
                <a:cs typeface="Arial"/>
              </a:rPr>
              <a:t>chemist 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M.  </a:t>
            </a:r>
            <a:r>
              <a:rPr lang="en-US" sz="4000" spc="-10" dirty="0" err="1" smtClean="0">
                <a:solidFill>
                  <a:srgbClr val="FF0000"/>
                </a:solidFill>
                <a:latin typeface="Arial"/>
                <a:cs typeface="Arial"/>
              </a:rPr>
              <a:t>Dirchoff</a:t>
            </a:r>
            <a:r>
              <a:rPr lang="en-US" sz="4000" spc="-10" dirty="0" smtClean="0">
                <a:latin typeface="Arial"/>
                <a:cs typeface="Arial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685" y="97972"/>
            <a:ext cx="2540014" cy="36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884948" cy="5995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৫.সংরক্ষক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3" y="886121"/>
            <a:ext cx="10542938" cy="498297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যায়।যেমন-লবণ,সরবিক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প্রোপিয়নিক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পারঅক্সাইড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পারঅক্সাইড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০.৫০%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পারঅক্সাইড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মিশালে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বিনিষ্টকারী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১৫-১৬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পর্ন্ত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১৫০-১৮০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০.১৭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মাককিউরিক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মটরদানার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একটিপটাসিয়াম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ডাইক্রোমেট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৪০%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ফরমালডিহাইড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১-২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ফরমালিন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ল্যাকটো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পারঅক্সিডিস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থায়োসায়ানেট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(১৫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পিপিএম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পারঅক্সিডেস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(৮.৫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পিপিএম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৭-৮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818959" cy="7314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৬.অন্যান্য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0" y="1404594"/>
            <a:ext cx="10213000" cy="4464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ফিলট্রেশন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মাইক্রাফিলট্রেশন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০.১-১০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200" dirty="0">
                <a:solidFill>
                  <a:srgbClr val="002060"/>
                </a:solidFill>
                <a:latin typeface="Arial"/>
                <a:cs typeface="Arial"/>
              </a:rPr>
              <a:t>(µm</a:t>
            </a:r>
            <a:r>
              <a:rPr lang="en-US" sz="3200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8653806" y="1845734"/>
            <a:ext cx="2328421" cy="381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029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388" y="263732"/>
            <a:ext cx="6085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8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81181"/>
            <a:ext cx="2479786" cy="2313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55" y="1337700"/>
            <a:ext cx="7010400" cy="5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95" y="1973035"/>
            <a:ext cx="4286250" cy="2571750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5932714" y="1973036"/>
            <a:ext cx="5627915" cy="33065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পাস্তুরাইজেশন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সুবিধা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অসুবিধা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94047" cy="20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3" y="-97973"/>
            <a:ext cx="6760029" cy="6760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259" y="-97973"/>
            <a:ext cx="2415787" cy="2253343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516086" y="5513612"/>
            <a:ext cx="4191000" cy="8436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6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960" y="1696825"/>
            <a:ext cx="5148919" cy="4502208"/>
          </a:xfrm>
          <a:ln w="762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   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হাজী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লালমিয়া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গোপালগঞ্জ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6667" y="2360941"/>
            <a:ext cx="5582500" cy="38380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23" y="136237"/>
            <a:ext cx="2039436" cy="203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7087" y="-299468"/>
            <a:ext cx="2261484" cy="21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188" y="188537"/>
            <a:ext cx="5392132" cy="90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87065"/>
              </p:ext>
            </p:extLst>
          </p:nvPr>
        </p:nvGraphicFramePr>
        <p:xfrm>
          <a:off x="5139179" y="31641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9179" y="31641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01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204" y="1659118"/>
            <a:ext cx="9930196" cy="2802589"/>
          </a:xfrm>
        </p:spPr>
        <p:txBody>
          <a:bodyPr>
            <a:noAutofit/>
          </a:bodyPr>
          <a:lstStyle/>
          <a:p>
            <a:pPr algn="ctr"/>
            <a:r>
              <a:rPr lang="en-US" sz="9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9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9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9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96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5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10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750829" cy="86678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1267691"/>
            <a:ext cx="10199716" cy="4601403"/>
          </a:xfrm>
        </p:spPr>
        <p:txBody>
          <a:bodyPr>
            <a:normAutofit/>
          </a:bodyPr>
          <a:lstStyle/>
          <a:p>
            <a:pPr algn="just"/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সময়সীমা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পচনমুক্ত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ল্যাকটিক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আবার,স্বাভাবিক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46920" cy="839811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623540"/>
            <a:ext cx="2362893" cy="522432"/>
          </a:xfrm>
        </p:spPr>
        <p:txBody>
          <a:bodyPr>
            <a:normAutofit fontScale="25000" lnSpcReduction="20000"/>
          </a:bodyPr>
          <a:lstStyle/>
          <a:p>
            <a:endParaRPr lang="en-US" b="1" i="1" spc="-10" dirty="0" smtClean="0">
              <a:solidFill>
                <a:srgbClr val="222222"/>
              </a:solidFill>
              <a:latin typeface="Carlito"/>
              <a:cs typeface="Carlito"/>
            </a:endParaRPr>
          </a:p>
          <a:p>
            <a:r>
              <a:rPr lang="en-US" sz="5600" b="1" i="1" spc="-10" dirty="0" smtClean="0">
                <a:solidFill>
                  <a:srgbClr val="222222"/>
                </a:solidFill>
                <a:latin typeface="Carlito"/>
                <a:cs typeface="Carlito"/>
              </a:rPr>
              <a:t>     </a:t>
            </a:r>
          </a:p>
          <a:p>
            <a:r>
              <a:rPr lang="en-US" sz="6400" b="1" i="1" spc="-10" dirty="0">
                <a:solidFill>
                  <a:srgbClr val="222222"/>
                </a:solidFill>
                <a:latin typeface="Carlito"/>
                <a:cs typeface="Carlito"/>
              </a:rPr>
              <a:t> </a:t>
            </a:r>
            <a:r>
              <a:rPr lang="en-US" sz="6400" b="1" i="1" spc="-10" dirty="0" smtClean="0">
                <a:solidFill>
                  <a:srgbClr val="222222"/>
                </a:solidFill>
                <a:latin typeface="Carlito"/>
                <a:cs typeface="Carlito"/>
              </a:rPr>
              <a:t>    Streptococcus</a:t>
            </a:r>
            <a:r>
              <a:rPr lang="en-US" sz="6400" b="1" i="1" spc="-90" dirty="0" smtClean="0">
                <a:solidFill>
                  <a:srgbClr val="222222"/>
                </a:solidFill>
                <a:latin typeface="Carlito"/>
                <a:cs typeface="Carlito"/>
              </a:rPr>
              <a:t> </a:t>
            </a:r>
            <a:r>
              <a:rPr lang="en-US" sz="6400" b="1" i="1" dirty="0" err="1">
                <a:solidFill>
                  <a:srgbClr val="222222"/>
                </a:solidFill>
                <a:latin typeface="Carlito"/>
                <a:cs typeface="Carlito"/>
              </a:rPr>
              <a:t>lactis</a:t>
            </a:r>
            <a:endParaRPr lang="en-US" sz="6400" i="1" dirty="0">
              <a:latin typeface="Carlito"/>
              <a:cs typeface="Carlito"/>
            </a:endParaRPr>
          </a:p>
          <a:p>
            <a:endParaRPr lang="en-US" sz="6400" i="1" dirty="0"/>
          </a:p>
        </p:txBody>
      </p:sp>
      <p:sp>
        <p:nvSpPr>
          <p:cNvPr id="6" name="object 3"/>
          <p:cNvSpPr/>
          <p:nvPr/>
        </p:nvSpPr>
        <p:spPr>
          <a:xfrm>
            <a:off x="8697190" y="2527799"/>
            <a:ext cx="2514599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/>
            <a:endParaRPr lang="en-US" spc="-5" dirty="0" smtClean="0"/>
          </a:p>
          <a:p>
            <a:pPr lvl="0"/>
            <a:endParaRPr lang="en-US" spc="-5" dirty="0"/>
          </a:p>
          <a:p>
            <a:pPr lvl="0"/>
            <a:endParaRPr lang="en-US" spc="-5" dirty="0" smtClean="0"/>
          </a:p>
          <a:p>
            <a:pPr lvl="0"/>
            <a:endParaRPr lang="en-US" spc="-5" dirty="0"/>
          </a:p>
          <a:p>
            <a:pPr lvl="0"/>
            <a:endParaRPr lang="en-US" spc="-5" dirty="0" smtClean="0"/>
          </a:p>
          <a:p>
            <a:pPr lvl="0"/>
            <a:endParaRPr lang="en-US" spc="-5" dirty="0"/>
          </a:p>
          <a:p>
            <a:pPr lvl="0"/>
            <a:endParaRPr lang="en-US" spc="-5" dirty="0" smtClean="0"/>
          </a:p>
          <a:p>
            <a:pPr lvl="0"/>
            <a:r>
              <a:rPr lang="en-US" sz="2000" spc="-5" dirty="0" smtClean="0"/>
              <a:t>           </a:t>
            </a:r>
            <a:r>
              <a:rPr lang="en-US" sz="2000" spc="-5" dirty="0" err="1" smtClean="0"/>
              <a:t>Achromobacter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776539" y="1126414"/>
            <a:ext cx="3526847" cy="2328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Coliform </a:t>
            </a:r>
            <a:r>
              <a:rPr lang="en-US" dirty="0"/>
              <a:t>bacteria</a:t>
            </a:r>
          </a:p>
        </p:txBody>
      </p:sp>
      <p:pic>
        <p:nvPicPr>
          <p:cNvPr id="1026" name="Picture 2" descr="Lactococcus lactis, SEM - Stock Image - C032/2233 - Science Photo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31" y="1268690"/>
            <a:ext cx="2223655" cy="26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839" y="3591451"/>
            <a:ext cx="3184486" cy="22546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44581" y="5846067"/>
            <a:ext cx="2068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Bacillus subtilis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9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sz="3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পদ্ধতিসমূহ</a:t>
            </a:r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lvl="1" algn="just"/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সনাতন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4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ফুটিয়ে</a:t>
            </a:r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lvl="1" algn="just"/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মিশিয়ে</a:t>
            </a:r>
            <a:r>
              <a:rPr lang="en-US" sz="3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lvl="1" algn="just"/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4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2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898</TotalTime>
  <Words>750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Carlito</vt:lpstr>
      <vt:lpstr>Nikosh</vt:lpstr>
      <vt:lpstr>NikoshBAN</vt:lpstr>
      <vt:lpstr>Wingdings 3</vt:lpstr>
      <vt:lpstr>Retrospect</vt:lpstr>
      <vt:lpstr>Package</vt:lpstr>
      <vt:lpstr>PowerPoint Presentation</vt:lpstr>
      <vt:lpstr>PowerPoint Presentation</vt:lpstr>
      <vt:lpstr>PowerPoint Presentation</vt:lpstr>
      <vt:lpstr>PowerPoint Presentation</vt:lpstr>
      <vt:lpstr>  দুধ সংরক্ষণ পদ্ধতি </vt:lpstr>
      <vt:lpstr>শিখনফল</vt:lpstr>
      <vt:lpstr>দুধ সংরক্ষণ পদ্ধতি</vt:lpstr>
      <vt:lpstr>দুধে প্রাপ্ত বিভিন্ন জীবাণু</vt:lpstr>
      <vt:lpstr>দুধ সংরক্ষণ পদ্ধতি</vt:lpstr>
      <vt:lpstr>PowerPoint Presentation</vt:lpstr>
      <vt:lpstr>  ২. তাপ প্রয়োগ করে</vt:lpstr>
      <vt:lpstr>পাস্তুরাইজেশন এর শ্রেণিবিভাগ</vt:lpstr>
      <vt:lpstr>PowerPoint Presentation</vt:lpstr>
      <vt:lpstr>খ. স্টেরিলাইজেশন</vt:lpstr>
      <vt:lpstr>৩. কম তাপমাত্রা প্রয়োগ করে</vt:lpstr>
      <vt:lpstr>৪.ড্রাইং</vt:lpstr>
      <vt:lpstr>PowerPoint Presentation</vt:lpstr>
      <vt:lpstr>৫.সংরক্ষক ব্যবহার করে</vt:lpstr>
      <vt:lpstr>৬.অন্যান্য পদ্ধতি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55</cp:revision>
  <dcterms:created xsi:type="dcterms:W3CDTF">2020-08-25T10:52:48Z</dcterms:created>
  <dcterms:modified xsi:type="dcterms:W3CDTF">2020-09-06T07:24:09Z</dcterms:modified>
</cp:coreProperties>
</file>