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73" r:id="rId9"/>
    <p:sldId id="266" r:id="rId10"/>
    <p:sldId id="267" r:id="rId11"/>
    <p:sldId id="268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2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40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0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043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6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993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084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658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5957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979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518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70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8D9AA3-F9AF-4C3D-9602-4EB3642AE825}" type="datetimeFigureOut">
              <a:rPr lang="en-US" smtClean="0"/>
              <a:t>7/16/2020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CCEE59-AF6C-4601-B166-C676F3597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946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581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স্বাগতম </a:t>
            </a:r>
            <a:endParaRPr lang="en-US" sz="6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131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𝐈</m:t>
                        </m:r>
                      </m:num>
                      <m:den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𝐫𝐧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প্রয়োগঃ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প্রশ্নঃ 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বার্ষিক ৮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%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মুনাফায়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কত টাকার  ৪ বছরের মুনাফা ২০০০ টাকা হবে?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সমাধানঃ জানি,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𝑛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২০০০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৪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×</m:t>
                        </m:r>
                        <m:f>
                          <m:fPr>
                            <m:ctrlPr>
                              <a:rPr lang="bn-IN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bn-IN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৮</m:t>
                            </m:r>
                          </m:num>
                          <m:den>
                            <m:r>
                              <a:rPr lang="bn-IN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১০০</m:t>
                            </m:r>
                          </m:den>
                        </m:f>
                      </m:den>
                    </m:f>
                  </m:oMath>
                </a14:m>
                <a:endPara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২০০০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১০০</m:t>
                        </m:r>
                      </m:num>
                      <m:den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৪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×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৮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২০০০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০০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৩২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=৬২৫০ </a:t>
                </a:r>
              </a:p>
              <a:p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আসল ৬২৫০ টাকা </a:t>
                </a:r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4549876" y="2667000"/>
                <a:ext cx="3070124" cy="17258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মুনাফা,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২০০০ টাকা</a:t>
                </a:r>
                <a:endParaRPr lang="bn-IN" sz="24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আসল,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 = ?</a:t>
                </a:r>
                <a:endParaRPr lang="bn-IN" sz="24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মুনাফার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হার</a:t>
                </a:r>
                <a:r>
                  <a:rPr lang="bn-IN" sz="2400" dirty="0" smtClean="0">
                    <a:latin typeface="Times New Roman" pitchFamily="18" charset="0"/>
                    <a:cs typeface="NikoshBAN" pitchFamily="2" charset="0"/>
                  </a:rPr>
                  <a:t>,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=৮%=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৮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,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n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 smtClean="0"/>
                  <a:t>=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৪বছর</a:t>
                </a:r>
                <a:r>
                  <a:rPr lang="bn-IN" sz="2400" dirty="0" smtClean="0"/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49876" y="2667000"/>
                <a:ext cx="3070124" cy="1725857"/>
              </a:xfrm>
              <a:prstGeom prst="rect">
                <a:avLst/>
              </a:prstGeom>
              <a:blipFill rotWithShape="1">
                <a:blip r:embed="rId3"/>
                <a:stretch>
                  <a:fillRect l="-2976" t="-3887" b="-742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55579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70104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𝐈</m:t>
                        </m:r>
                      </m:num>
                      <m:den>
                        <m: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𝒑𝒓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প্রয়োগঃ</a:t>
                </a:r>
                <a:endPara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প্রশ্নঃ  বার্ষিক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10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%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মুনাফায়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১০,০০০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টাকার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কত বছরের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৪০০০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টাকা হবে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? </a:t>
                </a:r>
              </a:p>
              <a:p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সমাধানঃ জানি,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n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𝑝</m:t>
                        </m:r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𝑟</m:t>
                        </m:r>
                      </m:den>
                    </m:f>
                  </m:oMath>
                </a14:m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৪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০০০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১০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০০০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×</m:t>
                        </m:r>
                        <m:f>
                          <m:fPr>
                            <m:ctrlPr>
                              <a:rPr lang="bn-IN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</m:ctrlPr>
                          </m:fPr>
                          <m:num>
                            <m:r>
                              <a:rPr lang="en-US" sz="3200" b="0" i="1" smtClean="0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১০</m:t>
                            </m:r>
                          </m:num>
                          <m:den>
                            <m:r>
                              <a:rPr lang="bn-IN" sz="3200" i="1">
                                <a:solidFill>
                                  <a:schemeClr val="tx1"/>
                                </a:solidFill>
                                <a:latin typeface="Cambria Math"/>
                                <a:ea typeface="Cambria Math"/>
                              </a:rPr>
                              <m:t>১০০</m:t>
                            </m:r>
                          </m:den>
                        </m:f>
                      </m:den>
                    </m:f>
                  </m:oMath>
                </a14:m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৪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০০০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১০০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১০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,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০০০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×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১০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৪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০০০০০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১০০০০০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৪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সময়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৪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বছর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010400"/>
              </a:xfrm>
              <a:prstGeom prst="rect">
                <a:avLst/>
              </a:prstGeo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3810000" y="2770262"/>
                <a:ext cx="2286000" cy="2494016"/>
              </a:xfrm>
              <a:prstGeom prst="rect">
                <a:avLst/>
              </a:prstGeom>
              <a:ln w="57150">
                <a:solidFill>
                  <a:schemeClr val="tx1"/>
                </a:solidFill>
              </a:ln>
            </p:spPr>
            <p:txBody>
              <a:bodyPr wrap="square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মুনাফা,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৪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০০০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bn-IN" sz="24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আসল,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১০,০০০ </a:t>
                </a:r>
                <a:r>
                  <a:rPr lang="en-US" sz="2400" dirty="0" err="1" smtClean="0">
                    <a:latin typeface="Times New Roman" pitchFamily="18" charset="0"/>
                    <a:cs typeface="Times New Roman" pitchFamily="18" charset="0"/>
                  </a:rPr>
                  <a:t>টাকা</a:t>
                </a:r>
                <a:endParaRPr lang="bn-IN" sz="24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মুনাফার হার</a:t>
                </a:r>
                <a:r>
                  <a:rPr lang="bn-IN" sz="2400" dirty="0">
                    <a:latin typeface="Times New Roman" pitchFamily="18" charset="0"/>
                    <a:cs typeface="NikoshBAN" pitchFamily="2" charset="0"/>
                  </a:rPr>
                  <a:t>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১০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%=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24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১০</m:t>
                        </m:r>
                      </m:num>
                      <m:den>
                        <m:r>
                          <a:rPr lang="bn-IN" sz="2400" i="1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সময়,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n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 smtClean="0"/>
                  <a:t>=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?</a:t>
                </a:r>
                <a:r>
                  <a:rPr lang="bn-IN" sz="2400" dirty="0" smtClean="0"/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0" y="2770262"/>
                <a:ext cx="2286000" cy="2494016"/>
              </a:xfrm>
              <a:prstGeom prst="rect">
                <a:avLst/>
              </a:prstGeom>
              <a:blipFill rotWithShape="1">
                <a:blip r:embed="rId3"/>
                <a:stretch>
                  <a:fillRect l="-2865" t="-1671" r="-1563" b="-2387"/>
                </a:stretch>
              </a:blipFill>
              <a:ln w="5715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0468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𝐈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𝐩</m:t>
                        </m:r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𝐧</m:t>
                        </m:r>
                      </m:den>
                    </m:f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এর প্রয়োগঃ</a:t>
                </a: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প্রশ্নঃ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শতকরা বার্ষিক  কত 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মুনাফায়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৩০০০ টাকার  ৫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বছরের মুনাফা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১৫০০ </a:t>
                </a:r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টাকা হবে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? </a:t>
                </a:r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সমাধানঃ জানি,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𝑝𝑛</m:t>
                        </m:r>
                      </m:den>
                    </m:f>
                  </m:oMath>
                </a14:m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১৫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০০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৩০০০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 ×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৫</m:t>
                        </m:r>
                      </m:den>
                    </m:f>
                  </m:oMath>
                </a14:m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১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৫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০০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Times New Roman" pitchFamily="18" charset="0"/>
                          </a:rPr>
                          <m:t>১৫০০০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১০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</m:t>
                        </m:r>
                      </m:num>
                      <m:den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১০</m:t>
                        </m:r>
                      </m:den>
                    </m:f>
                  </m:oMath>
                </a14:m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১০০% 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=১০% </a:t>
                </a:r>
              </a:p>
              <a:p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মুনাফার হার ১০%</a:t>
                </a:r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4191000" y="2438400"/>
                <a:ext cx="2743200" cy="2124684"/>
              </a:xfrm>
              <a:prstGeom prst="rect">
                <a:avLst/>
              </a:prstGeom>
              <a:noFill/>
              <a:ln w="381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মুনাফা,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bn-IN" sz="2400" dirty="0" smtClean="0"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15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০০ </a:t>
                </a:r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টাকা</a:t>
                </a:r>
                <a:endParaRPr lang="bn-IN" sz="24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আসল,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 = 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3</a:t>
                </a:r>
                <a:r>
                  <a:rPr lang="en-US" sz="2400" dirty="0" smtClean="0">
                    <a:latin typeface="Times New Roman" pitchFamily="18" charset="0"/>
                    <a:cs typeface="Times New Roman" pitchFamily="18" charset="0"/>
                  </a:rPr>
                  <a:t>০০০ </a:t>
                </a:r>
                <a:r>
                  <a:rPr lang="en-US" sz="2400" dirty="0" err="1">
                    <a:latin typeface="Times New Roman" pitchFamily="18" charset="0"/>
                    <a:cs typeface="Times New Roman" pitchFamily="18" charset="0"/>
                  </a:rPr>
                  <a:t>টাকা</a:t>
                </a:r>
                <a:endParaRPr lang="bn-IN" sz="2400" dirty="0">
                  <a:latin typeface="Times New Roman" pitchFamily="18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মুনাফার হার</a:t>
                </a:r>
                <a:r>
                  <a:rPr lang="bn-IN" sz="2400" dirty="0">
                    <a:latin typeface="Times New Roman" pitchFamily="18" charset="0"/>
                    <a:cs typeface="NikoshBAN" pitchFamily="2" charset="0"/>
                  </a:rPr>
                  <a:t>, 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r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=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?</a:t>
                </a:r>
                <a:endParaRPr lang="bn-IN" sz="2400" dirty="0"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2400" dirty="0">
                    <a:latin typeface="NikoshBAN" pitchFamily="2" charset="0"/>
                    <a:cs typeface="NikoshBAN" pitchFamily="2" charset="0"/>
                  </a:rPr>
                  <a:t>সময়,</a:t>
                </a:r>
                <a:r>
                  <a:rPr lang="en-US" sz="2400" dirty="0">
                    <a:latin typeface="Times New Roman" pitchFamily="18" charset="0"/>
                    <a:cs typeface="Times New Roman" pitchFamily="18" charset="0"/>
                  </a:rPr>
                  <a:t> n</a:t>
                </a:r>
                <a:r>
                  <a:rPr lang="bn-IN" sz="2400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2400" dirty="0" smtClean="0"/>
                  <a:t>=</a:t>
                </a:r>
                <a:r>
                  <a:rPr lang="en-US" sz="2400" dirty="0"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en-US" sz="2400" dirty="0" smtClean="0">
                    <a:latin typeface="NikoshBAN" pitchFamily="2" charset="0"/>
                    <a:cs typeface="NikoshBAN" pitchFamily="2" charset="0"/>
                  </a:rPr>
                  <a:t>5 </a:t>
                </a:r>
                <a:r>
                  <a:rPr lang="bn-IN" sz="2400" dirty="0" smtClean="0">
                    <a:latin typeface="NikoshBAN" pitchFamily="2" charset="0"/>
                    <a:cs typeface="NikoshBAN" pitchFamily="2" charset="0"/>
                  </a:rPr>
                  <a:t>বছর </a:t>
                </a:r>
                <a:r>
                  <a:rPr lang="bn-IN" sz="2400" dirty="0" smtClean="0"/>
                  <a:t> </a:t>
                </a:r>
                <a:endParaRPr lang="en-US" sz="2400" dirty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</a:rPr>
                          <m:t>১০০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IN" sz="2400" dirty="0" smtClean="0"/>
                  <a:t>=১০০</a:t>
                </a:r>
                <a14:m>
                  <m:oMath xmlns:m="http://schemas.openxmlformats.org/officeDocument/2006/math">
                    <m:r>
                      <a:rPr lang="bn-IN" sz="2400" i="1" smtClean="0">
                        <a:latin typeface="Cambria Math"/>
                        <a:ea typeface="Cambria Math"/>
                      </a:rPr>
                      <m:t>×</m:t>
                    </m:r>
                    <m:f>
                      <m:fPr>
                        <m:ctrlPr>
                          <a:rPr lang="bn-IN" sz="2400" i="1" smtClean="0"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bn-IN" sz="2400" b="0" i="1" smtClean="0">
                            <a:latin typeface="Cambria Math"/>
                            <a:ea typeface="Cambria Math"/>
                          </a:rPr>
                          <m:t>১</m:t>
                        </m:r>
                      </m:num>
                      <m:den>
                        <m:r>
                          <a:rPr lang="bn-IN" sz="2400" b="0" i="1" smtClean="0">
                            <a:latin typeface="Cambria Math"/>
                            <a:ea typeface="Cambria Math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IN" sz="2400" dirty="0" smtClean="0"/>
                  <a:t>=১০০%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2438400"/>
                <a:ext cx="2743200" cy="2124684"/>
              </a:xfrm>
              <a:prstGeom prst="rect">
                <a:avLst/>
              </a:prstGeom>
              <a:blipFill rotWithShape="1">
                <a:blip r:embed="rId3"/>
                <a:stretch>
                  <a:fillRect l="-2851" t="-2254" b="-845"/>
                </a:stretch>
              </a:blipFill>
              <a:ln w="381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391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7374" y="0"/>
                <a:ext cx="9144000" cy="7543800"/>
              </a:xfrm>
              <a:prstGeom prst="rect">
                <a:avLst/>
              </a:prstGeom>
              <a:solidFill>
                <a:srgbClr val="00B0F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numCol="2" rtlCol="0" anchor="ctr"/>
              <a:lstStyle/>
              <a:p>
                <a:pPr algn="ctr"/>
                <a:r>
                  <a:rPr lang="bn-IN" sz="3600" u="sng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ফিরে দেখা</a:t>
                </a:r>
              </a:p>
              <a:p>
                <a:pPr marL="514350" indent="-514350" algn="ctr">
                  <a:buAutoNum type="arabicPeriod"/>
                </a:pP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:r>
                  <a:rPr lang="bn-IN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prn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ctr"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𝑛𝑟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indent="-514350" algn="ctr">
                  <a:buAutoNum type="arabicPeriod"/>
                </a:pP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n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𝑝𝑟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4.   r</a:t>
                </a:r>
                <a:r>
                  <a:rPr lang="bn-IN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2800" i="1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𝑝𝑛</m:t>
                        </m:r>
                      </m:den>
                    </m:f>
                  </m:oMath>
                </a14:m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5. A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I+p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6.p</a:t>
                </a:r>
                <a:r>
                  <a:rPr lang="en-US" sz="2800" dirty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A-I</a:t>
                </a:r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7</m:t>
                    </m:r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/>
                        <a:cs typeface="Times New Roman" pitchFamily="18" charset="0"/>
                      </a:rPr>
                      <m:t>.</m:t>
                    </m:r>
                  </m:oMath>
                </a14:m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28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I=A-p</a:t>
                </a:r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algn="ctr"/>
                <a:endParaRPr lang="en-US" sz="28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" y="0"/>
                <a:ext cx="9144000" cy="7543800"/>
              </a:xfrm>
              <a:prstGeom prst="rect">
                <a:avLst/>
              </a:prstGeom>
              <a:blipFill rotWithShape="1">
                <a:blip r:embed="rId2"/>
                <a:stretch>
                  <a:fillRect b="-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74" y="4343400"/>
            <a:ext cx="9136626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69833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2964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</a:p>
          <a:p>
            <a:pPr algn="ctr"/>
            <a:endParaRPr lang="en-US" sz="40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3657600"/>
            <a:ext cx="8991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9242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ক্লাসটি দেখার জন্য 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ঘরে থাকি, নিরাপদে থাকি,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স্বাস্থ্য বিধি মেনে চলি,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অন্যকে সুস্থ্য থাকতে</a:t>
            </a:r>
          </a:p>
          <a:p>
            <a:pPr algn="ctr"/>
            <a:r>
              <a:rPr lang="bn-IN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সহযোগিতা করি। </a:t>
            </a:r>
            <a:r>
              <a:rPr lang="bn-IN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958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7923" y="0"/>
            <a:ext cx="92202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numCol="2" rtlCol="0" anchor="ctr"/>
          <a:lstStyle/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   </a:t>
            </a:r>
          </a:p>
          <a:p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                           </a:t>
            </a:r>
            <a:r>
              <a:rPr lang="bn-IN" sz="4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পরিচিত</a:t>
            </a:r>
            <a:r>
              <a:rPr lang="en-US" sz="4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মোঃ আলমগীর হোসেন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সহকারী শিক্ষক (গণিত)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আয়শা আদর্শ মাধ্যমিক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বিদ্যালয় সদর,যশোর। 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মোবাঃ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01966964315</a:t>
            </a:r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endParaRPr lang="bn-IN" sz="3600" dirty="0" smtClean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শ্রেণিঃ ৮ম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বিষয়ঃ গণিত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অধ্যায়ঃ ২য়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(মুনাফা) </a:t>
            </a:r>
          </a:p>
          <a:p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পাঠঃ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3148334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bn-IN" sz="36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algn="ctr"/>
            <a:r>
              <a:rPr lang="bn-IN" sz="36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শিক্ষার্থীরা-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করতে পারবে।</a:t>
            </a:r>
          </a:p>
          <a:p>
            <a:pPr marL="571500" indent="-571500">
              <a:buFont typeface="Wingdings" pitchFamily="2" charset="2"/>
              <a:buChar char="q"/>
            </a:pP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সূত্রের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NikoshBAN" pitchFamily="2" charset="0"/>
              </a:rPr>
              <a:t>বাস্তব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প্রয়োগ দেখাতে পারবে।</a:t>
            </a:r>
            <a:r>
              <a:rPr lang="en-US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425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600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চিত্রগুলো লক্ষ্য কর </a:t>
            </a:r>
            <a:endParaRPr lang="en-US" sz="4000" dirty="0">
              <a:solidFill>
                <a:schemeClr val="tx1">
                  <a:lumMod val="85000"/>
                  <a:lumOff val="1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91440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68244"/>
            <a:ext cx="3886200" cy="262275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6200" y="1600200"/>
            <a:ext cx="5257799" cy="2590799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191000"/>
            <a:ext cx="4572000" cy="266700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91000"/>
            <a:ext cx="4571999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2934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</a:t>
            </a:r>
          </a:p>
          <a:p>
            <a:pPr algn="ctr"/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সরল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মুনাফার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সূত্র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গঠন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40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প্রয়োগ</a:t>
            </a:r>
            <a:r>
              <a:rPr lang="en-US" sz="4000" dirty="0">
                <a:solidFill>
                  <a:schemeClr val="tx1">
                    <a:lumMod val="85000"/>
                    <a:lumOff val="15000"/>
                  </a:schemeClr>
                </a:solidFill>
                <a:latin typeface="NikoshBAN" pitchFamily="2" charset="0"/>
                <a:cs typeface="NikoshBAN" pitchFamily="2" charset="0"/>
              </a:rPr>
              <a:t>। </a:t>
            </a:r>
          </a:p>
          <a:p>
            <a:pPr algn="ctr"/>
            <a:r>
              <a:rPr lang="bn-IN" sz="4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957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# </a:t>
                </a:r>
                <a:r>
                  <a:rPr lang="bn-IN" sz="40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রহিম বার্ষিক ১০% মুনাফায় ৫০০০ টাকা ব্যাংকে জমা রাখলেন। ৬ বছর পর তিনি কত টাকা মুনাফা পাবেন? 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এখানে, বার্ষিক অর্থ ১ বছর, ১০% অর্থ ১০০ টাকায় ১০ টাকা। 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সমাধানঃ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১০০ টাকার ১ বছরের মুনাফা ১০ টাকা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১        , ,    ১     , ,       ,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</m:t>
                        </m:r>
                      </m:num>
                      <m:den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টাকা 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৫০০০   , ,   ৬    , ,        , ,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</m:t>
                        </m:r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৫০০০</m:t>
                        </m:r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৬</m:t>
                        </m:r>
                      </m:num>
                      <m:den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টাকা </a:t>
                </a:r>
              </a:p>
              <a:p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                 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6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৩০০০০০</m:t>
                        </m:r>
                      </m:num>
                      <m:den>
                        <m:r>
                          <a:rPr lang="bn-IN" sz="36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</m:den>
                    </m:f>
                  </m:oMath>
                </a14:m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, ,</a:t>
                </a: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                               = ৩০০০</a:t>
                </a:r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টাকা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2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87917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2964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এখন,  </a:t>
                </a: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  ৩০০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0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১০০</m:t>
                        </m:r>
                      </m:den>
                    </m:f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৫০০০</a:t>
                </a:r>
                <a14:m>
                  <m:oMath xmlns:m="http://schemas.openxmlformats.org/officeDocument/2006/math">
                    <m:r>
                      <a:rPr lang="bn-IN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৬</a:t>
                </a:r>
              </a:p>
              <a:p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মুনাফা= মুনাফার হার 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আসল 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সময় 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I =r</a:t>
                </a:r>
                <a14:m>
                  <m:oMath xmlns:m="http://schemas.openxmlformats.org/officeDocument/2006/math">
                    <m:r>
                      <a:rPr lang="en-US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14:m>
                  <m:oMath xmlns:m="http://schemas.openxmlformats.org/officeDocument/2006/math">
                    <m:r>
                      <a:rPr lang="en-US" sz="3200" i="1" dirty="0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×</m:t>
                    </m:r>
                  </m:oMath>
                </a14:m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 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I=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prn</a:t>
                </a:r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অনুসিদ্ধান্ত,</a:t>
                </a:r>
              </a:p>
              <a:p>
                <a:r>
                  <a:rPr lang="en-US" sz="3200" dirty="0" err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rn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= I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b="1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𝐈</m:t>
                        </m:r>
                      </m:num>
                      <m:den>
                        <m:r>
                          <a:rPr lang="en-US" sz="3200" b="1" i="0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𝐫𝐧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আসল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bn-IN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মুনাফা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মুনাফার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হার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 ×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সময়</m:t>
                        </m:r>
                      </m:den>
                    </m:f>
                  </m:oMath>
                </a14:m>
                <a:endParaRPr lang="bn-IN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  <a:p>
                <a:endParaRPr lang="bn-IN" sz="3200" dirty="0" smtClean="0">
                  <a:solidFill>
                    <a:schemeClr val="tx1"/>
                  </a:solidFill>
                  <a:latin typeface="Times New Roman" pitchFamily="18" charset="0"/>
                  <a:cs typeface="NikoshBAN" pitchFamily="2" charset="0"/>
                </a:endParaRP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2964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5265174" y="2438400"/>
            <a:ext cx="2743200" cy="3108543"/>
          </a:xfrm>
          <a:prstGeom prst="rect">
            <a:avLst/>
          </a:prstGeom>
          <a:noFill/>
          <a:ln w="57150"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মুনাফা=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Interest=I</a:t>
            </a:r>
            <a:endParaRPr lang="bn-IN" sz="2800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আসল=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principal=p</a:t>
            </a:r>
            <a:endParaRPr lang="bn-IN" sz="2800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মুনাফার হার</a:t>
            </a:r>
            <a:r>
              <a:rPr lang="bn-IN" sz="2800" dirty="0" smtClean="0">
                <a:latin typeface="Times New Roman" pitchFamily="18" charset="0"/>
                <a:cs typeface="NikoshBAN" pitchFamily="2" charset="0"/>
              </a:rPr>
              <a:t>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rate of interest=r</a:t>
            </a:r>
            <a:endParaRPr lang="bn-IN" sz="2800" dirty="0" smtClean="0">
              <a:latin typeface="Times New Roman" pitchFamily="18" charset="0"/>
              <a:cs typeface="NikoshBAN" pitchFamily="2" charset="0"/>
            </a:endParaRPr>
          </a:p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সময়=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Time </a:t>
            </a:r>
            <a:r>
              <a:rPr lang="bn-IN" sz="2800" dirty="0" smtClean="0">
                <a:latin typeface="Times New Roman" pitchFamily="18" charset="0"/>
                <a:cs typeface="Times New Roman" pitchFamily="18" charset="0"/>
              </a:rPr>
              <a:t>      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=number of      year= n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5274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আবার</a:t>
                </a:r>
                <a:endPara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=I</a:t>
                </a:r>
              </a:p>
              <a:p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n=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Times New Roman" pitchFamily="18" charset="0"/>
                          </a:rPr>
                          <m:t>𝑝𝑟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সময়</a:t>
                </a:r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মুনাফা</m:t>
                        </m:r>
                      </m:num>
                      <m:den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আসল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মুনাফার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 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হার</m:t>
                        </m:r>
                      </m:den>
                    </m:f>
                  </m:oMath>
                </a14:m>
                <a:endParaRPr lang="en-US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 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আবার</a:t>
                </a:r>
                <a:endParaRPr lang="bn-IN" sz="32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 </a:t>
                </a:r>
                <a:r>
                  <a:rPr lang="en-US" sz="32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prn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=I</a:t>
                </a:r>
                <a:endParaRPr lang="en-US" sz="32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2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14:m>
                  <m:oMath xmlns:m="http://schemas.openxmlformats.org/officeDocument/2006/math">
                    <m:r>
                      <a:rPr lang="bn-IN" sz="32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∴</m:t>
                    </m:r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 </a:t>
                </a:r>
                <a:r>
                  <a:rPr lang="en-US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r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𝐼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𝑝𝑛</m:t>
                        </m:r>
                      </m:den>
                    </m:f>
                  </m:oMath>
                </a14:m>
                <a:r>
                  <a:rPr lang="bn-IN" sz="3200" dirty="0" smtClean="0">
                    <a:solidFill>
                      <a:schemeClr val="tx1"/>
                    </a:solidFill>
                    <a:latin typeface="Times New Roman" pitchFamily="18" charset="0"/>
                    <a:cs typeface="NikoshBAN" pitchFamily="2" charset="0"/>
                  </a:rPr>
                  <a:t> </a:t>
                </a:r>
              </a:p>
              <a:p>
                <a14:m>
                  <m:oMath xmlns:m="http://schemas.openxmlformats.org/officeDocument/2006/math">
                    <m:r>
                      <a:rPr lang="bn-IN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মুনাফার</m:t>
                    </m:r>
                    <m:r>
                      <a:rPr lang="bn-IN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  <m:r>
                      <a:rPr lang="bn-IN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হার</m:t>
                    </m:r>
                    <m:r>
                      <a:rPr lang="bn-IN" sz="3200" i="1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NikoshBAN" pitchFamily="2" charset="0"/>
                      </a:rPr>
                      <m:t> 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</m:ctrlPr>
                      </m:fPr>
                      <m:num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মুনাফা</m:t>
                        </m:r>
                      </m:num>
                      <m:den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cs typeface="NikoshBAN" pitchFamily="2" charset="0"/>
                          </a:rPr>
                          <m:t>আসল</m:t>
                        </m:r>
                        <m:r>
                          <a:rPr lang="bn-IN" sz="3200" i="1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×</m:t>
                        </m:r>
                        <m:r>
                          <a:rPr lang="bn-IN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/>
                            <a:cs typeface="NikoshBAN" pitchFamily="2" charset="0"/>
                          </a:rPr>
                          <m:t>সময়</m:t>
                        </m:r>
                      </m:den>
                    </m:f>
                  </m:oMath>
                </a14:m>
                <a:endParaRPr lang="bn-IN" sz="32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5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8756837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 আসল= মুনাফা + আসল</a:t>
                </a:r>
              </a:p>
              <a:p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Total Amount, A=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I+p</a:t>
                </a:r>
                <a:endParaRPr lang="en-US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বা,  </a:t>
                </a:r>
                <a:r>
                  <a:rPr lang="en-US" sz="3600" dirty="0" err="1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I+p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= A</a:t>
                </a:r>
              </a:p>
              <a:p>
                <a14:m>
                  <m:oMath xmlns:m="http://schemas.openxmlformats.org/officeDocument/2006/math">
                    <m:r>
                      <a:rPr lang="en-US" sz="3600" i="1" smtClean="0">
                        <a:solidFill>
                          <a:schemeClr val="tx1"/>
                        </a:solidFill>
                        <a:latin typeface="Cambria Math"/>
                        <a:ea typeface="Cambria Math"/>
                        <a:cs typeface="Times New Roman" pitchFamily="18" charset="0"/>
                      </a:rPr>
                      <m:t>∴</m:t>
                    </m:r>
                  </m:oMath>
                </a14:m>
                <a:r>
                  <a:rPr lang="bn-IN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 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I=A-p</a:t>
                </a:r>
                <a:endParaRPr lang="bn-IN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মুনাফা=</a:t>
                </a:r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 আসল- আসল </a:t>
                </a:r>
                <a:endParaRPr lang="en-US" sz="3600" dirty="0" smtClean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এবং  </a:t>
                </a:r>
                <a:r>
                  <a:rPr lang="en-US" sz="3600" dirty="0" smtClean="0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rPr>
                  <a:t>P=A-I</a:t>
                </a:r>
                <a:endParaRPr lang="bn-IN" sz="3600" dirty="0" smtClean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আসল=</a:t>
                </a:r>
                <a:r>
                  <a:rPr lang="bn-IN" sz="3600" dirty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মুনাফা </a:t>
                </a:r>
                <a:r>
                  <a:rPr lang="bn-IN" sz="3600" dirty="0" smtClean="0">
                    <a:solidFill>
                      <a:schemeClr val="tx1"/>
                    </a:solidFill>
                    <a:latin typeface="NikoshBAN" pitchFamily="2" charset="0"/>
                    <a:cs typeface="NikoshBAN" pitchFamily="2" charset="0"/>
                  </a:rPr>
                  <a:t>আসল- মুনাফা  </a:t>
                </a:r>
                <a:endParaRPr lang="bn-IN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  <a:p>
                <a:endParaRPr lang="en-US" sz="3600" dirty="0">
                  <a:solidFill>
                    <a:schemeClr val="tx1"/>
                  </a:solidFill>
                  <a:latin typeface="NikoshBAN" pitchFamily="2" charset="0"/>
                  <a:cs typeface="NikoshBAN" pitchFamily="2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blipFill rotWithShape="1">
                <a:blip r:embed="rId2"/>
                <a:stretch>
                  <a:fillRect l="-1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94568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427</TotalTime>
  <Words>654</Words>
  <Application>Microsoft Office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59</cp:revision>
  <dcterms:created xsi:type="dcterms:W3CDTF">2020-07-15T10:07:15Z</dcterms:created>
  <dcterms:modified xsi:type="dcterms:W3CDTF">2020-07-16T16:49:00Z</dcterms:modified>
</cp:coreProperties>
</file>