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FF00"/>
    <a:srgbClr val="00FFFF"/>
    <a:srgbClr val="9933FF"/>
    <a:srgbClr val="FF6699"/>
    <a:srgbClr val="FF33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A9AF1D9-9BD7-46EA-91A3-F7D4F9C4811D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671B-72FB-40B2-BE8D-3A65CD90BFFD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99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F1D9-9BD7-46EA-91A3-F7D4F9C4811D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671B-72FB-40B2-BE8D-3A65CD90B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1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F1D9-9BD7-46EA-91A3-F7D4F9C4811D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671B-72FB-40B2-BE8D-3A65CD90BFF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2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F1D9-9BD7-46EA-91A3-F7D4F9C4811D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671B-72FB-40B2-BE8D-3A65CD90B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5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F1D9-9BD7-46EA-91A3-F7D4F9C4811D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671B-72FB-40B2-BE8D-3A65CD90BFF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043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F1D9-9BD7-46EA-91A3-F7D4F9C4811D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671B-72FB-40B2-BE8D-3A65CD90B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7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F1D9-9BD7-46EA-91A3-F7D4F9C4811D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671B-72FB-40B2-BE8D-3A65CD90B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5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F1D9-9BD7-46EA-91A3-F7D4F9C4811D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671B-72FB-40B2-BE8D-3A65CD90B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8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F1D9-9BD7-46EA-91A3-F7D4F9C4811D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671B-72FB-40B2-BE8D-3A65CD90B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9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F1D9-9BD7-46EA-91A3-F7D4F9C4811D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671B-72FB-40B2-BE8D-3A65CD90B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1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F1D9-9BD7-46EA-91A3-F7D4F9C4811D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671B-72FB-40B2-BE8D-3A65CD90BFF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8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A9AF1D9-9BD7-46EA-91A3-F7D4F9C4811D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7B1671B-72FB-40B2-BE8D-3A65CD90BFF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034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137886"/>
            <a:ext cx="10771742" cy="672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3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accent3">
                <a:lumMod val="89000"/>
              </a:schemeClr>
            </a:gs>
            <a:gs pos="78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71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792" y="901699"/>
            <a:ext cx="5335945" cy="2988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193141" y="4153859"/>
            <a:ext cx="5377675" cy="646331"/>
          </a:xfrm>
          <a:prstGeom prst="rect">
            <a:avLst/>
          </a:prstGeom>
          <a:solidFill>
            <a:schemeClr val="bg2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792" y="900119"/>
            <a:ext cx="5377674" cy="3109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176979" y="4200427"/>
            <a:ext cx="5377675" cy="646331"/>
          </a:xfrm>
          <a:prstGeom prst="rect">
            <a:avLst/>
          </a:prstGeom>
          <a:solidFill>
            <a:schemeClr val="bg2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স্বাদু পানিতে মাছ শিকার।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6312" y="4174997"/>
            <a:ext cx="5390666" cy="646331"/>
          </a:xfrm>
          <a:prstGeom prst="rect">
            <a:avLst/>
          </a:prstGeom>
          <a:solidFill>
            <a:schemeClr val="bg2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3387" y="4207235"/>
            <a:ext cx="6204857" cy="646331"/>
          </a:xfrm>
          <a:prstGeom prst="rect">
            <a:avLst/>
          </a:prstGeom>
          <a:solidFill>
            <a:schemeClr val="bg2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বন্যায় স্বাদু পানির মাছের ব্যাপক ক্ষতি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969142"/>
            <a:ext cx="5335945" cy="2988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2752335" y="4186097"/>
            <a:ext cx="6204857" cy="646331"/>
          </a:xfrm>
          <a:prstGeom prst="rect">
            <a:avLst/>
          </a:prstGeom>
          <a:solidFill>
            <a:schemeClr val="bg2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5209" y="4082692"/>
            <a:ext cx="6241983" cy="1200329"/>
          </a:xfrm>
          <a:prstGeom prst="rect">
            <a:avLst/>
          </a:prstGeom>
          <a:solidFill>
            <a:schemeClr val="bg2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সামুদ্রিক জলোচ্ছ্বাসের কারণে উপকূলীয় অঞ্চলে লবণাক্ততা বৃদ্ধি পায়।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2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  <p:bldP spid="1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rgbClr val="4C827F"/>
            </a:gs>
            <a:gs pos="54000">
              <a:schemeClr val="accent6">
                <a:lumMod val="89000"/>
              </a:schemeClr>
            </a:gs>
            <a:gs pos="25000">
              <a:schemeClr val="accent6">
                <a:lumMod val="89000"/>
              </a:schemeClr>
            </a:gs>
            <a:gs pos="48000">
              <a:schemeClr val="accent6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629" y="1538684"/>
            <a:ext cx="428171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11772" y="566057"/>
            <a:ext cx="309154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সময়ঃ- ০৫ মিনিট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971" y="3497944"/>
            <a:ext cx="10987314" cy="830997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48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উপকূলীয় অঞ্চলের মাটিতে লবণাক্ততা বৃদ্ধি পায় কেন?</a:t>
            </a:r>
            <a:endParaRPr lang="en-US" sz="48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89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216">
              <a:srgbClr val="1690BF"/>
            </a:gs>
            <a:gs pos="69000">
              <a:srgbClr val="158AB7"/>
            </a:gs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40000">
              <a:schemeClr val="accent1">
                <a:lumMod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44" y="572628"/>
            <a:ext cx="4020457" cy="2393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883" y="572628"/>
            <a:ext cx="4003904" cy="2402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468914" y="3256573"/>
            <a:ext cx="579845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দেখতে পাচ্ছি?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751" y="3311527"/>
            <a:ext cx="11350173" cy="1754326"/>
          </a:xfrm>
          <a:prstGeom prst="rect">
            <a:avLst/>
          </a:prstGeom>
          <a:solidFill>
            <a:srgbClr val="9933FF"/>
          </a:solidFill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পরিবর্তনে উপকূলীয় নিম্নাঞ্চল ক্রমবর্ধমান বন্যার কারণে স্বাস্থ্যসম্মত পয়ঃপ্রণালি ব্যবস্থা অচল হয়ে পড়ে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ফলে সেখানে ছোঁয়াচে রোগের বিস্তার লক্ষণীয়ভাবে বৃদ্ধি পায়।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5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216">
              <a:srgbClr val="1690BF"/>
            </a:gs>
            <a:gs pos="69000">
              <a:srgbClr val="158AB7"/>
            </a:gs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40000">
              <a:schemeClr val="accent1">
                <a:lumMod val="7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212" y="148604"/>
            <a:ext cx="5627154" cy="3169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624166" y="3594034"/>
            <a:ext cx="477987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ছবিতে আমরা কি দেখতে পাচ্ছি?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754" y="163162"/>
            <a:ext cx="5575449" cy="3140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624166" y="3583066"/>
            <a:ext cx="477987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কাপড় তৈরীর শিল্পকারখানা।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4166" y="3605002"/>
            <a:ext cx="477987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ছবিতে আমরা কি দেখতে পাচ্ছি?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4166" y="3583065"/>
            <a:ext cx="477987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কাপড় তৈরীর প্রধান কাঁচামাল।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461" y="3537128"/>
            <a:ext cx="11872686" cy="1323439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শিল্পের প্রধান উপকরণ হলো কাঁচামাল। জলবায়ু পরিবর্তনের প্রভাবে দেশের বিভিন্ন স্থানে কৃষিজ পণ্য ক্ষতিগ্রস্থ হয় যার ফলে শিল্পের উৎপাদন ব্যাহত হয়।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75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13500">
              <a:srgbClr val="FFFFFF"/>
            </a:gs>
            <a:gs pos="28000">
              <a:schemeClr val="accent2">
                <a:lumMod val="0"/>
                <a:lumOff val="100000"/>
              </a:schemeClr>
            </a:gs>
            <a:gs pos="88000">
              <a:srgbClr val="FFFFFF"/>
            </a:gs>
            <a:gs pos="86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71" y="216505"/>
            <a:ext cx="4441371" cy="2960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385" y="216505"/>
            <a:ext cx="5143500" cy="3121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385" y="238578"/>
            <a:ext cx="5143500" cy="3037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385" y="199694"/>
            <a:ext cx="5143500" cy="3113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162996" y="3469235"/>
            <a:ext cx="5647151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6525" y="3467113"/>
            <a:ext cx="5647151" cy="646331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 বৃষ্টি হচ্ছে।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6525" y="3476168"/>
            <a:ext cx="5647150" cy="646331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54760" y="3506399"/>
            <a:ext cx="5647151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 বৃষ্টিপাতের ফলে বন্যা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8452" y="3477447"/>
            <a:ext cx="5996941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বৃষ্টিপাতের ফলে নদী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ভাঙ্গন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ঘটে।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7493" y="3492388"/>
            <a:ext cx="11538857" cy="1754326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পরিবর্তনে দেশে বৃষ্টিপাতের পরিবর্তন লক্ষ করা যায়। স্বল্প সময়ে অধিক পরিমাণে বৃষ্টিপাত সংঘটিত হওয়ায় বন্যা ও নদী ভাঙ্গনের প্রবণতা বৃদ্ধি পায়। ফলে নগর ও গ্রামে উদ্ধাস্তুর সংখ্যা বাড়ে এবং সামাজিক শৃঙ্খলা বিঘ্নিত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78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0679" y="585608"/>
            <a:ext cx="9601200" cy="5466283"/>
          </a:xfrm>
          <a:prstGeom prst="rect">
            <a:avLst/>
          </a:prstGeom>
          <a:solidFill>
            <a:srgbClr val="FF9999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98114" y="4191580"/>
            <a:ext cx="8746330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 ও গ্রামে উদ্ধাস্তুর সংখ্যা বাড়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কেন?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5430" y="691668"/>
            <a:ext cx="3519713" cy="523220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 ০৫ মিনিট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41736" y="2329763"/>
            <a:ext cx="4659086" cy="769441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63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84" y="569421"/>
            <a:ext cx="9593943" cy="5682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489088" y="776524"/>
            <a:ext cx="3974165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বাড়ির কাজ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5313" y="4484914"/>
            <a:ext cx="9376227" cy="156966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পরিবর্তনে কৃষি ক্ষেত্রে কি ধরণের সমস্যার সৃষ্টি হ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চ্ছে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87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0" y="0"/>
            <a:ext cx="1217598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17832" y="2067449"/>
            <a:ext cx="61750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 w="6600">
                  <a:solidFill>
                    <a:srgbClr val="FF6699"/>
                  </a:solidFill>
                  <a:prstDash val="solid"/>
                </a:ln>
                <a:solidFill>
                  <a:srgbClr val="9933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আল্লাহ হাফেজ</a:t>
            </a:r>
            <a:endParaRPr lang="en-US" sz="6600" b="1" dirty="0">
              <a:ln w="6600">
                <a:solidFill>
                  <a:srgbClr val="FF6699"/>
                </a:solidFill>
                <a:prstDash val="solid"/>
              </a:ln>
              <a:solidFill>
                <a:srgbClr val="9933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809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6">
                <a:lumMod val="0"/>
                <a:lumOff val="100000"/>
              </a:schemeClr>
            </a:gs>
            <a:gs pos="14000">
              <a:schemeClr val="accent6">
                <a:lumMod val="0"/>
                <a:lumOff val="100000"/>
              </a:schemeClr>
            </a:gs>
            <a:gs pos="99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2172" y="2104572"/>
            <a:ext cx="6096000" cy="2215991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00FF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90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27" y="551543"/>
            <a:ext cx="8519227" cy="597224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15806" y="2098234"/>
            <a:ext cx="3497345" cy="3776509"/>
          </a:xfrm>
          <a:prstGeom prst="roundRect">
            <a:avLst/>
          </a:prstGeom>
          <a:solidFill>
            <a:srgbClr val="00FF99">
              <a:alpha val="58039"/>
            </a:srgb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 smtClean="0"/>
          </a:p>
          <a:p>
            <a:pPr algn="ctr"/>
            <a:endParaRPr lang="bn-IN" dirty="0"/>
          </a:p>
          <a:p>
            <a:pPr algn="ctr"/>
            <a:endParaRPr lang="bn-IN" dirty="0" smtClean="0"/>
          </a:p>
          <a:p>
            <a:pPr algn="ctr"/>
            <a:endParaRPr lang="bn-IN" sz="2000" dirty="0">
              <a:solidFill>
                <a:srgbClr val="FF0000"/>
              </a:solidFill>
            </a:endParaRP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মোঃ আবদুল বাসেত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সহ. শিক্ষক (আই.সি.টি)</a:t>
            </a:r>
          </a:p>
          <a:p>
            <a:pPr algn="ctr"/>
            <a:r>
              <a:rPr lang="bn-IN" sz="2000" dirty="0" smtClean="0">
                <a:solidFill>
                  <a:schemeClr val="accent5">
                    <a:lumMod val="50000"/>
                  </a:schemeClr>
                </a:solidFill>
              </a:rPr>
              <a:t>সাতমোড়া উচ্চ বিদ্যালয়</a:t>
            </a:r>
          </a:p>
          <a:p>
            <a:pPr algn="ctr"/>
            <a:r>
              <a:rPr lang="bn-IN" sz="2000" dirty="0" smtClean="0">
                <a:solidFill>
                  <a:schemeClr val="accent5">
                    <a:lumMod val="50000"/>
                  </a:schemeClr>
                </a:solidFill>
              </a:rPr>
              <a:t>নবীনগর, ব্রাহ্মণবাড়ীয়া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Cell: 01710998333</a:t>
            </a:r>
          </a:p>
          <a:p>
            <a:r>
              <a:rPr lang="bn-IN" sz="1600" dirty="0" smtClean="0">
                <a:solidFill>
                  <a:schemeClr val="tx1"/>
                </a:solidFill>
              </a:rPr>
              <a:t>     </a:t>
            </a:r>
            <a:r>
              <a:rPr lang="en-US" sz="1600" dirty="0" smtClean="0">
                <a:solidFill>
                  <a:schemeClr val="tx1"/>
                </a:solidFill>
              </a:rPr>
              <a:t>Email: shsab1972@gmail.com</a:t>
            </a:r>
            <a:endParaRPr lang="bn-IN" sz="16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00036" y="2247550"/>
            <a:ext cx="3802742" cy="3477875"/>
          </a:xfrm>
          <a:prstGeom prst="roundRect">
            <a:avLst/>
          </a:prstGeom>
          <a:solidFill>
            <a:srgbClr val="CCECFF">
              <a:alpha val="38824"/>
            </a:srgb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69125" y="933292"/>
            <a:ext cx="2443829" cy="783193"/>
          </a:xfrm>
          <a:prstGeom prst="round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 err="1" smtClean="0">
                <a:ln w="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পরিচিতি</a:t>
            </a:r>
            <a:endParaRPr lang="en-US" sz="4000" b="1" cap="none" spc="50" dirty="0">
              <a:ln w="0">
                <a:solidFill>
                  <a:srgbClr val="002060"/>
                </a:solidFill>
              </a:ln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158" y="2098234"/>
            <a:ext cx="1919243" cy="14394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300036" y="2247550"/>
            <a:ext cx="3802743" cy="3477875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  <a:endParaRPr lang="bn-IN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 </a:t>
            </a:r>
          </a:p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- ৫</a:t>
            </a:r>
            <a:endParaRPr lang="bn-IN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মিনিট।</a:t>
            </a:r>
          </a:p>
          <a:p>
            <a:pPr algn="ctr"/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 ২০২০ </a:t>
            </a:r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bn-IN" sz="2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735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  <p:bldP spid="7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100000">
              <a:schemeClr val="accent1">
                <a:lumMod val="97000"/>
                <a:lumOff val="3000"/>
              </a:schemeClr>
            </a:gs>
            <a:gs pos="74000">
              <a:schemeClr val="accent6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210" y="183442"/>
            <a:ext cx="6014425" cy="4390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835040" y="4798443"/>
            <a:ext cx="457200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0487" y="4574062"/>
            <a:ext cx="457200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আগাম বণ্যায় ফসল হানি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210" y="183442"/>
            <a:ext cx="6014425" cy="4456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835040" y="4715765"/>
            <a:ext cx="457200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5040" y="4777434"/>
            <a:ext cx="457200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খরায় ফসলের ক্ষতি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468" y="196848"/>
            <a:ext cx="5997907" cy="4466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094811" y="4726172"/>
            <a:ext cx="457200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35925" y="4745433"/>
            <a:ext cx="5223162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উপকূলীয় জলোচ্ছ্বাসে মানব বসতির ক্ষতি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201" y="4781741"/>
            <a:ext cx="5223162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 কিসের ইঙ্গিত বহন করে?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43649" y="4745433"/>
            <a:ext cx="5223162" cy="7694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পরিবর্তনের প্রভাব।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83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9000">
              <a:srgbClr val="92D050"/>
            </a:gs>
            <a:gs pos="87000">
              <a:schemeClr val="accent5">
                <a:lumMod val="75000"/>
              </a:schemeClr>
            </a:gs>
            <a:gs pos="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5600" y="537028"/>
            <a:ext cx="8940800" cy="586377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93258" y="928914"/>
            <a:ext cx="476068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বিষয়-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37872" y="2356805"/>
            <a:ext cx="5516255" cy="1107996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b="0" cap="none" spc="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জলবায়ু</a:t>
            </a:r>
            <a:endParaRPr lang="en-US" sz="6600" b="0" cap="none" spc="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06289" y="3969884"/>
            <a:ext cx="6779420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আর্থ-সামাজিক ক্ষেত্রে জলবায়ু </a:t>
            </a:r>
          </a:p>
          <a:p>
            <a:pPr algn="ctr"/>
            <a:r>
              <a:rPr lang="bn-IN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পরিবর্তনের প্রভাব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40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88000">
              <a:schemeClr val="accent6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8652" y="827315"/>
            <a:ext cx="523437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7739" y="2967335"/>
            <a:ext cx="10062370" cy="1754326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9525">
                  <a:solidFill>
                    <a:srgbClr val="FF6699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আর্থ-সামাজিক ক্ষেত্রে </a:t>
            </a:r>
          </a:p>
          <a:p>
            <a:pPr algn="ctr"/>
            <a:r>
              <a:rPr lang="bn-IN" sz="5400" b="1" dirty="0" smtClean="0">
                <a:ln w="9525">
                  <a:solidFill>
                    <a:srgbClr val="FF6699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পরিবর্তনের প্রভাব ব্যাখ্যা করতে পারব।</a:t>
            </a:r>
            <a:endParaRPr lang="en-US" sz="5400" b="1" cap="none" spc="0" dirty="0">
              <a:ln w="9525">
                <a:solidFill>
                  <a:srgbClr val="FF6699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9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6000">
              <a:schemeClr val="accent6">
                <a:lumMod val="95000"/>
                <a:lumOff val="5000"/>
              </a:schemeClr>
            </a:gs>
            <a:gs pos="29000">
              <a:schemeClr val="accent6">
                <a:lumMod val="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4" y="433721"/>
            <a:ext cx="2774269" cy="1812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01" y="451987"/>
            <a:ext cx="2774269" cy="1812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33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76" y="451987"/>
            <a:ext cx="2774269" cy="1812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38" y="455055"/>
            <a:ext cx="2786970" cy="1812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CC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582765" y="3261103"/>
            <a:ext cx="5326743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দেখতে পাচ্ছি?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169" y="2488014"/>
            <a:ext cx="178525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/>
              <a:t>কৃষি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669281" y="2488014"/>
            <a:ext cx="178525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/>
              <a:t>শিল্প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76096" y="2488014"/>
            <a:ext cx="178525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/>
              <a:t>স্বা</a:t>
            </a:r>
            <a:r>
              <a:rPr lang="en-US" sz="2400" dirty="0" err="1" smtClean="0"/>
              <a:t>স্থ্য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577506" y="2493058"/>
            <a:ext cx="178525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/>
              <a:t>সামাজিক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30950" y="2460884"/>
            <a:ext cx="11567885" cy="230832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কৃষি, শিল্প, স্বাস্থ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প্রভৃতি ক্ষত্রে জলবায়ু পরিবর্তনের প্রভাব বাংলাদেশ বিশ্বের ঝুকিপূর্ণ দেশ হিসেবে বিবেচিত। জলবায়ু পরিবর্তনের ফলে বাংলাদেশের আর্থ-সামাজিক যে সকল ক্ষেত্রে প্রভাব লক্ষ করা যায় সেগুলো হলো;</a:t>
            </a:r>
          </a:p>
          <a:p>
            <a:endParaRPr lang="bn-IN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7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3">
                <a:lumMod val="0"/>
                <a:lumOff val="100000"/>
              </a:schemeClr>
            </a:gs>
            <a:gs pos="16000">
              <a:srgbClr val="9FE9ED"/>
            </a:gs>
            <a:gs pos="100000">
              <a:schemeClr val="accent3">
                <a:lumMod val="0"/>
                <a:lumOff val="100000"/>
              </a:schemeClr>
            </a:gs>
            <a:gs pos="69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84" y="258355"/>
            <a:ext cx="4538890" cy="2687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84" y="258355"/>
            <a:ext cx="4538890" cy="2687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826092" y="3119043"/>
            <a:ext cx="651691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দেখতে পাচ্ছি?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6092" y="3096118"/>
            <a:ext cx="6516915" cy="646331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 তাপমাত্রায় ফসলের জমি ফেটে যাচ্ছে।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6092" y="3064945"/>
            <a:ext cx="651691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দেখতে পাচ্ছি?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6092" y="3058720"/>
            <a:ext cx="6516915" cy="646331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 বন্যায় ফসলের ব্যাপক ক্ষতি হচ্ছে।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6091" y="3074306"/>
            <a:ext cx="6516915" cy="646331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সাধারণত কিসের লক্ষণ?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6090" y="3087313"/>
            <a:ext cx="6516915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690" y="3070511"/>
            <a:ext cx="11901714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ক্ষেত্রে জলবায়ু পরিবর্তনের কারণে ব্যাপক ক্ষতি হয়। অধিক তাপমাত্রা ও বৃষ্টিপাতের জন্য দেশে আশানুরূপ ফসল ফলানো সম্ভব হয় না। কিছু এলাকায় বর্ষা মৌসুমে আগাম বন্যার কারণে এমনকি গভীর পানিতে উৎপাদনশীল ধানের আবাদও ক্ষতিগ্রস্থ হতে পারে। ফলে আউশ ধান ও পাট চাষের উপযোগী জমির পরিমাণ হ্রাস পায়।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01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20000">
              <a:schemeClr val="accent2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0343" y="1045029"/>
            <a:ext cx="4078514" cy="769441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8001" y="3149600"/>
            <a:ext cx="8389257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 আশানুরূপ ফসল ফলানো সম্ভব হয় না কেন?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4686" y="609600"/>
            <a:ext cx="2946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 ০৫ মিনিট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3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489</TotalTime>
  <Words>481</Words>
  <Application>Microsoft Office PowerPoint</Application>
  <PresentationFormat>Widescreen</PresentationFormat>
  <Paragraphs>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NikoshBAN</vt:lpstr>
      <vt:lpstr>Tw Cen MT</vt:lpstr>
      <vt:lpstr>Tw Cen MT Condensed</vt:lpstr>
      <vt:lpstr>Vrinda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Asif Knight Sani</dc:creator>
  <cp:lastModifiedBy>Asif Knight Sani</cp:lastModifiedBy>
  <cp:revision>102</cp:revision>
  <dcterms:created xsi:type="dcterms:W3CDTF">2020-08-30T09:23:29Z</dcterms:created>
  <dcterms:modified xsi:type="dcterms:W3CDTF">2020-09-09T04:28:20Z</dcterms:modified>
</cp:coreProperties>
</file>