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8" r:id="rId10"/>
    <p:sldId id="265" r:id="rId11"/>
    <p:sldId id="270" r:id="rId12"/>
    <p:sldId id="272" r:id="rId13"/>
    <p:sldId id="274" r:id="rId14"/>
    <p:sldId id="276" r:id="rId15"/>
    <p:sldId id="27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86ECE0-114D-43A7-ACA3-A8B99F6DF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60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31B800-E6C9-4369-9BE0-6D523D2168A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945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6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946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EA89928-7A52-4C9C-8106-3CF9D28B10EC}" type="slidenum">
              <a:rPr lang="en-US" sz="1200">
                <a:latin typeface="Times New Roman" pitchFamily="18" charset="0"/>
              </a:rPr>
              <a:pPr algn="r"/>
              <a:t>5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8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75DC7A-B473-4EB6-BD70-EE86B6F1DA1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66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4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46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508D2C17-826E-42A6-B993-467A80D7A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384DB-6C87-4BF9-8347-4C2DB1A38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59F29-9570-41EF-8139-7629AC42D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E252B-CDB0-4FC6-9D97-D16033689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6FCD9-56A1-4566-869C-689163B18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B7C67-1998-45EF-BF13-07F81D8F5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535BA-77E0-4A46-B858-0407B477B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73257-06F1-4FDC-9390-D1A6E105A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AD0FD-F8CC-431E-8A2F-1B59C08A0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00703-60C6-40CE-A3BB-2F2A924E7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0429D-5C37-44F9-99F4-17DFF0A7B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4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843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4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6D289DF-5461-457F-8E99-6EA42DDB8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 idx="4294967295"/>
          </p:nvPr>
        </p:nvSpPr>
        <p:spPr>
          <a:xfrm>
            <a:off x="2273300" y="871538"/>
            <a:ext cx="5257800" cy="1033462"/>
          </a:xfrm>
        </p:spPr>
        <p:txBody>
          <a:bodyPr anchor="ctr"/>
          <a:lstStyle/>
          <a:p>
            <a:pPr eaLnBrk="1" hangingPunct="1"/>
            <a:r>
              <a:rPr lang="en-US" sz="4400" dirty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dirty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400" dirty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5357813" y="4392613"/>
            <a:ext cx="29289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400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371600" y="2209800"/>
            <a:ext cx="43910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n-BD" sz="54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নিম্ন মাধ্যমিক গনিত</a:t>
            </a:r>
          </a:p>
          <a:p>
            <a:pPr algn="ctr"/>
            <a:r>
              <a:rPr lang="bn-BD" sz="54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৬ষ্ঠ শ্রেণী</a:t>
            </a:r>
            <a:endParaRPr lang="en-US" sz="54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7" name="Picture 6" descr="C:\Documents and Settings\mr\My Documents\My Pictures\bangladesh govt[1]. logo-77293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304800"/>
            <a:ext cx="17462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200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LAB3\Desktop\Mixed Flowers and a Bea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2971800"/>
            <a:ext cx="3581400" cy="341376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924800" cy="1600200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  <a:lumOff val="25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bn-BD" sz="48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সমীকরণ গঠন</a:t>
            </a:r>
            <a:endParaRPr lang="en-GB" sz="48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1066800" y="3352800"/>
            <a:ext cx="4572000" cy="1143000"/>
            <a:chOff x="2640" y="2064"/>
            <a:chExt cx="2880" cy="720"/>
          </a:xfrm>
        </p:grpSpPr>
        <p:sp>
          <p:nvSpPr>
            <p:cNvPr id="12304" name="Line 4"/>
            <p:cNvSpPr>
              <a:spLocks noChangeShapeType="1"/>
            </p:cNvSpPr>
            <p:nvPr/>
          </p:nvSpPr>
          <p:spPr bwMode="auto">
            <a:xfrm>
              <a:off x="2640" y="2112"/>
              <a:ext cx="1152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305" name="Line 5"/>
            <p:cNvSpPr>
              <a:spLocks noChangeShapeType="1"/>
            </p:cNvSpPr>
            <p:nvPr/>
          </p:nvSpPr>
          <p:spPr bwMode="auto">
            <a:xfrm>
              <a:off x="3072" y="2112"/>
              <a:ext cx="0" cy="384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306" name="Line 6"/>
            <p:cNvSpPr>
              <a:spLocks noChangeShapeType="1"/>
            </p:cNvSpPr>
            <p:nvPr/>
          </p:nvSpPr>
          <p:spPr bwMode="auto">
            <a:xfrm>
              <a:off x="3072" y="2496"/>
              <a:ext cx="2064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307" name="Line 7"/>
            <p:cNvSpPr>
              <a:spLocks noChangeShapeType="1"/>
            </p:cNvSpPr>
            <p:nvPr/>
          </p:nvSpPr>
          <p:spPr bwMode="auto">
            <a:xfrm flipV="1">
              <a:off x="5136" y="2064"/>
              <a:ext cx="0" cy="432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308" name="Line 8"/>
            <p:cNvSpPr>
              <a:spLocks noChangeShapeType="1"/>
            </p:cNvSpPr>
            <p:nvPr/>
          </p:nvSpPr>
          <p:spPr bwMode="auto">
            <a:xfrm>
              <a:off x="4416" y="2064"/>
              <a:ext cx="1104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309" name="AutoShape 9"/>
            <p:cNvSpPr>
              <a:spLocks noChangeArrowheads="1"/>
            </p:cNvSpPr>
            <p:nvPr/>
          </p:nvSpPr>
          <p:spPr bwMode="auto">
            <a:xfrm>
              <a:off x="3984" y="2496"/>
              <a:ext cx="336" cy="2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079500" y="2743200"/>
            <a:ext cx="381000" cy="609600"/>
            <a:chOff x="2160" y="720"/>
            <a:chExt cx="240" cy="384"/>
          </a:xfrm>
          <a:solidFill>
            <a:schemeClr val="accent2"/>
          </a:solidFill>
        </p:grpSpPr>
        <p:sp>
          <p:nvSpPr>
            <p:cNvPr id="10258" name="Rectangle 11"/>
            <p:cNvSpPr>
              <a:spLocks noChangeArrowheads="1"/>
            </p:cNvSpPr>
            <p:nvPr/>
          </p:nvSpPr>
          <p:spPr bwMode="auto">
            <a:xfrm>
              <a:off x="2160" y="720"/>
              <a:ext cx="240" cy="38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259" name="Text Box 12"/>
            <p:cNvSpPr txBox="1">
              <a:spLocks noChangeArrowheads="1"/>
            </p:cNvSpPr>
            <p:nvPr/>
          </p:nvSpPr>
          <p:spPr bwMode="auto">
            <a:xfrm>
              <a:off x="2208" y="768"/>
              <a:ext cx="192" cy="2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b="1" dirty="0">
                  <a:latin typeface="NikoshBAN" pitchFamily="2" charset="0"/>
                  <a:cs typeface="NikoshBAN" pitchFamily="2" charset="0"/>
                </a:rPr>
                <a:t>x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828800" y="2743200"/>
            <a:ext cx="381000" cy="609600"/>
            <a:chOff x="2160" y="720"/>
            <a:chExt cx="240" cy="38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0256" name="Rectangle 18"/>
            <p:cNvSpPr>
              <a:spLocks noChangeArrowheads="1"/>
            </p:cNvSpPr>
            <p:nvPr/>
          </p:nvSpPr>
          <p:spPr bwMode="auto">
            <a:xfrm>
              <a:off x="2160" y="720"/>
              <a:ext cx="240" cy="38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257" name="Text Box 19"/>
            <p:cNvSpPr txBox="1">
              <a:spLocks noChangeArrowheads="1"/>
            </p:cNvSpPr>
            <p:nvPr/>
          </p:nvSpPr>
          <p:spPr bwMode="auto">
            <a:xfrm>
              <a:off x="2208" y="768"/>
              <a:ext cx="192" cy="2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b="1" dirty="0">
                  <a:latin typeface="NikoshBAN" pitchFamily="2" charset="0"/>
                  <a:cs typeface="NikoshBAN" pitchFamily="2" charset="0"/>
                </a:rPr>
                <a:t>x</a:t>
              </a:r>
            </a:p>
          </p:txBody>
        </p:sp>
      </p:grpSp>
      <p:sp>
        <p:nvSpPr>
          <p:cNvPr id="12298" name="Oval 20"/>
          <p:cNvSpPr>
            <a:spLocks noChangeArrowheads="1"/>
          </p:cNvSpPr>
          <p:nvPr/>
        </p:nvSpPr>
        <p:spPr bwMode="auto">
          <a:xfrm>
            <a:off x="2514600" y="2895600"/>
            <a:ext cx="457200" cy="457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51" name="Text Box 21"/>
          <p:cNvSpPr txBox="1">
            <a:spLocks noChangeArrowheads="1"/>
          </p:cNvSpPr>
          <p:nvPr/>
        </p:nvSpPr>
        <p:spPr bwMode="auto">
          <a:xfrm>
            <a:off x="1752600" y="5562600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২x + ১ = ৪</a:t>
            </a:r>
          </a:p>
        </p:txBody>
      </p:sp>
      <p:sp>
        <p:nvSpPr>
          <p:cNvPr id="12300" name="Text Box 22"/>
          <p:cNvSpPr txBox="1">
            <a:spLocks noChangeArrowheads="1"/>
          </p:cNvSpPr>
          <p:nvPr/>
        </p:nvSpPr>
        <p:spPr bwMode="auto">
          <a:xfrm>
            <a:off x="381000" y="4876800"/>
            <a:ext cx="1600200" cy="523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n-BD" sz="280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সমাধানঃ</a:t>
            </a:r>
            <a:endParaRPr lang="en-GB" sz="280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301" name="Rectangle 25"/>
          <p:cNvSpPr>
            <a:spLocks noChangeArrowheads="1"/>
          </p:cNvSpPr>
          <p:nvPr/>
        </p:nvSpPr>
        <p:spPr bwMode="auto">
          <a:xfrm>
            <a:off x="1000125" y="4500563"/>
            <a:ext cx="47863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নিক্তিটি পর্যবেক্ষণ করে একটি সমীকরণ গঠন করঃ</a:t>
            </a:r>
            <a:endParaRPr lang="en-US" sz="2800">
              <a:solidFill>
                <a:srgbClr val="000099"/>
              </a:solidFill>
              <a:latin typeface="NikoshBAN" pitchFamily="2" charset="0"/>
              <a:ea typeface="Calibri" pitchFamily="34" charset="0"/>
              <a:cs typeface="NikoshBAN" pitchFamily="2" charset="0"/>
            </a:endParaRPr>
          </a:p>
        </p:txBody>
      </p:sp>
      <p:sp>
        <p:nvSpPr>
          <p:cNvPr id="12302" name="Rectangle 26"/>
          <p:cNvSpPr>
            <a:spLocks noChangeArrowheads="1"/>
          </p:cNvSpPr>
          <p:nvPr/>
        </p:nvSpPr>
        <p:spPr bwMode="auto">
          <a:xfrm>
            <a:off x="2163763" y="2928938"/>
            <a:ext cx="411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000000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+</a:t>
            </a:r>
            <a:endParaRPr lang="en-US" sz="3200">
              <a:solidFill>
                <a:srgbClr val="000000"/>
              </a:solidFill>
              <a:latin typeface="NikoshBAN" pitchFamily="2" charset="0"/>
              <a:ea typeface="Calibri" pitchFamily="34" charset="0"/>
              <a:cs typeface="NikoshBAN" pitchFamily="2" charset="0"/>
            </a:endParaRPr>
          </a:p>
        </p:txBody>
      </p:sp>
      <p:sp>
        <p:nvSpPr>
          <p:cNvPr id="12303" name="Rectangle 24"/>
          <p:cNvSpPr>
            <a:spLocks noChangeArrowheads="1"/>
          </p:cNvSpPr>
          <p:nvPr/>
        </p:nvSpPr>
        <p:spPr bwMode="auto">
          <a:xfrm>
            <a:off x="1470025" y="2887663"/>
            <a:ext cx="442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US" b="1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LAB3\Desktop\foot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895600"/>
            <a:ext cx="623100" cy="466724"/>
          </a:xfrm>
          <a:prstGeom prst="rect">
            <a:avLst/>
          </a:prstGeom>
          <a:noFill/>
        </p:spPr>
      </p:pic>
      <p:pic>
        <p:nvPicPr>
          <p:cNvPr id="28" name="Picture 2" descr="C:\Users\LAB3\Desktop\footb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9562" y="2590800"/>
            <a:ext cx="419638" cy="314324"/>
          </a:xfrm>
          <a:prstGeom prst="rect">
            <a:avLst/>
          </a:prstGeom>
          <a:noFill/>
        </p:spPr>
      </p:pic>
      <p:pic>
        <p:nvPicPr>
          <p:cNvPr id="29" name="Picture 2" descr="C:\Users\LAB3\Desktop\footb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6762" y="2590800"/>
            <a:ext cx="419638" cy="314324"/>
          </a:xfrm>
          <a:prstGeom prst="rect">
            <a:avLst/>
          </a:prstGeom>
          <a:noFill/>
        </p:spPr>
      </p:pic>
      <p:pic>
        <p:nvPicPr>
          <p:cNvPr id="30" name="Picture 2" descr="C:\Users\LAB3\Desktop\footb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9562" y="2971800"/>
            <a:ext cx="419638" cy="314324"/>
          </a:xfrm>
          <a:prstGeom prst="rect">
            <a:avLst/>
          </a:prstGeom>
          <a:noFill/>
        </p:spPr>
      </p:pic>
      <p:pic>
        <p:nvPicPr>
          <p:cNvPr id="31" name="Picture 2" descr="C:\Users\LAB3\Desktop\footb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6762" y="2971800"/>
            <a:ext cx="419638" cy="3143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848600" cy="228600"/>
          </a:xfrm>
        </p:spPr>
        <p:txBody>
          <a:bodyPr/>
          <a:lstStyle/>
          <a:p>
            <a:pPr eaLnBrk="1" hangingPunct="1"/>
            <a:r>
              <a:rPr lang="bn-BD" sz="400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সমীকরণের সমাধান </a:t>
            </a:r>
            <a:endParaRPr lang="en-GB" sz="400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4114800" cy="52387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n-BD" sz="28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নিচের সমীকরণটি লক্ষ্য করঃ</a:t>
            </a:r>
            <a:endParaRPr lang="en-GB" sz="28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57200" y="12954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   x  +  ২  =  ৫ 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572000" y="762000"/>
            <a:ext cx="41910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n-BD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নিচের নিক্তিতে রাখা আজানা রাশি </a:t>
            </a: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x</a:t>
            </a:r>
            <a:r>
              <a:rPr lang="bn-BD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ও মার্বেলগুলো পর্যবেক্ষণ করে সমস্যাটি সমাধানের চেষ্টা কর।</a:t>
            </a:r>
            <a:endParaRPr lang="en-GB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962400" y="3657600"/>
            <a:ext cx="4572000" cy="1143000"/>
            <a:chOff x="2640" y="2064"/>
            <a:chExt cx="2880" cy="720"/>
          </a:xfrm>
        </p:grpSpPr>
        <p:sp>
          <p:nvSpPr>
            <p:cNvPr id="13339" name="Line 6"/>
            <p:cNvSpPr>
              <a:spLocks noChangeShapeType="1"/>
            </p:cNvSpPr>
            <p:nvPr/>
          </p:nvSpPr>
          <p:spPr bwMode="auto">
            <a:xfrm>
              <a:off x="2640" y="2112"/>
              <a:ext cx="1152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340" name="Line 7"/>
            <p:cNvSpPr>
              <a:spLocks noChangeShapeType="1"/>
            </p:cNvSpPr>
            <p:nvPr/>
          </p:nvSpPr>
          <p:spPr bwMode="auto">
            <a:xfrm>
              <a:off x="3072" y="2112"/>
              <a:ext cx="0" cy="384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341" name="Line 8"/>
            <p:cNvSpPr>
              <a:spLocks noChangeShapeType="1"/>
            </p:cNvSpPr>
            <p:nvPr/>
          </p:nvSpPr>
          <p:spPr bwMode="auto">
            <a:xfrm>
              <a:off x="3072" y="2496"/>
              <a:ext cx="2064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342" name="Line 9"/>
            <p:cNvSpPr>
              <a:spLocks noChangeShapeType="1"/>
            </p:cNvSpPr>
            <p:nvPr/>
          </p:nvSpPr>
          <p:spPr bwMode="auto">
            <a:xfrm flipV="1">
              <a:off x="5136" y="2064"/>
              <a:ext cx="0" cy="432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343" name="Line 10"/>
            <p:cNvSpPr>
              <a:spLocks noChangeShapeType="1"/>
            </p:cNvSpPr>
            <p:nvPr/>
          </p:nvSpPr>
          <p:spPr bwMode="auto">
            <a:xfrm>
              <a:off x="4416" y="2064"/>
              <a:ext cx="1104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344" name="AutoShape 11"/>
            <p:cNvSpPr>
              <a:spLocks noChangeArrowheads="1"/>
            </p:cNvSpPr>
            <p:nvPr/>
          </p:nvSpPr>
          <p:spPr bwMode="auto">
            <a:xfrm>
              <a:off x="3984" y="2496"/>
              <a:ext cx="336" cy="2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810000" y="3124200"/>
            <a:ext cx="547688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86" name="Oval 14"/>
          <p:cNvSpPr>
            <a:spLocks noChangeArrowheads="1"/>
          </p:cNvSpPr>
          <p:nvPr/>
        </p:nvSpPr>
        <p:spPr bwMode="auto">
          <a:xfrm>
            <a:off x="4876800" y="3200400"/>
            <a:ext cx="381000" cy="3810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87" name="Oval 15"/>
          <p:cNvSpPr>
            <a:spLocks noChangeArrowheads="1"/>
          </p:cNvSpPr>
          <p:nvPr/>
        </p:nvSpPr>
        <p:spPr bwMode="auto">
          <a:xfrm>
            <a:off x="5486400" y="3200400"/>
            <a:ext cx="381000" cy="3810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89" name="Oval 17"/>
          <p:cNvSpPr>
            <a:spLocks noChangeArrowheads="1"/>
          </p:cNvSpPr>
          <p:nvPr/>
        </p:nvSpPr>
        <p:spPr bwMode="auto">
          <a:xfrm>
            <a:off x="6781800" y="3200400"/>
            <a:ext cx="381000" cy="3810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90" name="Oval 18"/>
          <p:cNvSpPr>
            <a:spLocks noChangeArrowheads="1"/>
          </p:cNvSpPr>
          <p:nvPr/>
        </p:nvSpPr>
        <p:spPr bwMode="auto">
          <a:xfrm>
            <a:off x="7162800" y="3200400"/>
            <a:ext cx="381000" cy="3810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91" name="Oval 19"/>
          <p:cNvSpPr>
            <a:spLocks noChangeArrowheads="1"/>
          </p:cNvSpPr>
          <p:nvPr/>
        </p:nvSpPr>
        <p:spPr bwMode="auto">
          <a:xfrm>
            <a:off x="7543800" y="3200400"/>
            <a:ext cx="381000" cy="3810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92" name="Oval 20"/>
          <p:cNvSpPr>
            <a:spLocks noChangeArrowheads="1"/>
          </p:cNvSpPr>
          <p:nvPr/>
        </p:nvSpPr>
        <p:spPr bwMode="auto">
          <a:xfrm>
            <a:off x="6934200" y="2743200"/>
            <a:ext cx="381000" cy="3810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93" name="Oval 21"/>
          <p:cNvSpPr>
            <a:spLocks noChangeArrowheads="1"/>
          </p:cNvSpPr>
          <p:nvPr/>
        </p:nvSpPr>
        <p:spPr bwMode="auto">
          <a:xfrm>
            <a:off x="7391400" y="2743200"/>
            <a:ext cx="381000" cy="3810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3886200" y="3124200"/>
            <a:ext cx="60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x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3810000" y="5105400"/>
            <a:ext cx="4876800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n-BD">
                <a:latin typeface="NikoshBAN" pitchFamily="2" charset="0"/>
                <a:cs typeface="NikoshBAN" pitchFamily="2" charset="0"/>
              </a:rPr>
              <a:t>নিক্তিটির উভয় পাল্লা থেকে দুটি করে মার্বেল নামিয়ে রাখ।</a:t>
            </a:r>
            <a:endParaRPr lang="en-GB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4800600" y="2786063"/>
            <a:ext cx="13716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6781800" y="2743200"/>
            <a:ext cx="1371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457200" y="1828800"/>
            <a:ext cx="685800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(-২)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1752600" y="1828800"/>
            <a:ext cx="685800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(-২)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457200" y="2514600"/>
            <a:ext cx="60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x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1143000" y="2514600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=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1905000" y="2514600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৩</a:t>
            </a: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142875" y="3243263"/>
            <a:ext cx="2928938" cy="190821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bn-BD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সমীকরণ থেকে অজ্ঞাত প্রতীকের প্রাপ্ত মানকে প্রদত্ত সমীকরণের বীজ বলা হয়।</a:t>
            </a:r>
          </a:p>
          <a:p>
            <a:pPr>
              <a:defRPr/>
            </a:pPr>
            <a:endParaRPr lang="en-US" sz="100" dirty="0"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dirty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সুতরাং, </a:t>
            </a:r>
            <a:r>
              <a:rPr lang="en-GB" dirty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x</a:t>
            </a:r>
            <a:r>
              <a:rPr lang="bn-BD" dirty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 = </a:t>
            </a:r>
            <a:r>
              <a:rPr lang="en-US" dirty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dirty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 অর্থাৎ ডান দিকের পাল্লায় </a:t>
            </a:r>
            <a:r>
              <a:rPr lang="en-GB" dirty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bn-BD" dirty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টি মার্বেল থাকলে পাল্লাটি সাম্যাবস্থায় থাকবে। </a:t>
            </a:r>
            <a:endParaRPr lang="en-US" dirty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  <a:p>
            <a:pPr>
              <a:spcBef>
                <a:spcPct val="50000"/>
              </a:spcBef>
              <a:defRPr/>
            </a:pP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190500" y="2571750"/>
            <a:ext cx="40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বা,</a:t>
            </a:r>
            <a:endParaRPr lang="en-US">
              <a:solidFill>
                <a:srgbClr val="000099"/>
              </a:solidFill>
              <a:latin typeface="NikoshBAN" pitchFamily="2" charset="0"/>
              <a:ea typeface="Calibri" pitchFamily="34" charset="0"/>
              <a:cs typeface="NikoshBAN" pitchFamily="2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4383088" y="3214688"/>
            <a:ext cx="357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US" b="1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nimBg="1" autoUpdateAnimBg="0"/>
      <p:bldP spid="3076" grpId="0" autoUpdateAnimBg="0"/>
      <p:bldP spid="3077" grpId="0" animBg="1" autoUpdateAnimBg="0"/>
      <p:bldP spid="3085" grpId="0" animBg="1" autoUpdateAnimBg="0"/>
      <p:bldP spid="3086" grpId="0" animBg="1" autoUpdateAnimBg="0"/>
      <p:bldP spid="3087" grpId="0" animBg="1" autoUpdateAnimBg="0"/>
      <p:bldP spid="3089" grpId="0" animBg="1" autoUpdateAnimBg="0"/>
      <p:bldP spid="3090" grpId="0" animBg="1" autoUpdateAnimBg="0"/>
      <p:bldP spid="3091" grpId="0" animBg="1" autoUpdateAnimBg="0"/>
      <p:bldP spid="3092" grpId="0" animBg="1" autoUpdateAnimBg="0"/>
      <p:bldP spid="3093" grpId="0" animBg="1" autoUpdateAnimBg="0"/>
      <p:bldP spid="3095" grpId="0" autoUpdateAnimBg="0"/>
      <p:bldP spid="3096" grpId="0" animBg="1" autoUpdateAnimBg="0"/>
      <p:bldP spid="3097" grpId="0" animBg="1" autoUpdateAnimBg="0"/>
      <p:bldP spid="3098" grpId="0" animBg="1" autoUpdateAnimBg="0"/>
      <p:bldP spid="3099" grpId="0" animBg="1" autoUpdateAnimBg="0"/>
      <p:bldP spid="3100" grpId="0" animBg="1" autoUpdateAnimBg="0"/>
      <p:bldP spid="3101" grpId="0" autoUpdateAnimBg="0"/>
      <p:bldP spid="3102" grpId="0" autoUpdateAnimBg="0"/>
      <p:bldP spid="3103" grpId="0" autoUpdateAnimBg="0"/>
      <p:bldP spid="3105" grpId="0" animBg="1" autoUpdateAnimBg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bn-BD" sz="540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শ্রেণীর কাজ</a:t>
            </a:r>
            <a:endParaRPr lang="en-GB" sz="540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6043613" cy="523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n-BD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সমীকরণগুলো সমাধান করে ফাঁকা ঘরগুলো পূরণ করঃ</a:t>
            </a:r>
            <a:endParaRPr lang="en-GB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7200" y="2286000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) x + ৮ = ১৪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57200" y="31242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) t + ১০ = ১৮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81000" y="4343400"/>
            <a:ext cx="236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) w + ৩ = ১২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81000" y="5334000"/>
            <a:ext cx="243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) h + ৭ = ২০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648200" y="22860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ঙ</a:t>
            </a: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) f + ১৪ = ৩৪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572000" y="3048000"/>
            <a:ext cx="342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চ</a:t>
            </a: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) b + ১০ = ২৯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572000" y="4419600"/>
            <a:ext cx="32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ছ</a:t>
            </a: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) g + ৭০ = ১১০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572000" y="5410200"/>
            <a:ext cx="342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জ</a:t>
            </a: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) s + ২৭ = ৭৪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838200" y="2667000"/>
            <a:ext cx="1371600" cy="4572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914400" y="4800600"/>
            <a:ext cx="1371600" cy="4572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838200" y="5791200"/>
            <a:ext cx="13716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5105400" y="2590800"/>
            <a:ext cx="1371600" cy="4572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5105400" y="3505200"/>
            <a:ext cx="1371600" cy="4572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5105400" y="4876800"/>
            <a:ext cx="1371600" cy="4572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5105400" y="5867400"/>
            <a:ext cx="1371600" cy="4572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914400" y="26670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x = ৬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1066800" y="35814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t = ৮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066800" y="48006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w = ৯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914400" y="57912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h = ১৩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5181600" y="2590800"/>
            <a:ext cx="1143000" cy="36933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f = ২০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5181600" y="35052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b = ১৯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5257800" y="480060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g = ৪০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5257800" y="58674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s = ৪৭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15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8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4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9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6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1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nimBg="1" autoUpdateAnimBg="0"/>
      <p:bldP spid="8196" grpId="0" autoUpdateAnimBg="0"/>
      <p:bldP spid="8197" grpId="0" autoUpdateAnimBg="0"/>
      <p:bldP spid="8198" grpId="0" autoUpdateAnimBg="0"/>
      <p:bldP spid="8199" grpId="0" autoUpdateAnimBg="0"/>
      <p:bldP spid="8200" grpId="0" autoUpdateAnimBg="0"/>
      <p:bldP spid="8201" grpId="0" autoUpdateAnimBg="0"/>
      <p:bldP spid="8202" grpId="0" autoUpdateAnimBg="0"/>
      <p:bldP spid="8203" grpId="0" autoUpdateAnimBg="0"/>
      <p:bldP spid="8204" grpId="0" animBg="1"/>
      <p:bldP spid="8206" grpId="0" animBg="1"/>
      <p:bldP spid="8207" grpId="0" animBg="1"/>
      <p:bldP spid="8208" grpId="0" animBg="1"/>
      <p:bldP spid="8209" grpId="0" animBg="1"/>
      <p:bldP spid="8210" grpId="0" animBg="1"/>
      <p:bldP spid="8211" grpId="0" animBg="1"/>
      <p:bldP spid="8212" grpId="0" autoUpdateAnimBg="0"/>
      <p:bldP spid="8213" grpId="0" autoUpdateAnimBg="0"/>
      <p:bldP spid="8214" grpId="0" autoUpdateAnimBg="0"/>
      <p:bldP spid="8215" grpId="0" autoUpdateAnimBg="0"/>
      <p:bldP spid="8216" grpId="0" animBg="1" autoUpdateAnimBg="0"/>
      <p:bldP spid="8217" grpId="0" autoUpdateAnimBg="0"/>
      <p:bldP spid="8218" grpId="0" autoUpdateAnimBg="0"/>
      <p:bldP spid="821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pPr eaLnBrk="1" hangingPunct="1"/>
            <a:r>
              <a:rPr lang="bn-BD" sz="540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সমীকরণের সমাধান </a:t>
            </a:r>
            <a:endParaRPr lang="en-GB" sz="540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1447800"/>
            <a:ext cx="2667000" cy="369332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n-BD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সমীকরণটি সমাধান করঃ</a:t>
            </a:r>
            <a:endParaRPr lang="en-GB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3400" y="22098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NikoshBAN" pitchFamily="2" charset="0"/>
                <a:cs typeface="NikoshBAN" pitchFamily="2" charset="0"/>
              </a:rPr>
              <a:t>৩x   =   ৯ 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114800" y="990600"/>
            <a:ext cx="5029200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n-BD">
                <a:latin typeface="NikoshBAN" pitchFamily="2" charset="0"/>
                <a:cs typeface="NikoshBAN" pitchFamily="2" charset="0"/>
              </a:rPr>
              <a:t>সমীকরণটিকে নিক্তির ছবি এঁকে প্রকাশ করঃ</a:t>
            </a:r>
            <a:endParaRPr lang="en-GB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114800" y="2667000"/>
            <a:ext cx="4572000" cy="1219200"/>
            <a:chOff x="2640" y="2064"/>
            <a:chExt cx="2880" cy="768"/>
          </a:xfrm>
        </p:grpSpPr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640" y="2112"/>
              <a:ext cx="1152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399" name="Line 8"/>
            <p:cNvSpPr>
              <a:spLocks noChangeShapeType="1"/>
            </p:cNvSpPr>
            <p:nvPr/>
          </p:nvSpPr>
          <p:spPr bwMode="auto">
            <a:xfrm>
              <a:off x="3072" y="2112"/>
              <a:ext cx="0" cy="384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400" name="Line 9"/>
            <p:cNvSpPr>
              <a:spLocks noChangeShapeType="1"/>
            </p:cNvSpPr>
            <p:nvPr/>
          </p:nvSpPr>
          <p:spPr bwMode="auto">
            <a:xfrm>
              <a:off x="3072" y="2496"/>
              <a:ext cx="2064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401" name="Line 10"/>
            <p:cNvSpPr>
              <a:spLocks noChangeShapeType="1"/>
            </p:cNvSpPr>
            <p:nvPr/>
          </p:nvSpPr>
          <p:spPr bwMode="auto">
            <a:xfrm flipV="1">
              <a:off x="5136" y="2064"/>
              <a:ext cx="0" cy="432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4416" y="2064"/>
              <a:ext cx="1104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>
              <a:off x="3888" y="2496"/>
              <a:ext cx="432" cy="33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733800" y="1981200"/>
            <a:ext cx="762000" cy="685800"/>
            <a:chOff x="2544" y="1248"/>
            <a:chExt cx="480" cy="432"/>
          </a:xfrm>
        </p:grpSpPr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2544" y="1248"/>
              <a:ext cx="480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2640" y="1344"/>
              <a:ext cx="2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NikoshBAN" pitchFamily="2" charset="0"/>
                  <a:cs typeface="NikoshBAN" pitchFamily="2" charset="0"/>
                </a:rPr>
                <a:t>x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648200" y="1981200"/>
            <a:ext cx="762000" cy="685800"/>
            <a:chOff x="2544" y="1248"/>
            <a:chExt cx="480" cy="432"/>
          </a:xfrm>
        </p:grpSpPr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2544" y="1248"/>
              <a:ext cx="480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2640" y="1344"/>
              <a:ext cx="2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NikoshBAN" pitchFamily="2" charset="0"/>
                  <a:cs typeface="NikoshBAN" pitchFamily="2" charset="0"/>
                </a:rPr>
                <a:t>x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562600" y="1981200"/>
            <a:ext cx="762000" cy="685800"/>
            <a:chOff x="2544" y="1248"/>
            <a:chExt cx="480" cy="432"/>
          </a:xfrm>
        </p:grpSpPr>
        <p:sp>
          <p:nvSpPr>
            <p:cNvPr id="14" name="Rectangle 20"/>
            <p:cNvSpPr>
              <a:spLocks noChangeArrowheads="1"/>
            </p:cNvSpPr>
            <p:nvPr/>
          </p:nvSpPr>
          <p:spPr bwMode="auto">
            <a:xfrm>
              <a:off x="2544" y="1248"/>
              <a:ext cx="480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393" name="Text Box 21"/>
            <p:cNvSpPr txBox="1">
              <a:spLocks noChangeArrowheads="1"/>
            </p:cNvSpPr>
            <p:nvPr/>
          </p:nvSpPr>
          <p:spPr bwMode="auto">
            <a:xfrm>
              <a:off x="2640" y="1344"/>
              <a:ext cx="2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NikoshBAN" pitchFamily="2" charset="0"/>
                  <a:cs typeface="NikoshBAN" pitchFamily="2" charset="0"/>
                </a:rPr>
                <a:t>x</a:t>
              </a:r>
            </a:p>
          </p:txBody>
        </p:sp>
      </p:grpSp>
      <p:sp>
        <p:nvSpPr>
          <p:cNvPr id="15382" name="Oval 22"/>
          <p:cNvSpPr>
            <a:spLocks noChangeArrowheads="1"/>
          </p:cNvSpPr>
          <p:nvPr/>
        </p:nvSpPr>
        <p:spPr bwMode="auto">
          <a:xfrm>
            <a:off x="6934200" y="2286000"/>
            <a:ext cx="304800" cy="304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383" name="Oval 23"/>
          <p:cNvSpPr>
            <a:spLocks noChangeArrowheads="1"/>
          </p:cNvSpPr>
          <p:nvPr/>
        </p:nvSpPr>
        <p:spPr bwMode="auto">
          <a:xfrm>
            <a:off x="6934200" y="1905000"/>
            <a:ext cx="304800" cy="304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384" name="Oval 24"/>
          <p:cNvSpPr>
            <a:spLocks noChangeArrowheads="1"/>
          </p:cNvSpPr>
          <p:nvPr/>
        </p:nvSpPr>
        <p:spPr bwMode="auto">
          <a:xfrm>
            <a:off x="6934200" y="1524000"/>
            <a:ext cx="304800" cy="304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385" name="Oval 25"/>
          <p:cNvSpPr>
            <a:spLocks noChangeArrowheads="1"/>
          </p:cNvSpPr>
          <p:nvPr/>
        </p:nvSpPr>
        <p:spPr bwMode="auto">
          <a:xfrm>
            <a:off x="7467600" y="2286000"/>
            <a:ext cx="304800" cy="304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386" name="Oval 26"/>
          <p:cNvSpPr>
            <a:spLocks noChangeArrowheads="1"/>
          </p:cNvSpPr>
          <p:nvPr/>
        </p:nvSpPr>
        <p:spPr bwMode="auto">
          <a:xfrm>
            <a:off x="7467600" y="1905000"/>
            <a:ext cx="304800" cy="304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387" name="Oval 27"/>
          <p:cNvSpPr>
            <a:spLocks noChangeArrowheads="1"/>
          </p:cNvSpPr>
          <p:nvPr/>
        </p:nvSpPr>
        <p:spPr bwMode="auto">
          <a:xfrm>
            <a:off x="7467600" y="1524000"/>
            <a:ext cx="304800" cy="304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388" name="Oval 28"/>
          <p:cNvSpPr>
            <a:spLocks noChangeArrowheads="1"/>
          </p:cNvSpPr>
          <p:nvPr/>
        </p:nvSpPr>
        <p:spPr bwMode="auto">
          <a:xfrm>
            <a:off x="8077200" y="2286000"/>
            <a:ext cx="304800" cy="304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389" name="Oval 29"/>
          <p:cNvSpPr>
            <a:spLocks noChangeArrowheads="1"/>
          </p:cNvSpPr>
          <p:nvPr/>
        </p:nvSpPr>
        <p:spPr bwMode="auto">
          <a:xfrm>
            <a:off x="8077200" y="1905000"/>
            <a:ext cx="304800" cy="304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390" name="Oval 30"/>
          <p:cNvSpPr>
            <a:spLocks noChangeArrowheads="1"/>
          </p:cNvSpPr>
          <p:nvPr/>
        </p:nvSpPr>
        <p:spPr bwMode="auto">
          <a:xfrm>
            <a:off x="8077200" y="1524000"/>
            <a:ext cx="304800" cy="304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4114800" y="4114800"/>
            <a:ext cx="4800600" cy="6463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n-BD" dirty="0">
                <a:latin typeface="NikoshBAN" pitchFamily="2" charset="0"/>
                <a:cs typeface="NikoshBAN" pitchFamily="2" charset="0"/>
              </a:rPr>
              <a:t>যদি ৩টি বাক্সে ৯টি মার্বেল থাকে, তবে ১টি বাক্সে ক’টি মার্বেল রয়েছে? 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4191000" y="5181600"/>
            <a:ext cx="1524000" cy="369332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৩টি মার্বেল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381000" y="2895600"/>
            <a:ext cx="762000" cy="369332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NikoshBAN" pitchFamily="2" charset="0"/>
                <a:cs typeface="NikoshBAN" pitchFamily="2" charset="0"/>
                <a:sym typeface="Symbol" pitchFamily="18" charset="2"/>
              </a:rPr>
              <a:t> ৩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1447800" y="2895600"/>
            <a:ext cx="762000" cy="369332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NikoshBAN" pitchFamily="2" charset="0"/>
                <a:cs typeface="NikoshBAN" pitchFamily="2" charset="0"/>
                <a:sym typeface="Symbol" pitchFamily="18" charset="2"/>
              </a:rPr>
              <a:t> ৩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381000" y="3810000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NikoshBAN" pitchFamily="2" charset="0"/>
                <a:cs typeface="NikoshBAN" pitchFamily="2" charset="0"/>
              </a:rPr>
              <a:t>x</a:t>
            </a:r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990600" y="3810000"/>
            <a:ext cx="38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NikoshBAN" pitchFamily="2" charset="0"/>
                <a:cs typeface="NikoshBAN" pitchFamily="2" charset="0"/>
              </a:rPr>
              <a:t>=</a:t>
            </a: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1524000" y="3810000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NikoshBAN" pitchFamily="2" charset="0"/>
                <a:cs typeface="NikoshBAN" pitchFamily="2" charset="0"/>
              </a:rPr>
              <a:t>৩</a:t>
            </a:r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3581400" y="1524000"/>
            <a:ext cx="2743200" cy="1143000"/>
            <a:chOff x="2256" y="960"/>
            <a:chExt cx="1728" cy="720"/>
          </a:xfrm>
        </p:grpSpPr>
        <p:sp>
          <p:nvSpPr>
            <p:cNvPr id="15" name="Rectangle 39"/>
            <p:cNvSpPr>
              <a:spLocks noChangeArrowheads="1"/>
            </p:cNvSpPr>
            <p:nvPr/>
          </p:nvSpPr>
          <p:spPr bwMode="auto">
            <a:xfrm>
              <a:off x="2256" y="1056"/>
              <a:ext cx="624" cy="6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Rectangle 40"/>
            <p:cNvSpPr>
              <a:spLocks noChangeArrowheads="1"/>
            </p:cNvSpPr>
            <p:nvPr/>
          </p:nvSpPr>
          <p:spPr bwMode="auto">
            <a:xfrm>
              <a:off x="3504" y="960"/>
              <a:ext cx="480" cy="7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6705600" y="1447800"/>
            <a:ext cx="1219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357188" y="4500563"/>
            <a:ext cx="2786062" cy="1061829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ডান দিকের পাল্লায় </a:t>
            </a:r>
            <a:r>
              <a:rPr lang="en-GB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টি মার্বেল আছে।</a:t>
            </a:r>
            <a:endParaRPr lang="en-GB" dirty="0">
              <a:latin typeface="NikoshBAN" pitchFamily="2" charset="0"/>
              <a:cs typeface="NikoshBAN" pitchFamily="2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0" y="3857625"/>
            <a:ext cx="3850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বা,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7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nimBg="1" autoUpdateAnimBg="0"/>
      <p:bldP spid="15364" grpId="0" autoUpdateAnimBg="0"/>
      <p:bldP spid="15365" grpId="0" animBg="1" autoUpdateAnimBg="0"/>
      <p:bldP spid="15382" grpId="0" animBg="1"/>
      <p:bldP spid="15383" grpId="0" animBg="1"/>
      <p:bldP spid="15384" grpId="0" animBg="1"/>
      <p:bldP spid="15385" grpId="0" animBg="1"/>
      <p:bldP spid="15386" grpId="0" animBg="1"/>
      <p:bldP spid="15387" grpId="0" animBg="1"/>
      <p:bldP spid="15388" grpId="0" animBg="1"/>
      <p:bldP spid="15389" grpId="0" animBg="1"/>
      <p:bldP spid="15390" grpId="0" animBg="1"/>
      <p:bldP spid="15391" grpId="0" animBg="1" autoUpdateAnimBg="0"/>
      <p:bldP spid="15392" grpId="0" animBg="1" autoUpdateAnimBg="0"/>
      <p:bldP spid="15394" grpId="0" animBg="1" autoUpdateAnimBg="0"/>
      <p:bldP spid="15395" grpId="0" animBg="1" autoUpdateAnimBg="0"/>
      <p:bldP spid="15396" grpId="0" autoUpdateAnimBg="0"/>
      <p:bldP spid="15397" grpId="0" autoUpdateAnimBg="0"/>
      <p:bldP spid="15398" grpId="0" autoUpdateAnimBg="0"/>
      <p:bldP spid="15402" grpId="0" animBg="1"/>
      <p:bldP spid="15403" grpId="0" animBg="1" autoUpdateAnimBg="0"/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solidFill>
            <a:schemeClr val="accent3"/>
          </a:solidFill>
        </p:spPr>
        <p:txBody>
          <a:bodyPr/>
          <a:lstStyle/>
          <a:p>
            <a:pPr eaLnBrk="1" hangingPunct="1">
              <a:defRPr/>
            </a:pPr>
            <a:r>
              <a:rPr lang="bn-BD" sz="6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GB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04800" y="1676400"/>
            <a:ext cx="2195513" cy="369332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n-BD" b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সমাধান করঃ </a:t>
            </a:r>
            <a:endParaRPr lang="en-GB" b="1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0" y="2514600"/>
            <a:ext cx="220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) ২f = ১০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8600" y="3962400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) ৩m = ১২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04800" y="53340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) ৪t = ১২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419600" y="2514600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) ৬k = ২৪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343400" y="3962400"/>
            <a:ext cx="198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ঙ</a:t>
            </a: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) ৫y = ৪৫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419600" y="5181600"/>
            <a:ext cx="228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চ</a:t>
            </a: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) ৯ d = ৫৪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219200" y="3200400"/>
            <a:ext cx="1219200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1219200" y="4572000"/>
            <a:ext cx="1219200" cy="6858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1219200" y="5867400"/>
            <a:ext cx="1219200" cy="6858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410200" y="3048000"/>
            <a:ext cx="1219200" cy="6858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5486400" y="4419600"/>
            <a:ext cx="1219200" cy="6858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5562600" y="5791200"/>
            <a:ext cx="1219200" cy="6858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371600" y="335280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f = ৫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1371600" y="472440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m = ৪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1295400" y="60198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t = ৩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5562600" y="320040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k = ৪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5638800" y="457200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y = ৯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638800" y="594360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d = 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8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3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9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4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1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 autoUpdateAnimBg="0"/>
      <p:bldP spid="16387" grpId="0" animBg="1" autoUpdateAnimBg="0"/>
      <p:bldP spid="16388" grpId="0" autoUpdateAnimBg="0"/>
      <p:bldP spid="16389" grpId="0" autoUpdateAnimBg="0"/>
      <p:bldP spid="16390" grpId="0" autoUpdateAnimBg="0"/>
      <p:bldP spid="16391" grpId="0" autoUpdateAnimBg="0"/>
      <p:bldP spid="16392" grpId="0" autoUpdateAnimBg="0"/>
      <p:bldP spid="16393" grpId="0" autoUpdateAnimBg="0"/>
      <p:bldP spid="16394" grpId="0" animBg="1"/>
      <p:bldP spid="16395" grpId="0" animBg="1"/>
      <p:bldP spid="16396" grpId="0" animBg="1"/>
      <p:bldP spid="16397" grpId="0" animBg="1"/>
      <p:bldP spid="16398" grpId="0" animBg="1"/>
      <p:bldP spid="16399" grpId="0" animBg="1"/>
      <p:bldP spid="16400" grpId="0" autoUpdateAnimBg="0"/>
      <p:bldP spid="16401" grpId="0" autoUpdateAnimBg="0"/>
      <p:bldP spid="16402" grpId="0" autoUpdateAnimBg="0"/>
      <p:bldP spid="16403" grpId="0" autoUpdateAnimBg="0"/>
      <p:bldP spid="16404" grpId="0" autoUpdateAnimBg="0"/>
      <p:bldP spid="1640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Documents and Settings\mr\My Documents\My Pictures\rose-flower-wallpapers_8255_160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43"/>
            <a:ext cx="9143999" cy="7152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47800" y="0"/>
            <a:ext cx="669566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457200" y="2667000"/>
            <a:ext cx="6683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      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3048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600200"/>
            <a:ext cx="7086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defRPr sz="2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sz="3600" kern="0" dirty="0">
                <a:latin typeface="NikoshBAN" pitchFamily="2" charset="0"/>
                <a:cs typeface="NikoshBAN" pitchFamily="2" charset="0"/>
              </a:rPr>
              <a:t> </a:t>
            </a:r>
            <a:endParaRPr lang="bn-IN" sz="3600" kern="0" dirty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 typeface="Arial" charset="0"/>
              <a:buNone/>
            </a:pPr>
            <a:endParaRPr lang="bn-IN" sz="3600" kern="0" dirty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 typeface="Arial" charset="0"/>
              <a:buNone/>
            </a:pPr>
            <a:endParaRPr lang="bn-IN" sz="3600" kern="0" dirty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 typeface="Arial" charset="0"/>
              <a:buNone/>
            </a:pPr>
            <a:endParaRPr lang="bn-IN" sz="3600" kern="0" dirty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 typeface="Arial" charset="0"/>
              <a:buNone/>
            </a:pPr>
            <a:endParaRPr lang="bn-IN" sz="3600" kern="0" dirty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3600" kern="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kern="0" dirty="0">
                <a:latin typeface="NikoshBAN" pitchFamily="2" charset="0"/>
                <a:cs typeface="NikoshBAN" pitchFamily="2" charset="0"/>
              </a:rPr>
              <a:t>:</a:t>
            </a:r>
          </a:p>
          <a:p>
            <a:pPr eaLnBrk="1" hangingPunct="1">
              <a:buFont typeface="Arial" charset="0"/>
              <a:buNone/>
            </a:pPr>
            <a:r>
              <a:rPr lang="bn-IN" sz="3600" kern="0" dirty="0">
                <a:latin typeface="NikoshBAN" pitchFamily="2" charset="0"/>
                <a:cs typeface="NikoshBAN" pitchFamily="2" charset="0"/>
              </a:rPr>
              <a:t>মুহাম্মদ শাকাওয়াত হোসেন</a:t>
            </a:r>
          </a:p>
          <a:p>
            <a:pPr eaLnBrk="1" hangingPunct="1">
              <a:buFont typeface="Arial" charset="0"/>
              <a:buNone/>
            </a:pPr>
            <a:r>
              <a:rPr lang="bn-IN" kern="0" dirty="0">
                <a:latin typeface="NikoshBAN" pitchFamily="2" charset="0"/>
                <a:cs typeface="NikoshBAN" pitchFamily="2" charset="0"/>
              </a:rPr>
              <a:t>সিনিয়র সহকারি শিক্ষক</a:t>
            </a:r>
          </a:p>
          <a:p>
            <a:pPr eaLnBrk="1" hangingPunct="1">
              <a:buFont typeface="Arial" charset="0"/>
              <a:buNone/>
            </a:pPr>
            <a:r>
              <a:rPr lang="bn-IN" kern="0" dirty="0">
                <a:latin typeface="NikoshBAN" pitchFamily="2" charset="0"/>
                <a:cs typeface="NikoshBAN" pitchFamily="2" charset="0"/>
              </a:rPr>
              <a:t>তারাগঞ্জ পাইলট বালিকা উচ্চ বিদ্যালয়</a:t>
            </a:r>
          </a:p>
          <a:p>
            <a:pPr eaLnBrk="1" hangingPunct="1">
              <a:buFont typeface="Arial" charset="0"/>
              <a:buNone/>
            </a:pPr>
            <a:r>
              <a:rPr lang="bn-IN" kern="0" dirty="0">
                <a:latin typeface="NikoshBAN" pitchFamily="2" charset="0"/>
                <a:cs typeface="NikoshBAN" pitchFamily="2" charset="0"/>
              </a:rPr>
              <a:t>নালিতাবাড়ী,শেরপুর।</a:t>
            </a:r>
            <a:endParaRPr lang="en-US" kern="0" dirty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 typeface="Arial" charset="0"/>
              <a:buNone/>
            </a:pPr>
            <a:endParaRPr lang="en-US" sz="3600" kern="0" dirty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 typeface="Arial" charset="0"/>
              <a:buNone/>
            </a:pPr>
            <a:endParaRPr lang="en-US" sz="3600" kern="0" dirty="0">
              <a:latin typeface="NikoshBAN" pitchFamily="2" charset="0"/>
              <a:cs typeface="NikoshBAN" pitchFamily="2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3600" kern="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endParaRPr lang="en-US" kern="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1FD971-F3B8-437D-AD95-9C8FB1B2B6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4305718" cy="43535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 idx="4294967295"/>
          </p:nvPr>
        </p:nvSpPr>
        <p:spPr>
          <a:xfrm>
            <a:off x="571500" y="357188"/>
            <a:ext cx="7772400" cy="1470025"/>
          </a:xfrm>
        </p:spPr>
        <p:txBody>
          <a:bodyPr anchor="ctr"/>
          <a:lstStyle/>
          <a:p>
            <a:pPr algn="ctr" eaLnBrk="1" hangingPunct="1"/>
            <a:br>
              <a:rPr lang="bn-BD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br>
              <a:rPr lang="bn-BD" sz="140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br>
              <a:rPr lang="bn-BD" sz="140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br>
              <a:rPr lang="bn-BD" sz="140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br>
              <a:rPr lang="bn-BD" sz="140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br>
              <a:rPr lang="bn-BD" sz="140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সরল সমীকরণ</a:t>
            </a:r>
            <a:br>
              <a:rPr lang="bn-BD" sz="480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</a:br>
            <a:br>
              <a:rPr lang="bn-BD" sz="140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br>
              <a:rPr lang="bn-BD" sz="140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40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bn-BD" sz="140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br>
              <a:rPr lang="bn-BD" sz="140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br>
              <a:rPr lang="bn-BD" sz="140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br>
              <a:rPr lang="bn-BD" sz="140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40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219" name="Subtitle 5"/>
          <p:cNvSpPr>
            <a:spLocks noGrp="1"/>
          </p:cNvSpPr>
          <p:nvPr>
            <p:ph type="subTitle" idx="4294967295"/>
          </p:nvPr>
        </p:nvSpPr>
        <p:spPr>
          <a:xfrm>
            <a:off x="1143000" y="2590800"/>
            <a:ext cx="7145338" cy="311308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bn-BD" dirty="0">
                <a:solidFill>
                  <a:schemeClr val="tx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br>
              <a:rPr lang="bn-BD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 সমীকরণ কী বলতে পারবে।</a:t>
            </a:r>
            <a:br>
              <a:rPr lang="bn-BD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২। সমীকরণে ব্যবহৃত অজ্ঞাত বীজগণিতীয় প্রতীক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bn-BD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সনাক্ত করতে পারবে।</a:t>
            </a:r>
            <a:br>
              <a:rPr lang="bn-BD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৩। সমীকরণের বীজ কী ব্যাখ্যা করতে পারবে।</a:t>
            </a:r>
            <a:br>
              <a:rPr lang="bn-BD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৪। সমীকরণের সমাধান করতে পারবে।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357188" y="2500313"/>
            <a:ext cx="457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bn-BD" sz="240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240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9" name="Picture 2" descr="D:\ICT in Edu_Training Contents\MMMs\MMM-7_\Collect\Clip art\CARTOONS\CRTN00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0" y="1500188"/>
            <a:ext cx="1357313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nip Single Corner Rectangle 7"/>
          <p:cNvSpPr/>
          <p:nvPr/>
        </p:nvSpPr>
        <p:spPr>
          <a:xfrm>
            <a:off x="762000" y="2286000"/>
            <a:ext cx="7500938" cy="1724025"/>
          </a:xfrm>
          <a:prstGeom prst="snip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bn-BD" sz="2400" dirty="0">
                <a:solidFill>
                  <a:srgbClr val="0099FF"/>
                </a:solidFill>
                <a:latin typeface="NikoshBAN" pitchFamily="2" charset="0"/>
                <a:cs typeface="NikoshBAN" pitchFamily="2" charset="0"/>
              </a:rPr>
              <a:t>আমি একটি সংখ্যার কথা মনে মনে ভাবছি। সংখ্যাটির সাথে </a:t>
            </a:r>
            <a:r>
              <a:rPr lang="en-US" sz="2400" dirty="0">
                <a:solidFill>
                  <a:srgbClr val="0099FF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BD" sz="2400" dirty="0">
                <a:solidFill>
                  <a:srgbClr val="0099FF"/>
                </a:solidFill>
                <a:latin typeface="NikoshBAN" pitchFamily="2" charset="0"/>
                <a:cs typeface="NikoshBAN" pitchFamily="2" charset="0"/>
              </a:rPr>
              <a:t> যোগ করলে যোগফল ১৫ হয়। </a:t>
            </a:r>
          </a:p>
          <a:p>
            <a:pPr algn="just">
              <a:defRPr/>
            </a:pPr>
            <a:r>
              <a:rPr lang="bn-BD" sz="2400" dirty="0">
                <a:solidFill>
                  <a:srgbClr val="0099FF"/>
                </a:solidFill>
                <a:latin typeface="NikoshBAN" pitchFamily="2" charset="0"/>
                <a:cs typeface="NikoshBAN" pitchFamily="2" charset="0"/>
              </a:rPr>
              <a:t>বলতো সংখ্যাটি কত</a:t>
            </a:r>
            <a:r>
              <a:rPr lang="en-US" sz="2400" dirty="0">
                <a:solidFill>
                  <a:srgbClr val="0099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0099FF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solidFill>
                <a:srgbClr val="0099FF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endParaRPr lang="en-US" sz="2400" dirty="0">
              <a:solidFill>
                <a:srgbClr val="0099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14688" y="428625"/>
            <a:ext cx="26987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bn-BD" sz="660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সূচনা</a:t>
            </a:r>
            <a:endParaRPr lang="en-US" sz="320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-0.38507 0.000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00063" y="428625"/>
            <a:ext cx="8215312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n-BD" sz="600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সূচনা</a:t>
            </a:r>
          </a:p>
          <a:p>
            <a:pPr algn="ctr"/>
            <a:endParaRPr lang="bn-BD" sz="600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600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600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 idx="4294967295"/>
          </p:nvPr>
        </p:nvSpPr>
        <p:spPr>
          <a:xfrm>
            <a:off x="1025525" y="4714875"/>
            <a:ext cx="7772400" cy="928688"/>
          </a:xfrm>
        </p:spPr>
        <p:txBody>
          <a:bodyPr anchor="ctr"/>
          <a:lstStyle/>
          <a:p>
            <a:pPr eaLnBrk="1" hangingPunct="1"/>
            <a:br>
              <a:rPr lang="bn-BD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br>
              <a:rPr lang="bn-BD" sz="180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br>
              <a:rPr lang="bn-BD" sz="200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200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একে বীজগণিতের ভাষায় কীভাবে লেখা যায়?</a:t>
            </a:r>
            <a:br>
              <a:rPr lang="bn-BD" sz="240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</a:br>
            <a:br>
              <a:rPr lang="en-US" sz="320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9263" y="2643188"/>
            <a:ext cx="5214937" cy="928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সংখ্যাটির সাথে </a:t>
            </a:r>
            <a:r>
              <a:rPr lang="en-US" sz="32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৫ </a:t>
            </a:r>
            <a:r>
              <a:rPr lang="bn-BD" sz="32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যোগ কর।</a:t>
            </a:r>
            <a:endParaRPr lang="en-US" sz="48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0063" y="1928813"/>
            <a:ext cx="4214812" cy="9286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মনে কর, সংখ্যাটি</a:t>
            </a:r>
            <a:r>
              <a:rPr lang="en-US" sz="32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x</a:t>
            </a:r>
            <a:r>
              <a:rPr lang="bn-BD" sz="32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itle 5"/>
          <p:cNvSpPr txBox="1">
            <a:spLocks/>
          </p:cNvSpPr>
          <p:nvPr/>
        </p:nvSpPr>
        <p:spPr bwMode="auto">
          <a:xfrm>
            <a:off x="985838" y="3571875"/>
            <a:ext cx="680085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br>
              <a:rPr lang="bn-BD" sz="44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</a:br>
            <a:br>
              <a:rPr lang="bn-BD" sz="24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</a:br>
            <a:br>
              <a:rPr lang="bn-BD" sz="28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24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GB" sz="28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x</a:t>
            </a:r>
            <a:r>
              <a:rPr lang="bn-BD" sz="28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এর মান কত হলে </a:t>
            </a:r>
            <a:r>
              <a:rPr lang="en-US" sz="28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x + ৫ </a:t>
            </a:r>
            <a:r>
              <a:rPr lang="bn-BD" sz="28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এর সমান</a:t>
            </a:r>
            <a:r>
              <a:rPr lang="en-US" sz="28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১৫ </a:t>
            </a:r>
            <a:r>
              <a:rPr lang="bn-BD" sz="28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হবে?</a:t>
            </a:r>
            <a:r>
              <a:rPr lang="en-US" sz="28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 </a:t>
            </a:r>
            <a:b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b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bn-BD" sz="480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  <a:endParaRPr lang="en-US" sz="480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147" name="Content Placeholder 3" descr="balance_scale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927225" y="2444750"/>
            <a:ext cx="5445125" cy="3351213"/>
          </a:xfrm>
        </p:spPr>
      </p:pic>
      <p:sp>
        <p:nvSpPr>
          <p:cNvPr id="5" name="Rectangle 4"/>
          <p:cNvSpPr/>
          <p:nvPr/>
        </p:nvSpPr>
        <p:spPr>
          <a:xfrm>
            <a:off x="2054225" y="3978275"/>
            <a:ext cx="642938" cy="428625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x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2643188" y="3965575"/>
            <a:ext cx="6351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tx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+৫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3810000" y="2571750"/>
            <a:ext cx="1752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60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=</a:t>
            </a:r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6096000" y="4038600"/>
            <a:ext cx="6286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chemeClr val="tx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১৫</a:t>
            </a:r>
          </a:p>
        </p:txBody>
      </p:sp>
      <p:sp>
        <p:nvSpPr>
          <p:cNvPr id="8" name="Rectangle 7"/>
          <p:cNvSpPr/>
          <p:nvPr/>
        </p:nvSpPr>
        <p:spPr>
          <a:xfrm>
            <a:off x="2841625" y="5786438"/>
            <a:ext cx="4067175" cy="7699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4400" kern="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x + ৫ = ১৫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5" grpId="0" animBg="1"/>
      <p:bldP spid="6149" grpId="0"/>
      <p:bldP spid="6150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838200" y="457200"/>
            <a:ext cx="7315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BD" sz="360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সমীকরণের অজ্ঞাত রাশি ও সমান </a:t>
            </a:r>
            <a:r>
              <a:rPr lang="en-US" sz="360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60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br>
              <a:rPr lang="en-US" sz="360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</a:br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 rot="5400000">
            <a:off x="3236118" y="1488282"/>
            <a:ext cx="1833563" cy="8382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সমান চিহ্ন</a:t>
            </a:r>
            <a:endParaRPr lang="en-US" sz="2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2362200" y="2286000"/>
            <a:ext cx="3352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X+৫=১৫</a:t>
            </a:r>
          </a:p>
        </p:txBody>
      </p:sp>
      <p:sp>
        <p:nvSpPr>
          <p:cNvPr id="7" name="Right Arrow 6"/>
          <p:cNvSpPr/>
          <p:nvPr/>
        </p:nvSpPr>
        <p:spPr>
          <a:xfrm rot="16200000">
            <a:off x="1895475" y="3800475"/>
            <a:ext cx="1371600" cy="62865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800" b="1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অজ্ঞাত রাশি</a:t>
            </a:r>
            <a:endParaRPr lang="en-US" sz="2800" b="1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4953000"/>
            <a:ext cx="7315200" cy="1143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400" b="1" dirty="0" err="1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সমীকরণে</a:t>
            </a:r>
            <a:r>
              <a:rPr lang="en-US" sz="2400" b="1" dirty="0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অজ্ঞাত</a:t>
            </a:r>
            <a:r>
              <a:rPr lang="en-US" sz="2400" b="1" dirty="0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বীজগ</a:t>
            </a:r>
            <a:r>
              <a:rPr lang="bn-BD" sz="2400" b="1" dirty="0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ণি</a:t>
            </a:r>
            <a:r>
              <a:rPr lang="en-US" sz="2400" b="1" dirty="0" err="1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তীয়</a:t>
            </a:r>
            <a:r>
              <a:rPr lang="en-US" sz="2400" b="1" dirty="0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প্রতীক</a:t>
            </a:r>
            <a:r>
              <a:rPr lang="en-US" sz="2400" b="1" dirty="0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থাকে</a:t>
            </a:r>
            <a:r>
              <a:rPr lang="en-US" sz="2400" b="1" dirty="0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। </a:t>
            </a:r>
            <a:r>
              <a:rPr lang="en-US" sz="2400" b="1" dirty="0" err="1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অজ্ঞাত</a:t>
            </a:r>
            <a:r>
              <a:rPr lang="en-US" sz="2400" b="1" dirty="0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প্রতীক</a:t>
            </a:r>
            <a:r>
              <a:rPr lang="en-US" sz="2400" b="1" dirty="0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হিসেবে</a:t>
            </a:r>
            <a:r>
              <a:rPr lang="en-US" sz="2400" b="1" dirty="0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সাধারণত</a:t>
            </a:r>
            <a:r>
              <a:rPr lang="en-US" sz="2400" b="1" dirty="0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ইংরেজি</a:t>
            </a:r>
            <a:r>
              <a:rPr lang="en-US" sz="2400" b="1" dirty="0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বর্ণমালার</a:t>
            </a:r>
            <a:r>
              <a:rPr lang="en-US" sz="2400" b="1" dirty="0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 X,Y,Z </a:t>
            </a:r>
            <a:r>
              <a:rPr lang="en-US" sz="2400" b="1" dirty="0" err="1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অক্ষরগুলো</a:t>
            </a:r>
            <a:r>
              <a:rPr lang="en-US" sz="2400" b="1" dirty="0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ব্যবহৃত</a:t>
            </a:r>
            <a:r>
              <a:rPr lang="en-US" sz="2400" b="1" dirty="0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হয়</a:t>
            </a:r>
            <a:r>
              <a:rPr lang="en-US" b="1" dirty="0">
                <a:solidFill>
                  <a:srgbClr val="000099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।</a:t>
            </a:r>
            <a:endParaRPr lang="en-US" b="1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7" grpId="0" animBg="1" autoUpdateAnimBg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n-BD" sz="5400" dirty="0">
                <a:solidFill>
                  <a:schemeClr val="accent4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বামপক্ষ ও ডানপক্ষ</a:t>
            </a:r>
            <a:endParaRPr lang="en-US" sz="5400" dirty="0">
              <a:solidFill>
                <a:schemeClr val="accent4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701675" y="2000250"/>
            <a:ext cx="7772400" cy="4114800"/>
          </a:xfrm>
        </p:spPr>
        <p:txBody>
          <a:bodyPr/>
          <a:lstStyle/>
          <a:p>
            <a:pPr algn="ctr">
              <a:buFontTx/>
              <a:buNone/>
              <a:defRPr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 algn="ctr">
              <a:buFontTx/>
              <a:buNone/>
              <a:defRPr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 algn="ctr">
              <a:buFontTx/>
              <a:buNone/>
              <a:defRPr/>
            </a:pPr>
            <a:r>
              <a:rPr lang="en-US" sz="48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bn-BD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   </a:t>
            </a:r>
          </a:p>
          <a:p>
            <a:pPr>
              <a:buFontTx/>
              <a:buNone/>
              <a:defRPr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>
              <a:buFontTx/>
              <a:buNone/>
              <a:defRPr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>
              <a:buFontTx/>
              <a:buNone/>
              <a:defRPr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>
              <a:buFontTx/>
              <a:buNone/>
              <a:defRPr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22575" y="3248025"/>
            <a:ext cx="1357313" cy="50006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x + ৫</a:t>
            </a:r>
            <a:r>
              <a:rPr lang="bn-BD" sz="2800" b="1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49863" y="3214688"/>
            <a:ext cx="1071562" cy="5000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১৫</a:t>
            </a:r>
          </a:p>
        </p:txBody>
      </p:sp>
      <p:sp>
        <p:nvSpPr>
          <p:cNvPr id="9" name="Left Arrow 8"/>
          <p:cNvSpPr/>
          <p:nvPr/>
        </p:nvSpPr>
        <p:spPr>
          <a:xfrm>
            <a:off x="9501188" y="3143250"/>
            <a:ext cx="1214437" cy="714375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n-BD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2800" b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ডানপক্ষ</a:t>
            </a:r>
            <a:endParaRPr lang="en-US" sz="2800" b="1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endParaRPr lang="en-US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0" y="3249168"/>
            <a:ext cx="1371600" cy="484632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accent4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বামপক্ষ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7010400" y="3200400"/>
            <a:ext cx="1828800" cy="609600"/>
          </a:xfrm>
          <a:prstGeom prst="lef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accent4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ডানপক্ষ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67 0.01111 L 0.13333 0.0092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625 -1.11111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42938" y="285750"/>
            <a:ext cx="7772400" cy="1143000"/>
          </a:xfrm>
        </p:spPr>
        <p:txBody>
          <a:bodyPr/>
          <a:lstStyle/>
          <a:p>
            <a:r>
              <a:rPr lang="bn-BD" sz="720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  <a:endParaRPr lang="en-US" sz="720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428750"/>
            <a:ext cx="7772400" cy="466725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	</a:t>
            </a:r>
            <a:r>
              <a:rPr lang="bn-BD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কয়েকটি সমীকরণঃ</a:t>
            </a:r>
            <a:endParaRPr lang="en-US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Tx/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	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x + ২ = ১২</a:t>
            </a:r>
          </a:p>
          <a:p>
            <a:pPr>
              <a:buFontTx/>
              <a:buNone/>
            </a:pPr>
            <a:r>
              <a:rPr lang="bn-BD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dirty="0">
                <a:solidFill>
                  <a:srgbClr val="262699"/>
                </a:solidFill>
                <a:latin typeface="NikoshBAN" pitchFamily="2" charset="0"/>
                <a:cs typeface="NikoshBAN" pitchFamily="2" charset="0"/>
              </a:rPr>
              <a:t>x + ৫ = ১৭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dirty="0">
                <a:solidFill>
                  <a:srgbClr val="339933"/>
                </a:solidFill>
                <a:latin typeface="NikoshBAN" pitchFamily="2" charset="0"/>
                <a:cs typeface="NikoshBAN" pitchFamily="2" charset="0"/>
              </a:rPr>
              <a:t>x+ ১০ = ১০</a:t>
            </a:r>
          </a:p>
          <a:p>
            <a:pPr>
              <a:buFontTx/>
              <a:buNone/>
            </a:pPr>
            <a:r>
              <a:rPr lang="bn-BD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dirty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৩x + ২ = ২x + ৫</a:t>
            </a:r>
          </a:p>
          <a:p>
            <a:pPr>
              <a:buFontTx/>
              <a:buNone/>
            </a:pP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Tx/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>
              <a:buFontTx/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>
              <a:buFontTx/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4438" y="5143500"/>
            <a:ext cx="6429375" cy="771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bn-BD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সমান (=) চিহ্ন দ্বারা একটি রাশির সাথে অপর একটি রাশির সম্পর্ককে সমীকরণ বলা হয়।</a:t>
            </a:r>
            <a:r>
              <a:rPr lang="bn-BD" sz="2800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192</TotalTime>
  <Words>571</Words>
  <Application>Microsoft Office PowerPoint</Application>
  <PresentationFormat>On-screen Show (4:3)</PresentationFormat>
  <Paragraphs>140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NikoshBAN</vt:lpstr>
      <vt:lpstr>Times New Roman</vt:lpstr>
      <vt:lpstr>Wingdings</vt:lpstr>
      <vt:lpstr>Capsules</vt:lpstr>
      <vt:lpstr>  স্বাগতম</vt:lpstr>
      <vt:lpstr>PowerPoint Presentation</vt:lpstr>
      <vt:lpstr>      সরল সমীকরণ         </vt:lpstr>
      <vt:lpstr>PowerPoint Presentation</vt:lpstr>
      <vt:lpstr>     একে বীজগণিতের ভাষায় কীভাবে লেখা যায়?  </vt:lpstr>
      <vt:lpstr>সমীকরণ</vt:lpstr>
      <vt:lpstr>PowerPoint Presentation</vt:lpstr>
      <vt:lpstr>বামপক্ষ ও ডানপক্ষ</vt:lpstr>
      <vt:lpstr>সমীকরণ</vt:lpstr>
      <vt:lpstr>সমীকরণ গঠন</vt:lpstr>
      <vt:lpstr>সমীকরণের সমাধান </vt:lpstr>
      <vt:lpstr>শ্রেণীর কাজ</vt:lpstr>
      <vt:lpstr>সমীকরণের সমাধান </vt:lpstr>
      <vt:lpstr>বাড়ির কাজ</vt:lpstr>
      <vt:lpstr>PowerPoint Presentation</vt:lpstr>
    </vt:vector>
  </TitlesOfParts>
  <Company>Bangladesh Computer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Lab3</dc:creator>
  <cp:lastModifiedBy>USER</cp:lastModifiedBy>
  <cp:revision>63</cp:revision>
  <dcterms:created xsi:type="dcterms:W3CDTF">2012-10-21T04:17:37Z</dcterms:created>
  <dcterms:modified xsi:type="dcterms:W3CDTF">2020-09-09T15:51:32Z</dcterms:modified>
</cp:coreProperties>
</file>