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2016/12/23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533400" y="991518"/>
            <a:ext cx="7851648" cy="947451"/>
          </a:xfrm>
        </p:spPr>
        <p:txBody>
          <a:bodyPr>
            <a:normAutofit fontScale="90000"/>
          </a:bodyPr>
          <a:lstStyle/>
          <a:p>
            <a:r>
              <a:rPr lang="zh-CN" altLang="en-US" sz="8000" dirty="0">
                <a:solidFill>
                  <a:srgbClr val="FFFF00"/>
                </a:solidFill>
              </a:rPr>
              <a:t>শুভেচ্ছা-স্বাগতম</a:t>
            </a:r>
            <a:r>
              <a:rPr lang="en-US" altLang="zh-CN" dirty="0"/>
              <a:t> </a:t>
            </a:r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" name="Picture 3" descr="F:\FLOWERS\বিভিন্ন ফুল\PF_15_R118X2_MINIMAL_NOGYP_NOFERN_VA1104_W1_S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5069"/>
            <a:ext cx="9143999" cy="4560983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৬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।</a:t>
            </a:r>
            <a:r>
              <a:rPr lang="en-GB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ব্যবস্থাপনার</a:t>
            </a:r>
            <a:r>
              <a:rPr lang="en-US" alt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alt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দক্ষতা</a:t>
            </a:r>
            <a:r>
              <a:rPr lang="en-US" alt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alt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বৃদ্ধি</a:t>
            </a:r>
            <a:r>
              <a:rPr lang="en-GB" alt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।</a:t>
            </a:r>
            <a:endParaRPr lang="en-GB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altLang="en-US" sz="4000" dirty="0" smtClean="0">
                <a:solidFill>
                  <a:srgbClr val="FF0000"/>
                </a:solidFill>
              </a:rPr>
              <a:t>৭।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কার্য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সন্তুষ্টি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অর্জন</a:t>
            </a:r>
            <a:r>
              <a:rPr lang="en-GB" altLang="en-US" sz="4000" dirty="0" smtClean="0">
                <a:solidFill>
                  <a:srgbClr val="FF0000"/>
                </a:solidFill>
              </a:rPr>
              <a:t>।</a:t>
            </a:r>
            <a:endParaRPr lang="en-GB" sz="4000" dirty="0" smtClean="0">
              <a:solidFill>
                <a:srgbClr val="FF0000"/>
              </a:solidFill>
            </a:endParaRPr>
          </a:p>
          <a:p>
            <a:r>
              <a:rPr lang="en-GB" altLang="en-US" sz="4000" dirty="0" smtClean="0"/>
              <a:t>৮।কর্মসংস্থানের</a:t>
            </a:r>
            <a:r>
              <a:rPr lang="en-US" altLang="en-GB" sz="4000" dirty="0" smtClean="0"/>
              <a:t> </a:t>
            </a:r>
            <a:r>
              <a:rPr lang="en-GB" altLang="en-US" sz="4000" dirty="0" err="1" smtClean="0"/>
              <a:t>সুযোগ</a:t>
            </a:r>
            <a:r>
              <a:rPr lang="en-GB" altLang="en-US" sz="4000" dirty="0" smtClean="0"/>
              <a:t>।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উৎপাদনের</a:t>
            </a:r>
            <a:r>
              <a:rPr lang="en-US" altLang="en-GB"/>
              <a:t> </a:t>
            </a:r>
            <a:r>
              <a:rPr lang="en-GB" altLang="en-US"/>
              <a:t>কাম্য</a:t>
            </a:r>
            <a:r>
              <a:rPr lang="en-US" altLang="en-GB"/>
              <a:t> </a:t>
            </a:r>
            <a:r>
              <a:rPr lang="en-GB" altLang="en-US"/>
              <a:t>মাত্রার</a:t>
            </a:r>
            <a:r>
              <a:rPr lang="en-US" altLang="en-GB"/>
              <a:t> </a:t>
            </a:r>
            <a:r>
              <a:rPr lang="en-GB" altLang="en-US"/>
              <a:t>অসুবিধা</a:t>
            </a:r>
            <a:r>
              <a:rPr lang="en-US" altLang="en-GB"/>
              <a:t> </a:t>
            </a:r>
            <a:r>
              <a:rPr lang="en-GB" altLang="en-US"/>
              <a:t>সমূহ</a:t>
            </a:r>
            <a:r>
              <a:rPr lang="en-US" altLang="en-GB"/>
              <a:t>: </a:t>
            </a:r>
            <a:endParaRPr lang="en-GB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সর্বনিম্ন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ব্যয়ের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bn-BD" altLang="en-GB" sz="4000" dirty="0" smtClean="0">
                <a:solidFill>
                  <a:srgbClr val="FF0000"/>
                </a:solidFill>
              </a:rPr>
              <a:t>আ</a:t>
            </a:r>
            <a:r>
              <a:rPr lang="en-GB" altLang="en-US" sz="4000" dirty="0" err="1" smtClean="0">
                <a:solidFill>
                  <a:srgbClr val="FF0000"/>
                </a:solidFill>
              </a:rPr>
              <a:t>পেক্ষিক</a:t>
            </a:r>
            <a:r>
              <a:rPr lang="en-US" altLang="en-GB" sz="4000" dirty="0" smtClean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ধারনা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২।কাম্য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উৎপাদন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মাত্রা</a:t>
            </a:r>
            <a:r>
              <a:rPr lang="en-US" altLang="en-GB" sz="4000" dirty="0"/>
              <a:t>  </a:t>
            </a:r>
            <a:r>
              <a:rPr lang="en-GB" altLang="en-US" sz="4000" dirty="0" err="1"/>
              <a:t>নিরূপণে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জটিলতা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00B050"/>
                </a:solidFill>
              </a:rPr>
              <a:t>৩।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বাজার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সুবিধা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অর্জনে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বাধা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US" sz="4000" dirty="0"/>
              <a:t>৪।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অন্যান্য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বিষয়কে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বিবেচনা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না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করা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7030A0"/>
                </a:solidFill>
              </a:rPr>
              <a:t>৫।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কাম্য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উৎপাদন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মাত্রার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পরিবর্তনশীলতা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0486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    </a:t>
            </a:r>
            <a:r>
              <a:rPr lang="en-GB" dirty="0" err="1" smtClean="0"/>
              <a:t>মূল্যায়ন</a:t>
            </a:r>
            <a:r>
              <a:rPr lang="en-US" altLang="en-GB" dirty="0"/>
              <a:t>: </a:t>
            </a:r>
            <a:endParaRPr lang="en-GB" dirty="0"/>
          </a:p>
        </p:txBody>
      </p:sp>
      <p:sp>
        <p:nvSpPr>
          <p:cNvPr id="1048668" name="Content Placeholder 104866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কাম্য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উৎপাদনের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মাত্রা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কী</a:t>
            </a:r>
            <a:r>
              <a:rPr lang="en-US" altLang="en-GB" sz="4000" dirty="0">
                <a:solidFill>
                  <a:srgbClr val="FF0000"/>
                </a:solidFill>
              </a:rPr>
              <a:t>?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GB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কাম্য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উৎপাদন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মাত্রার</a:t>
            </a:r>
            <a:r>
              <a:rPr lang="en-US" altLang="en-GB" sz="4000" dirty="0">
                <a:solidFill>
                  <a:srgbClr val="00B050"/>
                </a:solidFill>
              </a:rPr>
              <a:t>  </a:t>
            </a:r>
            <a:r>
              <a:rPr lang="en-GB" altLang="en-US" sz="4000" dirty="0" err="1">
                <a:solidFill>
                  <a:srgbClr val="00B050"/>
                </a:solidFill>
              </a:rPr>
              <a:t>কয়েকটি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সুবিধা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এবং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অসুবিধা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বলো</a:t>
            </a:r>
            <a:r>
              <a:rPr lang="en-US" altLang="en-GB" sz="4000" dirty="0">
                <a:solidFill>
                  <a:srgbClr val="00B050"/>
                </a:solidFill>
              </a:rPr>
              <a:t>?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04866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কাম্য</a:t>
            </a:r>
            <a:r>
              <a:rPr lang="en-US" altLang="en-GB"/>
              <a:t> </a:t>
            </a:r>
            <a:r>
              <a:rPr lang="en-GB" altLang="en-US"/>
              <a:t>উৎপাদন</a:t>
            </a:r>
            <a:r>
              <a:rPr lang="en-US" altLang="en-GB"/>
              <a:t> </a:t>
            </a:r>
            <a:r>
              <a:rPr lang="en-GB" altLang="en-US"/>
              <a:t>মাত্রা</a:t>
            </a:r>
            <a:r>
              <a:rPr lang="en-US" altLang="en-GB"/>
              <a:t> </a:t>
            </a:r>
            <a:r>
              <a:rPr lang="en-GB" altLang="en-US"/>
              <a:t>নির্ধারণের</a:t>
            </a:r>
            <a:r>
              <a:rPr lang="en-US" altLang="en-GB"/>
              <a:t> </a:t>
            </a:r>
            <a:r>
              <a:rPr lang="en-GB" altLang="en-US"/>
              <a:t>বিবেচ্য</a:t>
            </a:r>
            <a:r>
              <a:rPr lang="en-US" altLang="en-GB"/>
              <a:t> </a:t>
            </a:r>
            <a:r>
              <a:rPr lang="en-GB" altLang="en-US"/>
              <a:t>বিষয়</a:t>
            </a:r>
            <a:r>
              <a:rPr lang="en-US" altLang="en-GB"/>
              <a:t> </a:t>
            </a:r>
            <a:r>
              <a:rPr lang="en-GB" altLang="en-US"/>
              <a:t>সমূহ</a:t>
            </a:r>
            <a:r>
              <a:rPr lang="en-US" altLang="en-GB"/>
              <a:t>: </a:t>
            </a:r>
            <a:endParaRPr lang="en-GB"/>
          </a:p>
        </p:txBody>
      </p:sp>
      <p:sp>
        <p:nvSpPr>
          <p:cNvPr id="1048670" name="Content Placeholder 104866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ব্যবহ্রত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স্থান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বিনিয়োজিত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মূলধন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US" sz="4000" dirty="0">
                <a:solidFill>
                  <a:srgbClr val="FF0000"/>
                </a:solidFill>
              </a:rPr>
              <a:t>৩।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ব্যয়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>
                <a:solidFill>
                  <a:srgbClr val="0070C0"/>
                </a:solidFill>
              </a:rPr>
              <a:t>৪।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ব্যবহ্রত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কাঁচামাল</a:t>
            </a:r>
            <a:r>
              <a:rPr lang="en-GB" altLang="en-US" sz="4000" dirty="0">
                <a:solidFill>
                  <a:srgbClr val="0070C0"/>
                </a:solidFill>
              </a:rPr>
              <a:t>।</a:t>
            </a:r>
            <a:endParaRPr lang="en-GB" sz="4000" dirty="0">
              <a:solidFill>
                <a:srgbClr val="0070C0"/>
              </a:solidFill>
            </a:endParaRPr>
          </a:p>
          <a:p>
            <a:r>
              <a:rPr lang="en-GB" altLang="en-US" sz="4000" dirty="0">
                <a:solidFill>
                  <a:srgbClr val="7030A0"/>
                </a:solidFill>
              </a:rPr>
              <a:t>৫।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প্রযুক্তি</a:t>
            </a:r>
            <a:r>
              <a:rPr lang="en-GB" altLang="en-US" sz="4000" dirty="0">
                <a:solidFill>
                  <a:srgbClr val="7030A0"/>
                </a:solidFill>
              </a:rPr>
              <a:t>। 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/>
              <a:t>৬।</a:t>
            </a:r>
            <a:r>
              <a:rPr lang="en-US" altLang="en-GB" sz="4000" dirty="0"/>
              <a:t>  </a:t>
            </a:r>
            <a:r>
              <a:rPr lang="en-GB" altLang="en-US" sz="4000" dirty="0" err="1"/>
              <a:t>পণ্যের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প্রকৃতি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002060"/>
                </a:solidFill>
              </a:rPr>
              <a:t>৭।</a:t>
            </a:r>
            <a:r>
              <a:rPr lang="en-US" altLang="en-GB" sz="4000" dirty="0">
                <a:solidFill>
                  <a:srgbClr val="002060"/>
                </a:solidFill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</a:rPr>
              <a:t>ব্যবস্থাপনার</a:t>
            </a:r>
            <a:r>
              <a:rPr lang="en-US" altLang="en-GB" sz="4000" dirty="0">
                <a:solidFill>
                  <a:srgbClr val="002060"/>
                </a:solidFill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</a:rPr>
              <a:t>কার্য</a:t>
            </a:r>
            <a:r>
              <a:rPr lang="en-US" altLang="en-GB" sz="4000" dirty="0">
                <a:solidFill>
                  <a:srgbClr val="002060"/>
                </a:solidFill>
              </a:rPr>
              <a:t> </a:t>
            </a:r>
            <a:r>
              <a:rPr lang="en-GB" altLang="en-US" sz="4000" dirty="0" err="1">
                <a:solidFill>
                  <a:srgbClr val="002060"/>
                </a:solidFill>
              </a:rPr>
              <a:t>পরিধি</a:t>
            </a:r>
            <a:r>
              <a:rPr lang="en-GB" altLang="en-US" sz="4000" dirty="0">
                <a:solidFill>
                  <a:srgbClr val="002060"/>
                </a:solidFill>
              </a:rPr>
              <a:t>।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0486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72" name="Content Placeholder 104867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৮।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গুদামজাতকরণের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সামর্থ্য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৯।</a:t>
            </a:r>
            <a:r>
              <a:rPr lang="en-US" altLang="en-GB" sz="4000" dirty="0"/>
              <a:t>  </a:t>
            </a:r>
            <a:r>
              <a:rPr lang="en-GB" altLang="en-US" sz="4000" dirty="0" err="1"/>
              <a:t>বাজারের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অবস্থান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7030A0"/>
                </a:solidFill>
              </a:rPr>
              <a:t>১০।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বিপণন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সামর্থ্য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endParaRPr lang="en-GB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04867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          </a:t>
            </a:r>
            <a:r>
              <a:rPr lang="en-GB" sz="7200" dirty="0" err="1" smtClean="0"/>
              <a:t>সবাইকে</a:t>
            </a:r>
            <a:r>
              <a:rPr lang="en-US" altLang="en-GB" sz="7200" dirty="0" smtClean="0"/>
              <a:t> </a:t>
            </a:r>
            <a:r>
              <a:rPr lang="en-GB" altLang="en-US" sz="7200" dirty="0" err="1"/>
              <a:t>ধন্যবাদ</a:t>
            </a:r>
            <a:r>
              <a:rPr lang="en-US" altLang="en-GB" sz="7200" dirty="0"/>
              <a:t> </a:t>
            </a:r>
            <a:endParaRPr lang="en-GB" sz="7200" dirty="0"/>
          </a:p>
        </p:txBody>
      </p:sp>
      <p:sp>
        <p:nvSpPr>
          <p:cNvPr id="1048674" name="Content Placeholder 1048673"/>
          <p:cNvSpPr>
            <a:spLocks noGrp="1"/>
          </p:cNvSpPr>
          <p:nvPr>
            <p:ph idx="1"/>
          </p:nvPr>
        </p:nvSpPr>
        <p:spPr>
          <a:xfrm>
            <a:off x="457200" y="2412694"/>
            <a:ext cx="8229600" cy="3911906"/>
          </a:xfrm>
        </p:spPr>
        <p:txBody>
          <a:bodyPr>
            <a:normAutofit/>
          </a:bodyPr>
          <a:lstStyle/>
          <a:p>
            <a:r>
              <a:rPr lang="en-GB" sz="8000" dirty="0" err="1">
                <a:solidFill>
                  <a:srgbClr val="FF0000"/>
                </a:solidFill>
              </a:rPr>
              <a:t>আজকের</a:t>
            </a:r>
            <a:r>
              <a:rPr lang="en-US" altLang="en-GB" sz="8000" dirty="0">
                <a:solidFill>
                  <a:srgbClr val="FF0000"/>
                </a:solidFill>
              </a:rPr>
              <a:t> </a:t>
            </a:r>
            <a:r>
              <a:rPr lang="en-GB" altLang="en-US" sz="8000" dirty="0" err="1">
                <a:solidFill>
                  <a:srgbClr val="FF0000"/>
                </a:solidFill>
              </a:rPr>
              <a:t>ক্লাশ</a:t>
            </a:r>
            <a:r>
              <a:rPr lang="en-US" altLang="en-GB" sz="8000" dirty="0">
                <a:solidFill>
                  <a:srgbClr val="FF0000"/>
                </a:solidFill>
              </a:rPr>
              <a:t> </a:t>
            </a:r>
            <a:r>
              <a:rPr lang="en-GB" altLang="en-US" sz="8000" dirty="0" err="1">
                <a:solidFill>
                  <a:srgbClr val="FF0000"/>
                </a:solidFill>
              </a:rPr>
              <a:t>এখানে</a:t>
            </a:r>
            <a:r>
              <a:rPr lang="en-US" altLang="en-GB" sz="8000" dirty="0">
                <a:solidFill>
                  <a:srgbClr val="FF0000"/>
                </a:solidFill>
              </a:rPr>
              <a:t> </a:t>
            </a:r>
            <a:r>
              <a:rPr lang="en-GB" altLang="en-US" sz="8000" dirty="0" err="1">
                <a:solidFill>
                  <a:srgbClr val="FF0000"/>
                </a:solidFill>
              </a:rPr>
              <a:t>শেষ</a:t>
            </a:r>
            <a:r>
              <a:rPr lang="en-US" altLang="en-GB" sz="8000" dirty="0">
                <a:solidFill>
                  <a:srgbClr val="FF0000"/>
                </a:solidFill>
              </a:rPr>
              <a:t> </a:t>
            </a:r>
            <a:r>
              <a:rPr lang="en-GB" altLang="en-US" sz="8000" dirty="0" err="1">
                <a:solidFill>
                  <a:srgbClr val="FF0000"/>
                </a:solidFill>
              </a:rPr>
              <a:t>করলাম</a:t>
            </a:r>
            <a:r>
              <a:rPr lang="en-GB" altLang="en-US" sz="8000" dirty="0">
                <a:solidFill>
                  <a:srgbClr val="FF0000"/>
                </a:solidFill>
              </a:rPr>
              <a:t>।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altLang="en-GB" sz="6000" dirty="0" smtClean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পরিচিতি</a:t>
            </a:r>
            <a:r>
              <a:rPr lang="en-US" altLang="en-GB" sz="6000" dirty="0">
                <a:solidFill>
                  <a:srgbClr val="FF0000"/>
                </a:solidFill>
              </a:rPr>
              <a:t>: 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>
          <a:xfrm>
            <a:off x="457199" y="2809300"/>
            <a:ext cx="4511407" cy="3515299"/>
          </a:xfrm>
        </p:spPr>
        <p:txBody>
          <a:bodyPr/>
          <a:lstStyle/>
          <a:p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হাই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প্রভাষক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(উৎপাদন ব্যবস্থাপনা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বিপনণ</a:t>
            </a:r>
            <a:r>
              <a:rPr lang="bn-BD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খোশবাস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কলেজ। </a:t>
            </a:r>
            <a:endParaRPr lang="zh-CN" alt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alt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altLang="en-GB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GB" alt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GB" alt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zh-CN" altLang="en-US" sz="2800" dirty="0" smtClean="0"/>
          </a:p>
          <a:p>
            <a:endParaRPr lang="en-GB" dirty="0"/>
          </a:p>
        </p:txBody>
      </p:sp>
      <p:pic>
        <p:nvPicPr>
          <p:cNvPr id="4" name="Picture 3" descr="F:\photo\Screenshot_2016-10-13-16-39-01-1.png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5556" y="1916934"/>
            <a:ext cx="4054207" cy="4941065"/>
          </a:xfrm>
          <a:prstGeom prst="rect">
            <a:avLst/>
          </a:prstGeom>
          <a:noFill/>
        </p:spPr>
      </p:pic>
      <p:pic>
        <p:nvPicPr>
          <p:cNvPr id="5" name="Picture 4" descr="F:\FLOWERS\বিভিন্ন ফুল\rfa-5002_lg_101_1_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1862"/>
            <a:ext cx="2445745" cy="2258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solidFill>
                  <a:srgbClr val="7030A0"/>
                </a:solidFill>
              </a:rPr>
              <a:t>পাঠ</a:t>
            </a:r>
            <a:r>
              <a:rPr lang="en-US" altLang="en-GB" sz="6000" dirty="0" smtClean="0">
                <a:solidFill>
                  <a:srgbClr val="7030A0"/>
                </a:solidFill>
              </a:rPr>
              <a:t> </a:t>
            </a:r>
            <a:r>
              <a:rPr lang="en-GB" altLang="en-US" sz="6000" dirty="0" err="1">
                <a:solidFill>
                  <a:srgbClr val="7030A0"/>
                </a:solidFill>
              </a:rPr>
              <a:t>পরিচিতি</a:t>
            </a:r>
            <a:r>
              <a:rPr lang="en-US" altLang="en-GB" sz="6000" dirty="0">
                <a:solidFill>
                  <a:srgbClr val="7030A0"/>
                </a:solidFill>
              </a:rPr>
              <a:t>: 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>
          <a:xfrm>
            <a:off x="457200" y="2577946"/>
            <a:ext cx="8229600" cy="374665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rgbClr val="7030A0"/>
                </a:solidFill>
              </a:rPr>
              <a:t>          </a:t>
            </a:r>
            <a:r>
              <a:rPr lang="en-GB" sz="2800" dirty="0" err="1" smtClean="0">
                <a:solidFill>
                  <a:srgbClr val="7030A0"/>
                </a:solidFill>
              </a:rPr>
              <a:t>বিষয়</a:t>
            </a:r>
            <a:r>
              <a:rPr lang="en-US" altLang="en-GB" sz="2800" dirty="0" smtClean="0">
                <a:solidFill>
                  <a:srgbClr val="7030A0"/>
                </a:solidFill>
              </a:rPr>
              <a:t>:  </a:t>
            </a:r>
            <a:r>
              <a:rPr lang="en-GB" altLang="en-US" sz="2800" dirty="0" err="1" smtClean="0">
                <a:solidFill>
                  <a:srgbClr val="7030A0"/>
                </a:solidFill>
              </a:rPr>
              <a:t>উৎপাদন</a:t>
            </a:r>
            <a:r>
              <a:rPr lang="en-US" altLang="en-GB" sz="2800" dirty="0" smtClean="0">
                <a:solidFill>
                  <a:srgbClr val="7030A0"/>
                </a:solidFill>
              </a:rPr>
              <a:t> </a:t>
            </a:r>
            <a:r>
              <a:rPr lang="en-GB" altLang="en-US" sz="2800" dirty="0" err="1" smtClean="0">
                <a:solidFill>
                  <a:srgbClr val="7030A0"/>
                </a:solidFill>
              </a:rPr>
              <a:t>ব্যবস্থাপনাওবিপণন</a:t>
            </a:r>
            <a:r>
              <a:rPr lang="en-US" altLang="en-GB" sz="2800" dirty="0" smtClean="0">
                <a:solidFill>
                  <a:srgbClr val="7030A0"/>
                </a:solidFill>
              </a:rPr>
              <a:t> </a:t>
            </a:r>
            <a:r>
              <a:rPr lang="en-GB" altLang="en-US" sz="2800" dirty="0" err="1" smtClean="0">
                <a:solidFill>
                  <a:srgbClr val="7030A0"/>
                </a:solidFill>
              </a:rPr>
              <a:t>প্রথম</a:t>
            </a:r>
            <a:r>
              <a:rPr lang="en-US" altLang="en-GB" sz="2800" dirty="0" smtClean="0">
                <a:solidFill>
                  <a:srgbClr val="7030A0"/>
                </a:solidFill>
              </a:rPr>
              <a:t> </a:t>
            </a:r>
            <a:r>
              <a:rPr lang="en-GB" altLang="en-US" sz="2800" dirty="0" err="1" smtClean="0">
                <a:solidFill>
                  <a:srgbClr val="7030A0"/>
                </a:solidFill>
              </a:rPr>
              <a:t>পত্র</a:t>
            </a:r>
            <a:endParaRPr lang="en-GB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altLang="en-US" sz="2800" dirty="0" smtClean="0">
                <a:solidFill>
                  <a:srgbClr val="00B050"/>
                </a:solidFill>
              </a:rPr>
              <a:t>                          </a:t>
            </a:r>
            <a:r>
              <a:rPr lang="en-GB" altLang="en-US" sz="2800" dirty="0" err="1" smtClean="0">
                <a:solidFill>
                  <a:srgbClr val="00B050"/>
                </a:solidFill>
              </a:rPr>
              <a:t>শ্রেণী</a:t>
            </a:r>
            <a:r>
              <a:rPr lang="en-US" altLang="en-GB" sz="2800" dirty="0" smtClean="0">
                <a:solidFill>
                  <a:srgbClr val="00B050"/>
                </a:solidFill>
              </a:rPr>
              <a:t>:  </a:t>
            </a:r>
            <a:r>
              <a:rPr lang="en-GB" altLang="en-US" sz="2800" dirty="0" err="1" smtClean="0">
                <a:solidFill>
                  <a:srgbClr val="00B050"/>
                </a:solidFill>
              </a:rPr>
              <a:t>একাদশ</a:t>
            </a:r>
            <a:r>
              <a:rPr lang="en-GB" altLang="en-US" sz="2800" dirty="0" smtClean="0">
                <a:solidFill>
                  <a:srgbClr val="00B050"/>
                </a:solidFill>
              </a:rPr>
              <a:t>--</a:t>
            </a:r>
            <a:r>
              <a:rPr lang="en-GB" altLang="en-US" sz="2800" dirty="0" err="1" smtClean="0">
                <a:solidFill>
                  <a:srgbClr val="00B050"/>
                </a:solidFill>
              </a:rPr>
              <a:t>দ্বাদশ</a:t>
            </a:r>
            <a:endParaRPr lang="en-GB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altLang="en-US" sz="2800" dirty="0" smtClean="0">
                <a:solidFill>
                  <a:srgbClr val="0070C0"/>
                </a:solidFill>
              </a:rPr>
              <a:t>                           </a:t>
            </a:r>
            <a:r>
              <a:rPr lang="en-GB" altLang="en-US" sz="2800" dirty="0" err="1" smtClean="0">
                <a:solidFill>
                  <a:srgbClr val="0070C0"/>
                </a:solidFill>
              </a:rPr>
              <a:t>অধ্যায়</a:t>
            </a:r>
            <a:r>
              <a:rPr lang="en-US" altLang="en-GB" sz="2800" dirty="0" smtClean="0">
                <a:solidFill>
                  <a:srgbClr val="0070C0"/>
                </a:solidFill>
              </a:rPr>
              <a:t>:  </a:t>
            </a:r>
            <a:r>
              <a:rPr lang="en-GB" altLang="en-US" sz="2800" dirty="0" err="1" smtClean="0">
                <a:solidFill>
                  <a:srgbClr val="0070C0"/>
                </a:solidFill>
              </a:rPr>
              <a:t>তৃতীয়</a:t>
            </a:r>
            <a:endParaRPr lang="en-GB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GB" sz="2800" dirty="0" smtClean="0"/>
              <a:t>                           (</a:t>
            </a:r>
            <a:r>
              <a:rPr lang="en-GB" altLang="en-US" sz="2800" dirty="0" err="1" smtClean="0"/>
              <a:t>উৎপাদনের</a:t>
            </a:r>
            <a:r>
              <a:rPr lang="en-US" altLang="en-GB" sz="2800" dirty="0" smtClean="0"/>
              <a:t> </a:t>
            </a:r>
            <a:r>
              <a:rPr lang="en-GB" altLang="en-US" sz="2800" dirty="0" err="1" smtClean="0"/>
              <a:t>মাত্রা</a:t>
            </a:r>
            <a:r>
              <a:rPr lang="en-US" altLang="en-GB" sz="2800" dirty="0" smtClean="0"/>
              <a:t>)</a:t>
            </a:r>
            <a:endParaRPr lang="en-GB" sz="2800" dirty="0" smtClean="0"/>
          </a:p>
          <a:p>
            <a:pPr marL="0" indent="0">
              <a:buNone/>
            </a:pPr>
            <a:r>
              <a:rPr lang="en-GB" alt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en-GB" alt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সময়</a:t>
            </a:r>
            <a:r>
              <a:rPr lang="en-US" altLang="en-GB" sz="2800" dirty="0" smtClean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en-GB" altLang="en-US" sz="2800" dirty="0" smtClean="0">
                <a:solidFill>
                  <a:schemeClr val="accent1">
                    <a:lumMod val="75000"/>
                  </a:schemeClr>
                </a:solidFill>
              </a:rPr>
              <a:t>৫০</a:t>
            </a:r>
            <a:r>
              <a:rPr lang="en-US" alt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মিনিট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altLang="en-US" sz="2800" dirty="0" err="1" smtClean="0">
                <a:solidFill>
                  <a:srgbClr val="FF0000"/>
                </a:solidFill>
              </a:rPr>
              <a:t>তারিখ</a:t>
            </a:r>
            <a:r>
              <a:rPr lang="en-US" altLang="en-GB" sz="2800" dirty="0" smtClean="0"/>
              <a:t>:  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solidFill>
                  <a:srgbClr val="00B050"/>
                </a:solidFill>
              </a:rPr>
              <a:t>আজকের</a:t>
            </a:r>
            <a:r>
              <a:rPr lang="en-US" altLang="en-GB" sz="6000" dirty="0" smtClean="0">
                <a:solidFill>
                  <a:srgbClr val="00B050"/>
                </a:solidFill>
              </a:rPr>
              <a:t> </a:t>
            </a:r>
            <a:r>
              <a:rPr lang="en-GB" altLang="en-US" sz="6000" dirty="0" err="1">
                <a:solidFill>
                  <a:srgbClr val="00B050"/>
                </a:solidFill>
              </a:rPr>
              <a:t>পাঠ</a:t>
            </a:r>
            <a:r>
              <a:rPr lang="en-US" altLang="en-GB" sz="6000" dirty="0">
                <a:solidFill>
                  <a:srgbClr val="00B050"/>
                </a:solidFill>
              </a:rPr>
              <a:t>:   </a:t>
            </a:r>
            <a:endParaRPr lang="en-GB" sz="6000" dirty="0">
              <a:solidFill>
                <a:srgbClr val="00B050"/>
              </a:solidFill>
            </a:endParaRPr>
          </a:p>
        </p:txBody>
      </p:sp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</a:t>
            </a:r>
            <a:r>
              <a:rPr lang="en-GB" sz="6000" dirty="0" err="1" smtClean="0">
                <a:solidFill>
                  <a:srgbClr val="7030A0"/>
                </a:solidFill>
              </a:rPr>
              <a:t>উৎপাদনের</a:t>
            </a:r>
            <a:r>
              <a:rPr lang="en-US" altLang="en-GB" sz="6000" dirty="0" smtClean="0">
                <a:solidFill>
                  <a:srgbClr val="7030A0"/>
                </a:solidFill>
              </a:rPr>
              <a:t> </a:t>
            </a:r>
            <a:r>
              <a:rPr lang="en-GB" altLang="en-US" sz="6000" dirty="0" err="1">
                <a:solidFill>
                  <a:srgbClr val="7030A0"/>
                </a:solidFill>
              </a:rPr>
              <a:t>কাম্য</a:t>
            </a:r>
            <a:r>
              <a:rPr lang="en-US" altLang="en-GB" sz="6000" dirty="0">
                <a:solidFill>
                  <a:srgbClr val="7030A0"/>
                </a:solidFill>
              </a:rPr>
              <a:t> </a:t>
            </a:r>
            <a:r>
              <a:rPr lang="en-GB" altLang="en-US" sz="6000" dirty="0" err="1">
                <a:solidFill>
                  <a:srgbClr val="7030A0"/>
                </a:solidFill>
              </a:rPr>
              <a:t>মাত্রা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0486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</a:t>
            </a:r>
            <a:r>
              <a:rPr lang="en-GB" sz="6000" dirty="0" err="1" smtClean="0">
                <a:solidFill>
                  <a:srgbClr val="FF0000"/>
                </a:solidFill>
              </a:rPr>
              <a:t>শিখন</a:t>
            </a:r>
            <a:r>
              <a:rPr lang="en-US" altLang="en-GB" sz="6000" dirty="0" smtClean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ফল</a:t>
            </a:r>
            <a:r>
              <a:rPr lang="en-US" altLang="en-GB" sz="6000" dirty="0">
                <a:solidFill>
                  <a:srgbClr val="FF0000"/>
                </a:solidFill>
              </a:rPr>
              <a:t>:  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GB" sz="4000" dirty="0" err="1">
                <a:solidFill>
                  <a:srgbClr val="7030A0"/>
                </a:solidFill>
              </a:rPr>
              <a:t>এই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পাঠ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শেষে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শিক্ষার্থীরা</a:t>
            </a:r>
            <a:r>
              <a:rPr lang="en-US" altLang="en-GB" sz="4000" dirty="0">
                <a:solidFill>
                  <a:srgbClr val="7030A0"/>
                </a:solidFill>
              </a:rPr>
              <a:t> --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GB" sz="3200" dirty="0"/>
              <a:t>১।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উৎপাদনের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কাম্য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মাত্রার</a:t>
            </a:r>
            <a:r>
              <a:rPr lang="en-US" altLang="en-GB" sz="3200" dirty="0"/>
              <a:t>  </a:t>
            </a:r>
            <a:r>
              <a:rPr lang="en-GB" altLang="en-US" sz="3200" dirty="0" err="1"/>
              <a:t>ধারনা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ব্যাখ্যা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করতে</a:t>
            </a:r>
            <a:r>
              <a:rPr lang="en-US" altLang="en-GB" sz="3200" dirty="0"/>
              <a:t> </a:t>
            </a:r>
            <a:r>
              <a:rPr lang="en-GB" altLang="en-US" sz="3200" dirty="0" err="1"/>
              <a:t>পারবে</a:t>
            </a:r>
            <a:r>
              <a:rPr lang="en-GB" altLang="en-US" sz="3200" dirty="0"/>
              <a:t>।</a:t>
            </a:r>
            <a:endParaRPr lang="en-GB" sz="3200" dirty="0"/>
          </a:p>
          <a:p>
            <a:r>
              <a:rPr lang="en-GB" altLang="en-US" sz="3200" dirty="0">
                <a:solidFill>
                  <a:srgbClr val="00B050"/>
                </a:solidFill>
              </a:rPr>
              <a:t>২।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উৎপাদনের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কাম্য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মাত্রার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সুবিধা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>
                <a:solidFill>
                  <a:srgbClr val="00B050"/>
                </a:solidFill>
              </a:rPr>
              <a:t>ও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অসুবিধা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বর্ননা</a:t>
            </a: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করতে</a:t>
            </a:r>
            <a:r>
              <a:rPr lang="en-US" altLang="en-GB" sz="3200" dirty="0">
                <a:solidFill>
                  <a:srgbClr val="00B050"/>
                </a:solidFill>
              </a:rPr>
              <a:t> </a:t>
            </a:r>
            <a:r>
              <a:rPr lang="en-GB" altLang="en-US" sz="3200" dirty="0" err="1">
                <a:solidFill>
                  <a:srgbClr val="00B050"/>
                </a:solidFill>
              </a:rPr>
              <a:t>পারবে</a:t>
            </a:r>
            <a:r>
              <a:rPr lang="en-GB" altLang="en-US" sz="3200" dirty="0">
                <a:solidFill>
                  <a:srgbClr val="00B050"/>
                </a:solidFill>
              </a:rPr>
              <a:t>।</a:t>
            </a:r>
            <a:endParaRPr lang="en-GB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altLang="en-US" sz="3200" dirty="0">
                <a:solidFill>
                  <a:srgbClr val="7030A0"/>
                </a:solidFill>
              </a:rPr>
              <a:t>৩।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 smtClean="0">
                <a:solidFill>
                  <a:srgbClr val="7030A0"/>
                </a:solidFill>
              </a:rPr>
              <a:t>কাম্য</a:t>
            </a:r>
            <a:r>
              <a:rPr lang="en-GB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GB" sz="3200" dirty="0" smtClean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উৎপাদন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 smtClean="0">
                <a:solidFill>
                  <a:srgbClr val="7030A0"/>
                </a:solidFill>
              </a:rPr>
              <a:t>মাত্রা</a:t>
            </a:r>
            <a:r>
              <a:rPr lang="en-GB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GB" sz="3200" dirty="0" smtClean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নির্ধারণের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বিবেচ্য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 smtClean="0">
                <a:solidFill>
                  <a:srgbClr val="7030A0"/>
                </a:solidFill>
              </a:rPr>
              <a:t>বিষয়সমূহ</a:t>
            </a:r>
            <a:r>
              <a:rPr lang="en-GB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GB" sz="3200" dirty="0" smtClean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বিশ্লেষণ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করতে</a:t>
            </a:r>
            <a:r>
              <a:rPr lang="en-US" altLang="en-GB" sz="3200" dirty="0">
                <a:solidFill>
                  <a:srgbClr val="7030A0"/>
                </a:solidFill>
              </a:rPr>
              <a:t> </a:t>
            </a:r>
            <a:r>
              <a:rPr lang="en-GB" altLang="en-US" sz="3200" dirty="0" err="1">
                <a:solidFill>
                  <a:srgbClr val="7030A0"/>
                </a:solidFill>
              </a:rPr>
              <a:t>পারবে</a:t>
            </a:r>
            <a:r>
              <a:rPr lang="en-GB" altLang="en-US" sz="3200" dirty="0">
                <a:solidFill>
                  <a:srgbClr val="7030A0"/>
                </a:solidFill>
              </a:rPr>
              <a:t>।</a:t>
            </a:r>
            <a:endParaRPr lang="en-GB" sz="32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              </a:t>
            </a:r>
            <a:r>
              <a:rPr lang="en-GB" sz="6000" dirty="0" err="1" smtClean="0"/>
              <a:t>উপস্থাপন</a:t>
            </a:r>
            <a:r>
              <a:rPr lang="en-US" altLang="en-GB" sz="6000" dirty="0"/>
              <a:t>:</a:t>
            </a:r>
            <a:endParaRPr lang="en-GB" sz="6000" dirty="0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 err="1">
                <a:solidFill>
                  <a:srgbClr val="FF0000"/>
                </a:solidFill>
              </a:rPr>
              <a:t>উৎপাদনের</a:t>
            </a:r>
            <a:r>
              <a:rPr lang="en-US" altLang="en-GB" sz="4800" dirty="0">
                <a:solidFill>
                  <a:srgbClr val="FF0000"/>
                </a:solidFill>
              </a:rPr>
              <a:t> </a:t>
            </a:r>
            <a:r>
              <a:rPr lang="en-GB" altLang="en-US" sz="4800" dirty="0" err="1">
                <a:solidFill>
                  <a:srgbClr val="FF0000"/>
                </a:solidFill>
              </a:rPr>
              <a:t>কাম্য</a:t>
            </a:r>
            <a:r>
              <a:rPr lang="en-US" altLang="en-GB" sz="4800" dirty="0">
                <a:solidFill>
                  <a:srgbClr val="FF0000"/>
                </a:solidFill>
              </a:rPr>
              <a:t> </a:t>
            </a:r>
            <a:r>
              <a:rPr lang="en-GB" altLang="en-US" sz="4800" dirty="0" err="1">
                <a:solidFill>
                  <a:srgbClr val="FF0000"/>
                </a:solidFill>
              </a:rPr>
              <a:t>মাত্রার</a:t>
            </a:r>
            <a:r>
              <a:rPr lang="en-US" altLang="en-GB" sz="4800" dirty="0">
                <a:solidFill>
                  <a:srgbClr val="FF0000"/>
                </a:solidFill>
              </a:rPr>
              <a:t> </a:t>
            </a:r>
            <a:r>
              <a:rPr lang="en-GB" altLang="en-US" sz="4800" dirty="0" err="1">
                <a:solidFill>
                  <a:srgbClr val="FF0000"/>
                </a:solidFill>
              </a:rPr>
              <a:t>ধারনা</a:t>
            </a:r>
            <a:r>
              <a:rPr lang="en-US" altLang="en-GB" sz="4800" dirty="0">
                <a:solidFill>
                  <a:srgbClr val="FF0000"/>
                </a:solidFill>
              </a:rPr>
              <a:t>:  </a:t>
            </a:r>
            <a:r>
              <a:rPr lang="en-GB" altLang="en-US" sz="3600" dirty="0" err="1"/>
              <a:t>উৎপাদনের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কাম্য</a:t>
            </a:r>
            <a:r>
              <a:rPr lang="en-US" altLang="en-GB" sz="3600" dirty="0"/>
              <a:t>  </a:t>
            </a:r>
            <a:r>
              <a:rPr lang="en-GB" altLang="en-US" sz="3600" dirty="0" err="1"/>
              <a:t>মাত্রা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বলতে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প্রতিষ্ঠানের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উৎপাদন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অবস্থার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এমন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একটা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পর্যায়কে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বুঝায়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যেখানে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গড়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ব্যয়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সর্বনিম্ন</a:t>
            </a:r>
            <a:r>
              <a:rPr lang="en-US" altLang="en-GB" sz="3600" dirty="0"/>
              <a:t> </a:t>
            </a:r>
            <a:r>
              <a:rPr lang="en-GB" altLang="en-US" sz="3600" dirty="0" err="1"/>
              <a:t>হয়</a:t>
            </a:r>
            <a:r>
              <a:rPr lang="en-GB" altLang="en-US" sz="3600" dirty="0"/>
              <a:t>।</a:t>
            </a:r>
            <a:endParaRPr lang="en-GB" sz="3600" dirty="0"/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GB"/>
              <a:t> K. K.Dewett( </a:t>
            </a:r>
            <a:r>
              <a:rPr lang="en-GB" altLang="en-US"/>
              <a:t>কে</a:t>
            </a:r>
            <a:r>
              <a:rPr lang="en-US" altLang="en-GB"/>
              <a:t> </a:t>
            </a:r>
            <a:r>
              <a:rPr lang="en-GB" altLang="en-US"/>
              <a:t>কে</a:t>
            </a:r>
            <a:r>
              <a:rPr lang="en-US" altLang="en-GB"/>
              <a:t> </a:t>
            </a:r>
            <a:r>
              <a:rPr lang="en-GB" altLang="en-US"/>
              <a:t>ডুয়েট</a:t>
            </a:r>
            <a:r>
              <a:rPr lang="en-US" altLang="en-GB"/>
              <a:t> </a:t>
            </a:r>
            <a:r>
              <a:rPr lang="en-GB" altLang="en-US"/>
              <a:t>এর</a:t>
            </a:r>
            <a:r>
              <a:rPr lang="en-US" altLang="en-GB"/>
              <a:t> </a:t>
            </a:r>
            <a:r>
              <a:rPr lang="en-GB" altLang="en-US"/>
              <a:t>মতে</a:t>
            </a:r>
            <a:r>
              <a:rPr lang="en-US" altLang="en-GB"/>
              <a:t>,</a:t>
            </a:r>
            <a:endParaRPr lang="en-GB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১।</a:t>
            </a:r>
            <a:r>
              <a:rPr lang="en-US" altLang="en-GB" dirty="0"/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উৎপাদনের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কাম্য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মাত্রা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বলতে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উৎপাদনের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সেই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মাত্রাকে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বুঝায়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যে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পরিমান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উৎপাদন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করলে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মোট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মুনাফা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সর্বোচ্চ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হয়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অথবা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প্রতি</a:t>
            </a:r>
            <a:r>
              <a:rPr lang="en-US" altLang="en-GB" sz="4000" dirty="0">
                <a:solidFill>
                  <a:srgbClr val="FF0000"/>
                </a:solidFill>
              </a:rPr>
              <a:t>  </a:t>
            </a:r>
            <a:r>
              <a:rPr lang="en-GB" altLang="en-US" sz="4000" dirty="0" err="1">
                <a:solidFill>
                  <a:srgbClr val="FF0000"/>
                </a:solidFill>
              </a:rPr>
              <a:t>একক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উৎপাদন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ব্যয়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সর্ব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নিম্ন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হয়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উৎপাদনের</a:t>
            </a:r>
            <a:r>
              <a:rPr lang="en-US" altLang="en-GB"/>
              <a:t> </a:t>
            </a:r>
            <a:r>
              <a:rPr lang="en-GB" altLang="en-US"/>
              <a:t>কাম্য</a:t>
            </a:r>
            <a:r>
              <a:rPr lang="en-US" altLang="en-GB"/>
              <a:t> </a:t>
            </a:r>
            <a:r>
              <a:rPr lang="en-GB" altLang="en-US"/>
              <a:t>মাত্রার</a:t>
            </a:r>
            <a:r>
              <a:rPr lang="en-US" altLang="en-GB"/>
              <a:t> </a:t>
            </a:r>
            <a:r>
              <a:rPr lang="en-GB" altLang="en-US"/>
              <a:t>সুবিধা</a:t>
            </a:r>
            <a:r>
              <a:rPr lang="en-US" altLang="en-GB"/>
              <a:t>:</a:t>
            </a:r>
            <a:endParaRPr lang="en-GB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উপকরণের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যথাযত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ব্যবহার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FF0000"/>
                </a:solidFill>
              </a:rPr>
              <a:t>২।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বিশেষায়নের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সুযোগ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>
                <a:solidFill>
                  <a:srgbClr val="7030A0"/>
                </a:solidFill>
              </a:rPr>
              <a:t>৩।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উৎপাদন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শীলতা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বৃদ্ধি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>
                <a:solidFill>
                  <a:srgbClr val="00B050"/>
                </a:solidFill>
              </a:rPr>
              <a:t>৪।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সর্ব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নিম্ন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উৎপাদন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ব্যয়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US" sz="4000" dirty="0">
                <a:solidFill>
                  <a:srgbClr val="0070C0"/>
                </a:solidFill>
              </a:rPr>
              <a:t>৫।সর্বাধিক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মুনাফা</a:t>
            </a:r>
            <a:r>
              <a:rPr lang="en-GB" altLang="en-US" sz="4000" dirty="0">
                <a:solidFill>
                  <a:srgbClr val="0070C0"/>
                </a:solidFill>
              </a:rPr>
              <a:t>।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360</Words>
  <Application>WPS Office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শুভেচ্ছা-স্বাগতম </vt:lpstr>
      <vt:lpstr>               শিক্ষক পরিচিতি: </vt:lpstr>
      <vt:lpstr>               পাঠ পরিচিতি: </vt:lpstr>
      <vt:lpstr>               আজকের পাঠ:   </vt:lpstr>
      <vt:lpstr>       উৎপাদনের কাম্য মাত্রা</vt:lpstr>
      <vt:lpstr>                শিখন ফল:  </vt:lpstr>
      <vt:lpstr>              উপস্থাপন:</vt:lpstr>
      <vt:lpstr> K. K.Dewett( কে কে ডুয়েট এর মতে,</vt:lpstr>
      <vt:lpstr>উৎপাদনের কাম্য মাত্রার সুবিধা:</vt:lpstr>
      <vt:lpstr>Slide 10</vt:lpstr>
      <vt:lpstr>উৎপাদনের কাম্য মাত্রার অসুবিধা সমূহ: </vt:lpstr>
      <vt:lpstr>                    মূল্যায়ন: </vt:lpstr>
      <vt:lpstr>কাম্য উৎপাদন মাত্রা নির্ধারণের বিবেচ্য বিষয় সমূহ: </vt:lpstr>
      <vt:lpstr>Slide 14</vt:lpstr>
      <vt:lpstr>          সবাইকে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শুভেচ্ছা-স্বাগতম </dc:title>
  <cp:lastModifiedBy>Hp</cp:lastModifiedBy>
  <cp:revision>27</cp:revision>
  <dcterms:created xsi:type="dcterms:W3CDTF">2015-05-10T09:30:45Z</dcterms:created>
  <dcterms:modified xsi:type="dcterms:W3CDTF">2016-12-23T11:56:00Z</dcterms:modified>
</cp:coreProperties>
</file>