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1"/>
  </p:notesMasterIdLst>
  <p:sldIdLst>
    <p:sldId id="270" r:id="rId2"/>
    <p:sldId id="268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74" r:id="rId11"/>
    <p:sldId id="271" r:id="rId12"/>
    <p:sldId id="272" r:id="rId13"/>
    <p:sldId id="277" r:id="rId14"/>
    <p:sldId id="273" r:id="rId15"/>
    <p:sldId id="275" r:id="rId16"/>
    <p:sldId id="264" r:id="rId17"/>
    <p:sldId id="265" r:id="rId18"/>
    <p:sldId id="266" r:id="rId19"/>
    <p:sldId id="269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00FF"/>
    <a:srgbClr val="CC00FF"/>
    <a:srgbClr val="BBE0E3"/>
    <a:srgbClr val="660066"/>
    <a:srgbClr val="00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69" autoAdjust="0"/>
  </p:normalViewPr>
  <p:slideViewPr>
    <p:cSldViewPr>
      <p:cViewPr varScale="1">
        <p:scale>
          <a:sx n="37" d="100"/>
          <a:sy n="37" d="100"/>
        </p:scale>
        <p:origin x="118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EB7D1AE-5132-48FF-9095-2AC0BC4F0560}" type="datetimeFigureOut">
              <a:rPr lang="en-US"/>
              <a:pPr>
                <a:defRPr/>
              </a:pPr>
              <a:t>4/1/2021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8352417-095A-4F6B-BC95-172CDDA3E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81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19974F-7E12-4196-9F0D-03EBDDD81F8D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735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D9F06-AE31-4942-8BE0-F66F487F57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054822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3709F-E3CF-4863-92E4-C600FE8B5F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07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3EC59-A605-4EE2-8D31-636A78A6AE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62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26191-2EEC-43BB-A609-01D4EB85E9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577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34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 smtClean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8000" smtClean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EDFB4-6AF1-4C6B-92A1-955616AFED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953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1AB07-4C86-42FF-9B20-F00AABFF7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76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100" y="2133600"/>
            <a:ext cx="6591300" cy="3886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787400"/>
            <a:ext cx="5857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3383-FDF1-4262-B569-67750AA74B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254395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6327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787400"/>
            <a:ext cx="5857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FAF44-3F5F-49DA-9CE7-90D72EFA24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336317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A5D07-F4C0-46BF-B0E2-D5972D3D5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144498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11175" y="787400"/>
            <a:ext cx="5857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C0EC1-7D16-467C-80FC-89C7EC0178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226110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944688" y="623888"/>
            <a:ext cx="6589712" cy="12811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787400"/>
            <a:ext cx="5857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CD356-63EB-48A9-9C8C-071F88D45A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196713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1175" y="787400"/>
            <a:ext cx="5857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CC3AB-DC9B-484B-9374-CCD472B2DF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186581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1175" y="787400"/>
            <a:ext cx="5857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8E0B4-CFE1-45CE-A141-391B8D71DB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105880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787400"/>
            <a:ext cx="5857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37A3B-9F77-4C08-94F5-B56B3FF731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594932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DD265-108B-4591-83E4-CE7D32944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669805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1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29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14600" y="381000"/>
            <a:ext cx="5105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bn-IN" alt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None/>
              <a:defRPr/>
            </a:pPr>
            <a:r>
              <a:rPr lang="bn-BD" altLang="en-US" sz="9600" b="1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altLang="en-US" sz="9600" b="1" dirty="0" smtClean="0">
              <a:solidFill>
                <a:srgbClr val="CC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6755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514600" y="5410200"/>
            <a:ext cx="5943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/>
            <a:r>
              <a:rPr lang="bn-BD" altLang="en-US" sz="540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</a:t>
            </a:r>
            <a:r>
              <a:rPr lang="bn-IN" altLang="en-US" sz="540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কী বুঝ</a:t>
            </a:r>
            <a:r>
              <a:rPr lang="bn-BD" altLang="en-US" sz="540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br>
              <a:rPr lang="bn-BD" altLang="en-US" sz="540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1752600" y="543639"/>
            <a:ext cx="2514600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8" t="24334" r="17579"/>
          <a:stretch/>
        </p:blipFill>
        <p:spPr>
          <a:xfrm flipH="1">
            <a:off x="3581400" y="926007"/>
            <a:ext cx="5365518" cy="4572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257800" y="239713"/>
            <a:ext cx="3657600" cy="3657600"/>
            <a:chOff x="854169" y="239762"/>
            <a:chExt cx="3657600" cy="3657600"/>
          </a:xfrm>
        </p:grpSpPr>
        <p:sp>
          <p:nvSpPr>
            <p:cNvPr id="3" name="Oval 2"/>
            <p:cNvSpPr/>
            <p:nvPr/>
          </p:nvSpPr>
          <p:spPr>
            <a:xfrm>
              <a:off x="854169" y="239762"/>
              <a:ext cx="3657600" cy="3657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26" name="TextBox 1"/>
            <p:cNvSpPr txBox="1">
              <a:spLocks noChangeArrowheads="1"/>
            </p:cNvSpPr>
            <p:nvPr/>
          </p:nvSpPr>
          <p:spPr bwMode="auto">
            <a:xfrm>
              <a:off x="1337166" y="914400"/>
              <a:ext cx="2691606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bn-IN" altLang="en-US" sz="480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সুষম খাদ্যের বিপরীত হলো অসুষম খাদ্য।  </a:t>
              </a:r>
              <a:endParaRPr lang="en-US" altLang="en-US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608013" y="4046538"/>
            <a:ext cx="853598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bn-IN" altLang="en-US" sz="400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অসুষম খাদ্যঃ </a:t>
            </a:r>
            <a:r>
              <a:rPr lang="bn-IN" altLang="en-US" sz="400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তালিকায় ছয়টি খাদ্য উপাদানের যে কোনো একটি কম থাকলে বা না থাকলে তাকে অসুষম খাদ্য বা অসম খাদ্য বলে।</a:t>
            </a:r>
          </a:p>
          <a:p>
            <a:pPr algn="ctr"/>
            <a:endParaRPr lang="bn-IN" altLang="en-US" sz="110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altLang="en-US" sz="360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বেশিরভাগ লোকের খাদ্যই অসম।</a:t>
            </a:r>
            <a:endParaRPr lang="en-US" altLang="en-US" sz="360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22827" r="26397" b="3349"/>
          <a:stretch/>
        </p:blipFill>
        <p:spPr>
          <a:xfrm>
            <a:off x="1447800" y="240196"/>
            <a:ext cx="3657601" cy="3657599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785813" y="4343400"/>
            <a:ext cx="83581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IN" altLang="en-US" sz="360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অপুষ্টি বা পুষ্টিহীনতাঃ</a:t>
            </a:r>
          </a:p>
          <a:p>
            <a:r>
              <a:rPr lang="bn-IN" altLang="en-US" sz="36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খাদ্যে প্রোটিন, শর্করা, খনিজ লবন এবং ভিটামিন পরিমাণের চেয়ে কম থাকলে দেহে পুষ্টির অভাব ঘটে। দেহে প্রয়োজনীয় পুষ্টির অভাবকে অপুষ্টি বা পুষ্টিহীনতা বলে।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r="33239"/>
          <a:stretch/>
        </p:blipFill>
        <p:spPr>
          <a:xfrm>
            <a:off x="3962400" y="152400"/>
            <a:ext cx="4999630" cy="4572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43"/>
          <a:stretch>
            <a:fillRect/>
          </a:stretch>
        </p:blipFill>
        <p:spPr bwMode="auto">
          <a:xfrm>
            <a:off x="322263" y="2743200"/>
            <a:ext cx="8559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663575"/>
            <a:ext cx="73580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bn-IN" altLang="en-US" sz="540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অপুষ্টি বা পুষ্টিহীনতার ফলে আমরা বিভিন্ন রোগে আক্রান্ত হতে পারি।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15669"/>
            <a:ext cx="89154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নিশ্চিত করার জন্য যে বিষয়গুলো মনে রাখা জরুরীঃ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1219200"/>
            <a:ext cx="8001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bn-IN" altLang="en-US" sz="480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 জাতীয় খাদ্য বেশি খেতে হবে।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n-IN" altLang="en-US" sz="480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যথেষ্ট পরিমাণ শাক-সবজি খেতে হবে।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n-IN" altLang="en-US" sz="480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 বেশ খেতে হবে।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n-IN" altLang="en-US" sz="480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 ও তেল বা চর্বি জাতীয় খাবার কম খেতে হবে।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0"/>
            <a:ext cx="67802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43000"/>
            <a:ext cx="6831535" cy="54706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78025" y="304800"/>
            <a:ext cx="6580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IN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বিষয়টিকে নিচের চিত্রের মাধ্যমে দেখানো যায়</a:t>
            </a:r>
            <a:endParaRPr lang="en-US" alt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800" y="76200"/>
            <a:ext cx="3581400" cy="12192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CC00FF"/>
            </a:solidFill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IN" alt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alt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</a:t>
            </a:r>
            <a:r>
              <a:rPr lang="bn-IN" alt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BD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alt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১০ মিনিট</a:t>
            </a:r>
            <a:endParaRPr lang="en-US" altLang="en-US" sz="54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5867400"/>
            <a:ext cx="7620000" cy="8382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bn-BD" altLang="en-US" sz="4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খাদ্যের প্রয়োজনীয়তা বুঝিয়ে লিখ।</a:t>
            </a:r>
            <a:endParaRPr lang="en-US" altLang="en-US" sz="48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90663"/>
            <a:ext cx="7620000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27025"/>
            <a:ext cx="7543800" cy="1143000"/>
          </a:xfrm>
          <a:solidFill>
            <a:schemeClr val="bg2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bn-BD" altLang="en-US" sz="660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altLang="en-US" sz="6600" smtClean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00200" y="5464175"/>
            <a:ext cx="6553200" cy="129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Font typeface="Wingdings 3" panose="05040102010807070707" pitchFamily="18" charset="2"/>
              <a:buNone/>
            </a:pPr>
            <a:r>
              <a:rPr lang="bn-BD" altLang="en-US" sz="440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পুষ্টিহীনতা দূরীকরনে আমাদের কোন খাবারগুলো বেশী খাওয়া উচিত ? </a:t>
            </a:r>
            <a:endParaRPr lang="en-US" altLang="en-US" sz="440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1470025"/>
            <a:ext cx="6543675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5410200"/>
            <a:ext cx="8991600" cy="1143000"/>
          </a:xfrm>
          <a:solidFill>
            <a:schemeClr val="accent5">
              <a:lumMod val="75000"/>
            </a:schemeClr>
          </a:solidFill>
        </p:spPr>
        <p:txBody>
          <a:bodyPr rtlCol="0"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bn-IN" altLang="en-US" sz="176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“সুস্থতার জন্য সুষম খাদ্য”- এই বিষয়ের আলোকে প্রত্যেকে একটি করে পোস্টার </a:t>
            </a:r>
            <a:r>
              <a:rPr lang="bn-BD" altLang="en-US" sz="176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 করে আনবে।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dirty="0" smtClean="0">
              <a:solidFill>
                <a:srgbClr val="003300"/>
              </a:solidFill>
              <a:cs typeface="Vrind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329406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0" y="152400"/>
            <a:ext cx="3962400" cy="1447800"/>
          </a:xfrm>
          <a:prstGeom prst="rightArrow">
            <a:avLst>
              <a:gd name="adj1" fmla="val 50000"/>
              <a:gd name="adj2" fmla="val 591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90600" y="381000"/>
            <a:ext cx="8153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 eaLnBrk="1" hangingPunct="1">
              <a:lnSpc>
                <a:spcPct val="80000"/>
              </a:lnSpc>
              <a:buFontTx/>
              <a:buNone/>
            </a:pPr>
            <a:endParaRPr lang="en-US" altLang="en-US" sz="9100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altLang="en-US" sz="9100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bn-BD" altLang="en-US" sz="21600" smtClean="0">
                <a:solidFill>
                  <a:srgbClr val="CC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altLang="en-US" sz="21600" smtClean="0">
              <a:solidFill>
                <a:srgbClr val="CC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531" name="Picture 3" descr="butterfly_PNG1040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33400"/>
            <a:ext cx="23479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butterfly_PNG1040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62000"/>
            <a:ext cx="23479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1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5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7" dur="5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8229600" cy="8842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IN" altLang="en-US" sz="6000" b="1" u="sng" dirty="0" smtClean="0">
                <a:solidFill>
                  <a:srgbClr val="003300"/>
                </a:solidFill>
                <a:cs typeface="NikoshBAN" panose="02000000000000000000" pitchFamily="2" charset="0"/>
              </a:rPr>
              <a:t>শিক্ষক </a:t>
            </a:r>
            <a:r>
              <a:rPr lang="bn-BD" altLang="en-US" sz="6000" b="1" u="sng" dirty="0" smtClean="0">
                <a:solidFill>
                  <a:srgbClr val="003300"/>
                </a:solidFill>
                <a:cs typeface="NikoshBAN" panose="02000000000000000000" pitchFamily="2" charset="0"/>
              </a:rPr>
              <a:t>পরিচিতি</a:t>
            </a:r>
            <a:endParaRPr lang="en-US" altLang="en-US" sz="6000" b="1" u="sng" dirty="0" smtClean="0">
              <a:solidFill>
                <a:srgbClr val="003300"/>
              </a:solidFill>
              <a:cs typeface="NikoshBAN" panose="02000000000000000000" pitchFamily="2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743200"/>
            <a:ext cx="6188075" cy="32766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 fontScale="62500" lnSpcReduction="20000"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bn-BD" altLang="en-US" sz="2800" dirty="0" smtClean="0">
                <a:solidFill>
                  <a:srgbClr val="0000FF"/>
                </a:solidFill>
              </a:rPr>
              <a:t> </a:t>
            </a:r>
            <a:r>
              <a:rPr lang="bn-BD" altLang="en-US" sz="94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 আরিফুর রহমান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bn-BD" altLang="en-US" sz="69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bn-BD" altLang="en-US" sz="69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গুণবতী বহুমুখী উচ্চ বিদ্যালয়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bn-BD" altLang="en-US" sz="69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গুণবতী, চৌদ্দগ্রাম, কুমিল্লা।</a:t>
            </a:r>
            <a:endParaRPr lang="en-US" altLang="en-US" sz="6900" dirty="0" smtClean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6900" dirty="0" err="1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altLang="en-US" sz="69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69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০১৮১৫৭০৫২৭০</a:t>
            </a:r>
            <a:endParaRPr lang="en-US" altLang="en-US" sz="6900" dirty="0" smtClean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40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kaziarifrahman</a:t>
            </a:r>
            <a:r>
              <a:rPr lang="en-US" altLang="en-US" sz="40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44</a:t>
            </a:r>
            <a:r>
              <a:rPr lang="en-US" altLang="en-US" sz="40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743200"/>
            <a:ext cx="2594697" cy="3276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71800" y="304800"/>
            <a:ext cx="3770313" cy="1281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bn-BD" altLang="en-US" sz="6000" b="1" u="sng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altLang="en-US" sz="6000" b="1" u="sng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57388"/>
            <a:ext cx="5257800" cy="4291012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bn-BD" alt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</a:t>
            </a:r>
            <a:r>
              <a:rPr lang="en-US" alt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alt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endParaRPr lang="bn-BD" altLang="en-US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bn-BD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বি</a:t>
            </a:r>
            <a:r>
              <a:rPr lang="en-US" altLang="en-US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endParaRPr lang="en-US" alt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ধ্যায়-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১৩, পাঠ-৮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পাঠঃ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পুষ্টি।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bn-BD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altLang="en-US" sz="48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8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altLang="en-US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bn-BD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০মিনিট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" t="3458" r="2211" b="3162"/>
          <a:stretch>
            <a:fillRect/>
          </a:stretch>
        </p:blipFill>
        <p:spPr bwMode="auto">
          <a:xfrm>
            <a:off x="5650883" y="1957388"/>
            <a:ext cx="3416917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409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5" t="6602" r="20915" b="5363"/>
          <a:stretch>
            <a:fillRect/>
          </a:stretch>
        </p:blipFill>
        <p:spPr bwMode="auto">
          <a:xfrm>
            <a:off x="2373313" y="534988"/>
            <a:ext cx="6073775" cy="552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3000" y="285750"/>
            <a:ext cx="411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IN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পাচ্ছি?</a:t>
            </a:r>
            <a:endParaRPr lang="en-US" alt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28800" y="6019800"/>
            <a:ext cx="7162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bn-IN" altLang="en-US" sz="44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আমাদের জন্য রান্নার প্রস্তুতি নিচ্ছেন।</a:t>
            </a:r>
            <a:endParaRPr lang="en-US" altLang="en-US" sz="440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2514600" y="5486400"/>
            <a:ext cx="5486400" cy="12954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bn-BD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খাবার গুলির নাম কী?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3" charset="2"/>
              <a:buChar char=""/>
              <a:defRPr/>
            </a:pPr>
            <a:r>
              <a:rPr lang="bn-BD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কি সুষম খাবার?  </a:t>
            </a:r>
            <a:endParaRPr lang="en-US" altLang="en-US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508" name="Picture 5" descr="images (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6513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images (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1295400"/>
            <a:ext cx="40767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0" y="3124200"/>
            <a:ext cx="46482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bn-BD" alt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আজ </a:t>
            </a:r>
            <a:r>
              <a:rPr lang="bn-IN" alt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শিখবো</a:t>
            </a:r>
            <a:r>
              <a:rPr lang="bn-BD" alt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bn-BD" altLang="en-US" sz="88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 খাবার</a:t>
            </a:r>
            <a:r>
              <a:rPr lang="bn-BD" altLang="en-US" sz="54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bn-BD" alt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bn-BD" altLang="en-US" sz="480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altLang="en-US" sz="1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160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214" b="1279"/>
          <a:stretch/>
        </p:blipFill>
        <p:spPr>
          <a:xfrm>
            <a:off x="5257800" y="228600"/>
            <a:ext cx="3581400" cy="3836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28600"/>
            <a:ext cx="567531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bn-BD" alt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শিখণফলঃ</a:t>
            </a:r>
            <a:r>
              <a:rPr lang="bn-BD" altLang="en-US" dirty="0" smtClean="0">
                <a:solidFill>
                  <a:srgbClr val="FF0000"/>
                </a:solidFill>
              </a:rPr>
              <a:t> </a:t>
            </a:r>
            <a:endParaRPr lang="en-US" altLang="en-US" dirty="0" smtClean="0">
              <a:solidFill>
                <a:srgbClr val="FF0000"/>
              </a:solidFill>
              <a:cs typeface="Vrinda" panose="020B0502040204020203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8153400" cy="3881438"/>
          </a:xfrm>
        </p:spPr>
        <p:txBody>
          <a:bodyPr rtlCol="0">
            <a:normAutofit lnSpcReduction="10000"/>
          </a:bodyPr>
          <a:lstStyle/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bn-BD" alt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 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bn-BD" alt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১.সুষম খাবার কী তা বলতে পারবে।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bn-BD" alt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২.সুষম খাবার চিহ্নিত করতে পারবে।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bn-BD" alt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৩.সুষম খাদ্যের প্রয়োজনীয়তা</a:t>
            </a:r>
            <a:r>
              <a:rPr lang="bn-IN" alt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/গুরুত্ব</a:t>
            </a:r>
            <a:r>
              <a:rPr lang="bn-BD" alt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পারবে</a:t>
            </a:r>
            <a:r>
              <a:rPr lang="bn-BD" altLang="en-US" sz="4800" dirty="0" smtClean="0">
                <a:solidFill>
                  <a:srgbClr val="00B050"/>
                </a:solidFill>
              </a:rPr>
              <a:t>।</a:t>
            </a:r>
            <a:r>
              <a:rPr lang="bn-BD" altLang="en-US" sz="4800" dirty="0" smtClean="0">
                <a:solidFill>
                  <a:srgbClr val="003300"/>
                </a:solidFill>
              </a:rPr>
              <a:t> </a:t>
            </a:r>
            <a:endParaRPr lang="en-US" altLang="en-US" sz="4800" dirty="0" smtClean="0">
              <a:solidFill>
                <a:srgbClr val="003300"/>
              </a:solidFill>
              <a:cs typeface="Vrinda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7800" y="5719763"/>
            <a:ext cx="7288213" cy="1108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bn-IN" altLang="en-US" sz="360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অর্থাৎ প্রোটিন, শর্করা, চর্বি, ভিটামিন ও পানি দেহের প্রয়োজন অনুযায়ী সঠিক পরিমাণে থাকে।</a:t>
            </a:r>
            <a:endParaRPr lang="en-US" altLang="en-US" sz="3600" smtClean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15999" r="5000" b="2667"/>
          <a:stretch/>
        </p:blipFill>
        <p:spPr>
          <a:xfrm>
            <a:off x="3657600" y="152400"/>
            <a:ext cx="5334000" cy="50495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66813" y="163513"/>
            <a:ext cx="2338387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accent1"/>
              </a:buClr>
            </a:pPr>
            <a:r>
              <a:rPr lang="bn-IN" altLang="en-US" sz="36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বলতে আমরা সেই সকল খাবারকে বুঝি, যাতে প্রয়োজনীয় সকল খাদ্য উপাদান পরিমান মত থাকে।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1298575" y="5867400"/>
            <a:ext cx="7500938" cy="533400"/>
          </a:xfrm>
          <a:solidFill>
            <a:schemeClr val="folHlink"/>
          </a:solidFill>
          <a:ln>
            <a:solidFill>
              <a:srgbClr val="CC0000"/>
            </a:solidFill>
            <a:miter lim="800000"/>
            <a:headEnd/>
            <a:tailEnd/>
          </a:ln>
        </p:spPr>
        <p:txBody>
          <a:bodyPr rtlCol="0"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bn-BD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আলোকে সংক্ষিপ্ত আলোচনা ও লিখন।</a:t>
            </a:r>
            <a:endParaRPr lang="en-US" altLang="en-US" sz="5400" dirty="0" smtClean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766" y="533400"/>
            <a:ext cx="7477747" cy="517640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743</TotalTime>
  <Words>325</Words>
  <Application>Microsoft Office PowerPoint</Application>
  <PresentationFormat>On-screen Show (4:3)</PresentationFormat>
  <Paragraphs>56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Century Gothic</vt:lpstr>
      <vt:lpstr>NikoshBAN</vt:lpstr>
      <vt:lpstr>Times New Roman</vt:lpstr>
      <vt:lpstr>Vrinda</vt:lpstr>
      <vt:lpstr>Wingdings</vt:lpstr>
      <vt:lpstr>Wingdings 3</vt:lpstr>
      <vt:lpstr>Wisp</vt:lpstr>
      <vt:lpstr>PowerPoint Presentation</vt:lpstr>
      <vt:lpstr>শিক্ষক পরিচিতি</vt:lpstr>
      <vt:lpstr>পাঠ পরিচিতি</vt:lpstr>
      <vt:lpstr>PowerPoint Presentation</vt:lpstr>
      <vt:lpstr>PowerPoint Presentation</vt:lpstr>
      <vt:lpstr>PowerPoint Presentation</vt:lpstr>
      <vt:lpstr>শিখণফলঃ </vt:lpstr>
      <vt:lpstr>PowerPoint Presentation</vt:lpstr>
      <vt:lpstr>PowerPoint Presentation</vt:lpstr>
      <vt:lpstr>সুষম খাদ্য বলতে কী বুঝ?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 সময়ঃ ১০ মিনিট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</dc:creator>
  <cp:lastModifiedBy>GMLS</cp:lastModifiedBy>
  <cp:revision>61</cp:revision>
  <cp:lastPrinted>1601-01-01T00:00:00Z</cp:lastPrinted>
  <dcterms:created xsi:type="dcterms:W3CDTF">2016-02-07T16:25:17Z</dcterms:created>
  <dcterms:modified xsi:type="dcterms:W3CDTF">2021-04-01T15:40:30Z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