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6" r:id="rId2"/>
    <p:sldId id="269" r:id="rId3"/>
    <p:sldId id="258" r:id="rId4"/>
    <p:sldId id="259" r:id="rId5"/>
    <p:sldId id="266" r:id="rId6"/>
    <p:sldId id="270" r:id="rId7"/>
    <p:sldId id="271" r:id="rId8"/>
    <p:sldId id="273" r:id="rId9"/>
    <p:sldId id="260" r:id="rId10"/>
    <p:sldId id="268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8472"/>
            <a:ext cx="9588500" cy="313546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রসায়ন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as-IN" sz="6600" b="1" cap="none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স্বাগতম</a:t>
            </a:r>
            <a:endParaRPr lang="en-US" sz="6600" b="1" cap="none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290" name="Picture 2" descr="https://teachers.gov.bd/frontend/blogs/images/2020-11-23/XI7vTzIJJK9t4VDGyqwi0OMYEYApHKZr5wSAti1q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9900" y="2671762"/>
            <a:ext cx="3241675" cy="2396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6923410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6435" y="265045"/>
            <a:ext cx="854765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sz="3200" b="1" dirty="0" smtClean="0">
                <a:ln w="3175" cmpd="sng">
                  <a:solidFill>
                    <a:sysClr val="windowText" lastClr="000000"/>
                  </a:solidFill>
                </a:ln>
              </a:rPr>
              <a:t>রাদারফোর্ডের পরমাণু </a:t>
            </a:r>
            <a:r>
              <a:rPr lang="en-US" sz="3200" b="1" dirty="0" err="1" smtClean="0">
                <a:ln>
                  <a:solidFill>
                    <a:sysClr val="windowText" lastClr="000000"/>
                  </a:solidFill>
                </a:ln>
              </a:rPr>
              <a:t>মডেলের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3200" b="1" dirty="0" err="1" smtClean="0">
                <a:ln>
                  <a:solidFill>
                    <a:sysClr val="windowText" lastClr="000000"/>
                  </a:solidFill>
                </a:ln>
              </a:rPr>
              <a:t>সীমাবদ্ধতা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</a:rPr>
              <a:t>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728871" y="980663"/>
            <a:ext cx="107342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১। এ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মডেলে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কক্ষপথের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আকার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ও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আকৃতি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সম্পর্কে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কোনো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ধারণা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দেওয়া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হয়নি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</a:t>
            </a:r>
          </a:p>
          <a:p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২।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রাদারফোর্ডের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মডেল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শুধু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একটি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কিভাবে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নিউক্লিয়াসকে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কেন্দ্র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ঘোরে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বর্ণনা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পারলেও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একাধিক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কিভাবে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নিউক্লিয়াসকে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কেন্দ্র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ঘুরবে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বর্ণনা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পারেনি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</a:t>
            </a:r>
          </a:p>
          <a:p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৩।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কৌণিক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ভরবেগ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সম্পর্কে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কোনো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ধারণা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দেয়নি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</a:t>
            </a:r>
          </a:p>
          <a:p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৪।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রাদারফোর্ডের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মডেলে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নিউক্লিয়াস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ও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ইলেকট্রনকে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সৌরজগতে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সূর্য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ও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গ্রহের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সঙ্গে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তুলনা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হয়েছে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কিন্তু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সৌরজগতের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সূর্য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ও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গ্রহগুলো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সাধারণ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চার্জনিরপেক্ষ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অন্যদিকে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নিউক্লিয়াস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ও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চার্জযুক্ত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তাই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চার্জহীন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বস্তুর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সঙ্গে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চার্জযুক্ত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বস্তুর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তুলনা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ঠিক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হয়নি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</a:t>
            </a:r>
          </a:p>
          <a:p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৫। এ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মডেলের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সাহায্যে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বর্ণালির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কোনো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ব্যাখ্যা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পাওয়া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যায়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</a:t>
            </a:r>
          </a:p>
          <a:p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৬.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ম্যাক্সওয়েলের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তত্ত্বানুসারে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কোনো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চার্জযুক্ত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বস্তু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কণা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কোনো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বৃত্তাকার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পথে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ঘুরতে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থাকলে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ক্রমাগত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শক্তি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বিকিরণ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এবং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তার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আবর্তনচক্রও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ধীরে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ধীরে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কমতে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থাকবে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সুতরাং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ইলেকট্রনসমূহ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ক্রমশ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শক্তি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হারাতে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হারাতে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নিউক্লিয়াসে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প্রবেশ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করবে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অর্থা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ৎ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রাদারফোর্ডের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মডেল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অনুসারে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সম্পূর্ণভাবে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একটি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অস্থায়ী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অবস্থা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প্রাপ্ত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হবে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অথচ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পরমাণু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হতে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ক্রমাগত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শক্তি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বিকিরণ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বা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ইলেকট্রনের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নিউক্লিয়াসে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প্রবেশ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কখনই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ঘটে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না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s://educarebd12.files.wordpress.com/2019/08/246015_image014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8825949" y="3564043"/>
            <a:ext cx="1696279" cy="981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400" y="1874524"/>
            <a:ext cx="10853059" cy="860400"/>
          </a:xfrm>
        </p:spPr>
        <p:txBody>
          <a:bodyPr>
            <a:noAutofit/>
          </a:bodyPr>
          <a:lstStyle/>
          <a:p>
            <a:r>
              <a:rPr lang="bn-IN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১। </a:t>
            </a:r>
            <a:r>
              <a:rPr lang="as-IN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রাদারফোর্ডের </a:t>
            </a:r>
            <a:r>
              <a:rPr lang="as-IN" sz="2800" dirty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পরমাণু মডেল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কী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কী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সফলতা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আছে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বলে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তুমি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মনে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কর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?</a:t>
            </a:r>
            <a:endParaRPr lang="en-US" sz="2800" dirty="0">
              <a:ln>
                <a:solidFill>
                  <a:srgbClr val="00B0F0"/>
                </a:solidFill>
              </a:ln>
              <a:solidFill>
                <a:srgbClr val="0070C0"/>
              </a:solidFill>
            </a:endParaRPr>
          </a:p>
          <a:p>
            <a:endParaRPr lang="en-US" sz="1600" dirty="0">
              <a:ln>
                <a:solidFill>
                  <a:srgbClr val="00B0F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6987" y="368299"/>
            <a:ext cx="3062513" cy="619037"/>
          </a:xfrm>
        </p:spPr>
        <p:txBody>
          <a:bodyPr>
            <a:normAutofit fontScale="90000"/>
          </a:bodyPr>
          <a:lstStyle/>
          <a:p>
            <a:r>
              <a:rPr lang="as-IN" b="1" dirty="0">
                <a:solidFill>
                  <a:srgbClr val="FFFF00"/>
                </a:solidFill>
              </a:rPr>
              <a:t>বাড়ির কাজ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91241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934" y="1311965"/>
            <a:ext cx="10131425" cy="278022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IN" sz="66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ধন্যবাদ</a:t>
            </a:r>
            <a:endParaRPr lang="en-US" sz="6600" b="1" cap="none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030781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580261" y="547889"/>
            <a:ext cx="8611739" cy="547275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†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gv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.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Iqv‡qQ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Kzi“bx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gyb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iyam Rupali ANSI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বি.এস-সি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অনার্স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এম.এস-সি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(রসায়ন)</a:t>
            </a:r>
          </a:p>
          <a:p>
            <a:pPr algn="ctr"/>
            <a:r>
              <a:rPr lang="en-US" sz="2800" b="1" dirty="0" err="1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লাইন্স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অ্যান্ড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কলেজ,বগুড়া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04804"/>
            <a:ext cx="363220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52598759_2243755592539960_5343672806443843584_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43" y="1612323"/>
            <a:ext cx="2857500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43967371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4975" y="1887886"/>
            <a:ext cx="31454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শ্রেণি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ঃ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নবম-দশম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6838" y="1330345"/>
            <a:ext cx="24349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9278" y="2883382"/>
            <a:ext cx="3135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s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বিষয়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ঃ</a:t>
            </a:r>
            <a:r>
              <a:rPr lang="as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রসায়ন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48883" y="389571"/>
            <a:ext cx="4107214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s-I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 পরিচিতি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00906" y="470263"/>
            <a:ext cx="24349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6545" y="4141514"/>
            <a:ext cx="4698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অধ্যায়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ঃ ৩য় (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পদার্থের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অবস্থা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)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848791" y="2429695"/>
            <a:ext cx="325583" cy="453687"/>
          </a:xfrm>
          <a:prstGeom prst="down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921362" y="3370217"/>
            <a:ext cx="374937" cy="705394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921362" y="4789789"/>
            <a:ext cx="374937" cy="584775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03656" y="5682738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</a:t>
            </a:r>
            <a:r>
              <a:rPr lang="en-US" sz="2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ঠঃ</a:t>
            </a:r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৩.৬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6463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9" grpId="0"/>
      <p:bldP spid="1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01" y="635730"/>
            <a:ext cx="10131425" cy="1456267"/>
          </a:xfrm>
        </p:spPr>
        <p:txBody>
          <a:bodyPr/>
          <a:lstStyle/>
          <a:p>
            <a:pPr marL="742950" indent="-742950"/>
            <a:r>
              <a:rPr lang="as-IN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শিখনফল</a:t>
            </a:r>
            <a:r>
              <a:rPr lang="bn-IN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ঃ</a:t>
            </a:r>
            <a:endParaRPr lang="en-US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9401" y="2242461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04261" y="2503718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/>
            <a:r>
              <a:rPr lang="en-US" dirty="0" smtClean="0"/>
              <a:t>২.</a:t>
            </a:r>
            <a:r>
              <a:rPr lang="as-IN" dirty="0" smtClean="0"/>
              <a:t>রাদারফোর্ডের </a:t>
            </a:r>
            <a:r>
              <a:rPr lang="as-IN" dirty="0"/>
              <a:t>পরমাণু মডেল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4260" y="369776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/>
            <a:r>
              <a:rPr lang="en-US" dirty="0" smtClean="0"/>
              <a:t>৩. </a:t>
            </a:r>
            <a:r>
              <a:rPr lang="as-IN" dirty="0" smtClean="0"/>
              <a:t>রাদারফোর্ডের </a:t>
            </a:r>
            <a:r>
              <a:rPr lang="as-IN" dirty="0"/>
              <a:t>পরমাণু মডেলের </a:t>
            </a:r>
            <a:r>
              <a:rPr lang="as-IN" dirty="0" smtClean="0"/>
              <a:t>সীমাবদ্ধতা</a:t>
            </a:r>
            <a:r>
              <a:rPr lang="bn-IN" dirty="0"/>
              <a:t> </a:t>
            </a:r>
            <a:r>
              <a:rPr lang="bn-IN" dirty="0" smtClean="0"/>
              <a:t>ব্যাখ্যা করতে পারবে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39216" y="1562421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/>
            <a:r>
              <a:rPr lang="en-US" dirty="0" smtClean="0"/>
              <a:t>১.</a:t>
            </a:r>
            <a:r>
              <a:rPr lang="as-IN" dirty="0" smtClean="0"/>
              <a:t>রা</a:t>
            </a:r>
            <a:r>
              <a:rPr lang="bn-IN" dirty="0" smtClean="0"/>
              <a:t>দার</a:t>
            </a:r>
            <a:r>
              <a:rPr lang="as-IN" dirty="0" smtClean="0"/>
              <a:t>ফোর্ডের </a:t>
            </a:r>
            <a:r>
              <a:rPr lang="as-IN" dirty="0"/>
              <a:t>আলফা কণা বিচ্ছুরণ </a:t>
            </a:r>
            <a:r>
              <a:rPr lang="as-IN" dirty="0" smtClean="0"/>
              <a:t>পরীক্ষা</a:t>
            </a:r>
            <a:r>
              <a:rPr lang="bn-IN" dirty="0"/>
              <a:t> </a:t>
            </a:r>
            <a:r>
              <a:rPr lang="bn-IN" dirty="0" smtClean="0"/>
              <a:t>ব্যাখ্যা করতে </a:t>
            </a:r>
            <a:r>
              <a:rPr lang="en-US" dirty="0" err="1" smtClean="0"/>
              <a:t>পারবে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225290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663" y="1117600"/>
            <a:ext cx="7556137" cy="464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s-IN" sz="1800" dirty="0"/>
              <a:t>বিজ্ঞানী রাদারফোর্ড প্রচন্ড শক্তি সম্পন্ন ধনাত্মক চার্জযুক্ত আলফা </a:t>
            </a:r>
            <a:r>
              <a:rPr lang="as-IN" sz="1800" dirty="0" smtClean="0"/>
              <a:t>কণা সম্মুখে</a:t>
            </a:r>
            <a:r>
              <a:rPr lang="en-US" sz="1800" dirty="0" smtClean="0"/>
              <a:t> </a:t>
            </a:r>
            <a:r>
              <a:rPr lang="en-US" sz="1800" dirty="0" err="1" smtClean="0"/>
              <a:t>থাকা</a:t>
            </a:r>
            <a:r>
              <a:rPr lang="as-IN" sz="1800" dirty="0" smtClean="0"/>
              <a:t> একটি </a:t>
            </a:r>
            <a:r>
              <a:rPr lang="as-IN" sz="1800" dirty="0"/>
              <a:t>পাতলা সোনার পাতের উপর নিক্ষেপ </a:t>
            </a:r>
            <a:r>
              <a:rPr lang="as-IN" sz="1800" dirty="0" smtClean="0"/>
              <a:t>করেন</a:t>
            </a:r>
            <a:r>
              <a:rPr lang="bn-IN" sz="1800" dirty="0" smtClean="0"/>
              <a:t>।</a:t>
            </a:r>
            <a:r>
              <a:rPr lang="as-IN" sz="1800" dirty="0" smtClean="0"/>
              <a:t>সোনার </a:t>
            </a:r>
            <a:r>
              <a:rPr lang="as-IN" sz="1800" dirty="0"/>
              <a:t>পাতের চারিদিকে ঘিরে জিংক </a:t>
            </a:r>
            <a:r>
              <a:rPr lang="bn-IN" sz="1800" dirty="0" smtClean="0"/>
              <a:t>সালফাইড</a:t>
            </a:r>
            <a:r>
              <a:rPr lang="as-IN" sz="1800" dirty="0" smtClean="0"/>
              <a:t> </a:t>
            </a:r>
            <a:r>
              <a:rPr lang="as-IN" sz="1800" dirty="0"/>
              <a:t>আবরণযুক্ত একটি গোলাকার পর্দা </a:t>
            </a:r>
            <a:r>
              <a:rPr lang="as-IN" sz="1800" dirty="0" smtClean="0"/>
              <a:t>রাখেন</a:t>
            </a:r>
            <a:r>
              <a:rPr lang="bn-IN" sz="1800" dirty="0" smtClean="0"/>
              <a:t>।</a:t>
            </a:r>
            <a:r>
              <a:rPr lang="as-IN" sz="1800" dirty="0" smtClean="0"/>
              <a:t> আলফা কণা</a:t>
            </a:r>
            <a:r>
              <a:rPr lang="en-US" sz="1800" dirty="0" smtClean="0"/>
              <a:t> </a:t>
            </a:r>
            <a:r>
              <a:rPr lang="as-IN" sz="1800" dirty="0" smtClean="0"/>
              <a:t>নিক্ষেপ</a:t>
            </a:r>
            <a:r>
              <a:rPr lang="en-US" sz="1800" dirty="0" smtClean="0"/>
              <a:t> </a:t>
            </a:r>
            <a:r>
              <a:rPr lang="en-US" sz="1800" dirty="0" err="1" smtClean="0"/>
              <a:t>এর</a:t>
            </a:r>
            <a:r>
              <a:rPr lang="en-US" sz="1800" dirty="0" smtClean="0"/>
              <a:t> </a:t>
            </a:r>
            <a:r>
              <a:rPr lang="en-US" sz="1800" dirty="0" err="1" smtClean="0"/>
              <a:t>সময়</a:t>
            </a:r>
            <a:r>
              <a:rPr lang="as-IN" sz="1800" dirty="0" smtClean="0"/>
              <a:t> তিনি </a:t>
            </a:r>
            <a:r>
              <a:rPr lang="as-IN" sz="1800" dirty="0"/>
              <a:t>লক্ষ্য করেন যে </a:t>
            </a:r>
            <a:r>
              <a:rPr lang="bn-IN" sz="1800" dirty="0" smtClean="0"/>
              <a:t>,</a:t>
            </a:r>
            <a:r>
              <a:rPr lang="as-IN" sz="1800" dirty="0" smtClean="0"/>
              <a:t>প্রায়</a:t>
            </a:r>
            <a:r>
              <a:rPr lang="bn-IN" sz="1800" dirty="0" smtClean="0"/>
              <a:t> ৯৯</a:t>
            </a:r>
            <a:r>
              <a:rPr lang="as-IN" sz="1800" dirty="0" smtClean="0"/>
              <a:t>% ক</a:t>
            </a:r>
            <a:r>
              <a:rPr lang="bn-IN" sz="1800" dirty="0" smtClean="0"/>
              <a:t>ণাই</a:t>
            </a:r>
            <a:r>
              <a:rPr lang="as-IN" sz="1800" dirty="0" smtClean="0"/>
              <a:t> </a:t>
            </a:r>
            <a:r>
              <a:rPr lang="as-IN" sz="1800" dirty="0"/>
              <a:t>এ সোনার </a:t>
            </a:r>
            <a:r>
              <a:rPr lang="as-IN" sz="1800" dirty="0" smtClean="0"/>
              <a:t>পা</a:t>
            </a:r>
            <a:r>
              <a:rPr lang="bn-IN" sz="1800" dirty="0" smtClean="0"/>
              <a:t>ত ভেদ করে সোজাসুজি চ</a:t>
            </a:r>
            <a:r>
              <a:rPr lang="as-IN" sz="1800" dirty="0" smtClean="0"/>
              <a:t>লে </a:t>
            </a:r>
            <a:r>
              <a:rPr lang="as-IN" sz="1800" dirty="0"/>
              <a:t>যায় এবং জিংক </a:t>
            </a:r>
            <a:r>
              <a:rPr lang="bn-IN" sz="1800" dirty="0" smtClean="0"/>
              <a:t>সালফাইড  </a:t>
            </a:r>
            <a:r>
              <a:rPr lang="as-IN" sz="1800" dirty="0" smtClean="0"/>
              <a:t>কে </a:t>
            </a:r>
            <a:r>
              <a:rPr lang="as-IN" sz="1800" dirty="0"/>
              <a:t>আলোকচ্ছটায় দীপ্তিমান বা আলোকিত করে </a:t>
            </a:r>
            <a:r>
              <a:rPr lang="bn-IN" sz="1800" dirty="0" smtClean="0"/>
              <a:t>।</a:t>
            </a:r>
            <a:r>
              <a:rPr lang="bn-IN" sz="16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664" y="4"/>
            <a:ext cx="11006909" cy="856343"/>
          </a:xfrm>
        </p:spPr>
        <p:txBody>
          <a:bodyPr>
            <a:noAutofit/>
          </a:bodyPr>
          <a:lstStyle/>
          <a:p>
            <a:r>
              <a:rPr lang="as-IN" sz="4400" dirty="0">
                <a:solidFill>
                  <a:srgbClr val="FF0000"/>
                </a:solidFill>
              </a:rPr>
              <a:t>রাদারফোর্ডের আলফা কণা বিচ্ছুরণ পরীক্ষা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www.teachers.gov.bd/contents/2020/November/9/presentation/image_70040_1604940699.gif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8494644" y="945533"/>
            <a:ext cx="3379307" cy="20759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114647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2547" y="922540"/>
            <a:ext cx="9067800" cy="14465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en-US" sz="4400" dirty="0" smtClean="0"/>
              <a:t>2.</a:t>
            </a:r>
            <a:r>
              <a:rPr lang="as-IN" sz="4400" dirty="0" smtClean="0"/>
              <a:t>তবে মাত্র কয়েকটি আলফা-কণা তাদের পথ</a:t>
            </a:r>
            <a:r>
              <a:rPr lang="bn-IN" sz="4400" dirty="0" smtClean="0"/>
              <a:t> থে</a:t>
            </a:r>
            <a:r>
              <a:rPr lang="as-IN" sz="4400" dirty="0" smtClean="0"/>
              <a:t>কে বেঁকে চলে যায় </a:t>
            </a:r>
            <a:endParaRPr lang="bn-IN" sz="4400" dirty="0" smtClean="0"/>
          </a:p>
        </p:txBody>
      </p:sp>
      <p:pic>
        <p:nvPicPr>
          <p:cNvPr id="5" name="Picture 4" descr="http://4.bp.blogspot.com/-ObHrAm0pKFU/VPjuL7_MWBI/AAAAAAAAAY8/6PCysMIs7ic/s1600/Alpha%2BParticle%2BShows%2BDeflection%2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5819" y="2932456"/>
            <a:ext cx="3286125" cy="2288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9557" y="1269764"/>
            <a:ext cx="1125821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/>
            <a:r>
              <a:rPr lang="en-US" sz="3600" b="1" dirty="0" smtClean="0">
                <a:solidFill>
                  <a:srgbClr val="0070C0"/>
                </a:solidFill>
              </a:rPr>
              <a:t>3.</a:t>
            </a:r>
            <a:r>
              <a:rPr lang="as-IN" sz="3600" b="1" dirty="0" smtClean="0">
                <a:solidFill>
                  <a:srgbClr val="0070C0"/>
                </a:solidFill>
              </a:rPr>
              <a:t>খুব কম সংখ্যক আলফা-কণা বিপরীত দিকে ফিরে আসে </a:t>
            </a:r>
            <a:endParaRPr lang="bn-IN" sz="3600" b="1" dirty="0">
              <a:solidFill>
                <a:srgbClr val="0070C0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5624785" y="2848389"/>
            <a:ext cx="5679320" cy="2107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941" y="310063"/>
            <a:ext cx="909099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sz="2400" b="1" dirty="0" smtClean="0">
                <a:solidFill>
                  <a:srgbClr val="FFFF00"/>
                </a:solidFill>
              </a:rPr>
              <a:t>এ পরীক্ষা থেকে রাদারফোর্ড নিম্নোক্ত সিদ্ধান্ত গ্রহণ করেন </a:t>
            </a:r>
            <a:r>
              <a:rPr lang="bn-IN" sz="2000" b="1" dirty="0" smtClean="0">
                <a:solidFill>
                  <a:srgbClr val="FFFF00"/>
                </a:solidFill>
              </a:rPr>
              <a:t/>
            </a:r>
            <a:br>
              <a:rPr lang="bn-IN" sz="2000" b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00"/>
                </a:solidFill>
              </a:rPr>
              <a:t> ‍</a:t>
            </a:r>
            <a:endParaRPr lang="en-US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1020418" y="1304838"/>
            <a:ext cx="8534401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00050" indent="-400050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১.</a:t>
            </a:r>
            <a:r>
              <a:rPr lang="as-IN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পরমাণুর অধিকাংশ স্থানে ফাঁকা </a:t>
            </a:r>
            <a:r>
              <a:rPr lang="bn-IN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।</a:t>
            </a:r>
            <a:r>
              <a:rPr lang="as-IN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যেহেতু আলফা-কণা</a:t>
            </a:r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র</a:t>
            </a:r>
            <a:r>
              <a:rPr lang="as-IN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তুলনায় ইলেকট্রনের ভর </a:t>
            </a:r>
            <a:r>
              <a:rPr lang="bn-IN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অতি নগন্য , সেহেতু এই ফাঁকা স্থানে ইলেকট্রন থাকতে পারে ।</a:t>
            </a:r>
            <a:r>
              <a:rPr lang="as-IN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তবে এরা আলফা কণার গতিপথের কোন পরিবর্তন ঘটাতে পারে না </a:t>
            </a:r>
            <a:endParaRPr lang="en-US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9441" y="3856528"/>
            <a:ext cx="9024731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৩.</a:t>
            </a:r>
            <a:r>
              <a:rPr lang="as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যেহেতু খুব কম সংখ্যক আলফা কণা বিপরীত দিকে ফিরে আসে এতে প্রমাণিত হয় ওই আলফা-কণা সোজাসোজি এর অপেক্ষা বহু ভারী কোন কিছুর সাথে সংঘর্ষে পতিত হয় বা তা দ্বারা বিকশিত হয়</a:t>
            </a:r>
            <a:r>
              <a:rPr lang="b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।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6437" y="2478303"/>
            <a:ext cx="781878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0050" indent="-400050">
              <a:buFont typeface="+mj-lt"/>
              <a:buAutoNum type="arabicParenR"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00050" indent="-400050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২.</a:t>
            </a:r>
            <a:r>
              <a:rPr lang="as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আলফা কণা ধনাত্মক চার্জযুক্ত এবং সে ক্ষেত্রে বিকশিত হয় সেহেতু পরমাণু কেন্দ্রটি ধনাত্মক চার্জযুক্ত হবে</a:t>
            </a:r>
            <a:r>
              <a:rPr lang="b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।</a:t>
            </a:r>
            <a:r>
              <a:rPr lang="as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তিনি ভারী এবং ধনাত্মক চার্জযুক্ত পরমাণুর নিউক্লিয়াস নামে নামকরণ করেন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046" y="4"/>
            <a:ext cx="10131425" cy="1456267"/>
          </a:xfrm>
        </p:spPr>
        <p:txBody>
          <a:bodyPr>
            <a:normAutofit/>
          </a:bodyPr>
          <a:lstStyle/>
          <a:p>
            <a:r>
              <a:rPr lang="as-IN" dirty="0">
                <a:ln w="3175" cmpd="sng">
                  <a:solidFill>
                    <a:schemeClr val="tx1"/>
                  </a:solidFill>
                </a:ln>
              </a:rPr>
              <a:t>রাদারফোর্ডের পরমাণু মডেল </a:t>
            </a:r>
            <a:r>
              <a:rPr lang="en-US" dirty="0">
                <a:ln w="3175" cmpd="sng">
                  <a:solidFill>
                    <a:schemeClr val="tx1"/>
                  </a:solidFill>
                </a:ln>
              </a:rPr>
              <a:t/>
            </a:r>
            <a:br>
              <a:rPr lang="en-US" dirty="0">
                <a:ln w="3175" cmpd="sng">
                  <a:solidFill>
                    <a:schemeClr val="tx1"/>
                  </a:solidFill>
                </a:ln>
              </a:rPr>
            </a:br>
            <a:endParaRPr lang="en-US" dirty="0">
              <a:ln w="3175" cmpd="sng">
                <a:solidFill>
                  <a:schemeClr val="tx1"/>
                </a:solidFill>
              </a:ln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3971" y="863518"/>
            <a:ext cx="7896119" cy="16278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s-IN" sz="4200" dirty="0" smtClean="0">
                <a:solidFill>
                  <a:srgbClr val="002060"/>
                </a:solidFill>
              </a:rPr>
              <a:t>১৯১১ </a:t>
            </a:r>
            <a:r>
              <a:rPr lang="as-IN" sz="4200" dirty="0">
                <a:solidFill>
                  <a:srgbClr val="002060"/>
                </a:solidFill>
              </a:rPr>
              <a:t>খ্রিষ্টাব্দে বিজ্ঞানী রাদারফোর্ড সৌরমন্ডলের সাথে সাদৃশ্য রেখে পরমাণুর গঠন সম্পর্কে নিজস্ব মতবাদ উপস্থাপন করেন। এ মতবাদটিকে রাদারফোর্ডের সোলার সিস্টেম এটম মডেল বলা হয়ে থাকে</a:t>
            </a:r>
            <a:r>
              <a:rPr lang="as-IN" sz="4200" dirty="0" smtClean="0">
                <a:solidFill>
                  <a:srgbClr val="002060"/>
                </a:solidFill>
              </a:rPr>
              <a:t>।এ </a:t>
            </a:r>
            <a:r>
              <a:rPr lang="as-IN" sz="4200" dirty="0">
                <a:solidFill>
                  <a:srgbClr val="002060"/>
                </a:solidFill>
              </a:rPr>
              <a:t>মতবাদের উল্লেখযোগ্য প্রস্তাবগুলো </a:t>
            </a:r>
            <a:r>
              <a:rPr lang="as-IN" sz="4200" dirty="0" smtClean="0">
                <a:solidFill>
                  <a:srgbClr val="002060"/>
                </a:solidFill>
              </a:rPr>
              <a:t>হলোঃ</a:t>
            </a:r>
            <a:endParaRPr lang="en-US" sz="4200" dirty="0" smtClean="0">
              <a:solidFill>
                <a:srgbClr val="002060"/>
              </a:solidFill>
            </a:endParaRPr>
          </a:p>
          <a:p>
            <a:endParaRPr lang="as-IN" sz="4200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997" y="1453650"/>
            <a:ext cx="3004139" cy="30082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72279" y="1766437"/>
            <a:ext cx="850789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700" dirty="0" smtClean="0"/>
              <a:t>১. </a:t>
            </a:r>
            <a:r>
              <a:rPr lang="as-IN" sz="1700" dirty="0" smtClean="0"/>
              <a:t>সকল পরমাণু অতিশয় ক্ষুদ্র গোলাকৃতি কণা। এর দুটি অংশ রয়েছে যথা: (ক) কেন্দ্র বা নিউ</a:t>
            </a:r>
            <a:r>
              <a:rPr lang="bn-IN" sz="1700" dirty="0" smtClean="0"/>
              <a:t>ক্লিয়াস </a:t>
            </a:r>
            <a:r>
              <a:rPr lang="as-IN" sz="1700" dirty="0" smtClean="0"/>
              <a:t>এবং (খ) কেন্দ্র বহির্ভূত অঞ্চল।</a:t>
            </a:r>
            <a:endParaRPr lang="en-US" sz="1700" dirty="0" smtClean="0"/>
          </a:p>
          <a:p>
            <a:pPr marL="342900" indent="-342900"/>
            <a:endParaRPr lang="as-IN" sz="1700" dirty="0" smtClean="0"/>
          </a:p>
          <a:p>
            <a:r>
              <a:rPr lang="as-IN" sz="1700" dirty="0" smtClean="0"/>
              <a:t>২. পরমাণুর কেন্দ্রস্থলে একটি ধনাত্মক চার্জবিশিষ্ট ভারী বস্তু বিদ্যমান। এই ভারী বস্তুকে পরমাণুর কেন্দ্র বা নিউক্লিয়াস বলে। পরমাণুর মোট আয়তনের তুলনায় নিউক্লিয়াসের আয়তন অতি নগণ্য।</a:t>
            </a:r>
            <a:endParaRPr lang="en-US" sz="1700" dirty="0" smtClean="0"/>
          </a:p>
          <a:p>
            <a:endParaRPr lang="as-IN" sz="1700" dirty="0" smtClean="0"/>
          </a:p>
          <a:p>
            <a:r>
              <a:rPr lang="as-IN" sz="1700" dirty="0" smtClean="0"/>
              <a:t>৩. পরমাণুর প্রায় সবটুকু ভর এর নিউক্লিয়াসে পুঞ্জীভূত। তাই মোটামুটিভাবে নিউক্লিয়াসের ভরই পারমাণবিক ভর।</a:t>
            </a:r>
            <a:endParaRPr lang="en-US" sz="1700" dirty="0" smtClean="0"/>
          </a:p>
          <a:p>
            <a:endParaRPr lang="as-IN" sz="1700" dirty="0" smtClean="0"/>
          </a:p>
          <a:p>
            <a:r>
              <a:rPr lang="as-IN" sz="1700" dirty="0" smtClean="0"/>
              <a:t>৪. সৌরমন্ডলে সূর্যের চারদিকে আবর্তনীয় গ্রহসম</a:t>
            </a:r>
            <a:r>
              <a:rPr lang="en-US" sz="1700" dirty="0" smtClean="0"/>
              <a:t>ূ</a:t>
            </a:r>
            <a:r>
              <a:rPr lang="as-IN" sz="1700" dirty="0" smtClean="0"/>
              <a:t>হের মত পরমাণুতে নিউক্লিয়াসের চতুর্দিকে কক্ষপথে কতগুলো ঋণাত্মক কণিকা সর্বদা ঘূর্ণায়মান থাকে। এদের ইলেকট্রন</a:t>
            </a:r>
            <a:r>
              <a:rPr lang="bn-IN" sz="1700" dirty="0" smtClean="0"/>
              <a:t> </a:t>
            </a:r>
            <a:r>
              <a:rPr lang="as-IN" sz="1700" dirty="0" smtClean="0"/>
              <a:t>বলে।</a:t>
            </a:r>
            <a:endParaRPr lang="en-US" sz="1700" dirty="0" smtClean="0"/>
          </a:p>
          <a:p>
            <a:endParaRPr lang="as-IN" sz="1700" dirty="0" smtClean="0"/>
          </a:p>
          <a:p>
            <a:r>
              <a:rPr lang="as-IN" sz="1700" dirty="0" smtClean="0"/>
              <a:t>৫. পরমাণু বিদ্যুৎ নিরপেক্ষ। তাই পরমাণুতে ধনাত্মক চার্জের সংখ্যা এবং পরিক্রমণশীল ঋণাত্মক চার্জযুক্ত ইলেকট্রনের সমান।</a:t>
            </a:r>
            <a:endParaRPr lang="en-US" sz="1700" dirty="0" smtClean="0"/>
          </a:p>
          <a:p>
            <a:endParaRPr lang="as-IN" sz="1700" dirty="0" smtClean="0"/>
          </a:p>
          <a:p>
            <a:r>
              <a:rPr lang="as-IN" sz="1700" dirty="0" smtClean="0"/>
              <a:t>৬. নিউক্লিয়াস ও ইলেকট্রনের মধ্যে বিরাজিত কেন্দ্রমুখী স্থির বিদ্যুৎ আকর্ষণ বল ও ঘূর্ণনের ফলে সৃষ্ট কেন্দ্রবিমুখী বলের মান সমান ও বিপরীতমুখী।</a:t>
            </a:r>
            <a:endParaRPr lang="as-IN" sz="1700" dirty="0"/>
          </a:p>
        </p:txBody>
      </p:sp>
    </p:spTree>
    <p:extLst>
      <p:ext uri="{BB962C8B-B14F-4D97-AF65-F5344CB8AC3E}">
        <p14:creationId xmlns="" xmlns:p14="http://schemas.microsoft.com/office/powerpoint/2010/main" val="99916232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221</TotalTime>
  <Words>513</Words>
  <Application>Microsoft Office PowerPoint</Application>
  <PresentationFormat>Custom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আজকের রসায়ন ক্লাসে সবাইকে                              স্বাগতম</vt:lpstr>
      <vt:lpstr>Slide 2</vt:lpstr>
      <vt:lpstr>Slide 3</vt:lpstr>
      <vt:lpstr>শিখনফলঃ</vt:lpstr>
      <vt:lpstr>রাদারফোর্ডের আলফা কণা বিচ্ছুরণ পরীক্ষা</vt:lpstr>
      <vt:lpstr>Slide 6</vt:lpstr>
      <vt:lpstr>Slide 7</vt:lpstr>
      <vt:lpstr>Slide 8</vt:lpstr>
      <vt:lpstr>রাদারফোর্ডের পরমাণু মডেল  </vt:lpstr>
      <vt:lpstr>Slide 10</vt:lpstr>
      <vt:lpstr>বাড়ির কাজ</vt:lpstr>
      <vt:lpstr>সবাইকে                         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JAZZ  TEC</cp:lastModifiedBy>
  <cp:revision>37</cp:revision>
  <dcterms:created xsi:type="dcterms:W3CDTF">2020-07-20T15:59:12Z</dcterms:created>
  <dcterms:modified xsi:type="dcterms:W3CDTF">2021-03-31T18:41:12Z</dcterms:modified>
</cp:coreProperties>
</file>