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60" r:id="rId3"/>
    <p:sldId id="258" r:id="rId4"/>
    <p:sldId id="259" r:id="rId5"/>
    <p:sldId id="261" r:id="rId6"/>
    <p:sldId id="262" r:id="rId7"/>
    <p:sldId id="296" r:id="rId8"/>
    <p:sldId id="263" r:id="rId9"/>
    <p:sldId id="264" r:id="rId10"/>
    <p:sldId id="269" r:id="rId11"/>
    <p:sldId id="265" r:id="rId12"/>
    <p:sldId id="294" r:id="rId13"/>
    <p:sldId id="266" r:id="rId14"/>
    <p:sldId id="297" r:id="rId15"/>
    <p:sldId id="273" r:id="rId16"/>
    <p:sldId id="274" r:id="rId17"/>
    <p:sldId id="275" r:id="rId18"/>
    <p:sldId id="267" r:id="rId19"/>
    <p:sldId id="276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3EF"/>
    <a:srgbClr val="FFFFFF"/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2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3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7C77D3-29D4-4849-B827-7CD5B9427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427749"/>
            <a:ext cx="11710736" cy="51334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178C8B-B344-4EAF-9F54-F483699B188B}"/>
              </a:ext>
            </a:extLst>
          </p:cNvPr>
          <p:cNvSpPr/>
          <p:nvPr/>
        </p:nvSpPr>
        <p:spPr>
          <a:xfrm>
            <a:off x="240632" y="304799"/>
            <a:ext cx="11710736" cy="1042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51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181251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74FA6-D3EC-4768-8C16-502EFC62C254}"/>
              </a:ext>
            </a:extLst>
          </p:cNvPr>
          <p:cNvSpPr/>
          <p:nvPr/>
        </p:nvSpPr>
        <p:spPr>
          <a:xfrm>
            <a:off x="2361063" y="668740"/>
            <a:ext cx="7451677" cy="12828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72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9A2B09C4-89CA-45CD-A4F4-00A4E8C385F9}"/>
              </a:ext>
            </a:extLst>
          </p:cNvPr>
          <p:cNvSpPr/>
          <p:nvPr/>
        </p:nvSpPr>
        <p:spPr>
          <a:xfrm>
            <a:off x="368487" y="2439119"/>
            <a:ext cx="7519916" cy="3306592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জীবের বেঁচে থাকার জন্য যে সকল জড় বস্তুর প্রয়োজন তার একটি তালিকা তৈরি কর।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12660DFB-7241-49CE-B16B-E8BDB10981A1}"/>
              </a:ext>
            </a:extLst>
          </p:cNvPr>
          <p:cNvSpPr/>
          <p:nvPr/>
        </p:nvSpPr>
        <p:spPr>
          <a:xfrm>
            <a:off x="8243248" y="2439119"/>
            <a:ext cx="3562065" cy="33065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মাটি,পানি,বায়ু,চেয়ার,তেবিল, গাড়ি,পোশাক, যন্ত্রপাতি ইত্যাদি।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91033-318E-4395-BE09-F989ED1A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24" y="1750102"/>
            <a:ext cx="4277976" cy="335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51FBBC-A965-4091-A826-5831182B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9" y="2024108"/>
            <a:ext cx="5686425" cy="3642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73D47F-E169-4874-B4F6-40654EEE3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3" y="434714"/>
            <a:ext cx="2002749" cy="10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0161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21094-17F6-4A46-AF40-29B4A14B1AAF}"/>
              </a:ext>
            </a:extLst>
          </p:cNvPr>
          <p:cNvSpPr txBox="1"/>
          <p:nvPr/>
        </p:nvSpPr>
        <p:spPr>
          <a:xfrm>
            <a:off x="2792763" y="203663"/>
            <a:ext cx="670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D822F-FDEE-4C33-A099-3720FA81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21" y="2595562"/>
            <a:ext cx="9251950" cy="2673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09C5D-4DBA-47F2-838E-DC711C00D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9" t="27013" r="4978" b="56046"/>
          <a:stretch/>
        </p:blipFill>
        <p:spPr>
          <a:xfrm>
            <a:off x="3106727" y="3429000"/>
            <a:ext cx="5390159" cy="334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E13B91-9E0E-4391-AB95-FDBB23BD4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8" t="49484" r="7932" b="31033"/>
          <a:stretch/>
        </p:blipFill>
        <p:spPr>
          <a:xfrm>
            <a:off x="3529745" y="4076952"/>
            <a:ext cx="4753636" cy="410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CD6033-72A0-4103-B12E-C0A8418C2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1" t="73061" r="3483" b="9508"/>
          <a:stretch/>
        </p:blipFill>
        <p:spPr>
          <a:xfrm>
            <a:off x="3493476" y="4717092"/>
            <a:ext cx="5205047" cy="334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29CA13-64C6-47A8-9568-1DDA5A3C71C7}"/>
              </a:ext>
            </a:extLst>
          </p:cNvPr>
          <p:cNvSpPr txBox="1"/>
          <p:nvPr/>
        </p:nvSpPr>
        <p:spPr>
          <a:xfrm>
            <a:off x="2122755" y="1297520"/>
            <a:ext cx="794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8595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C8503-B62E-4F6A-9484-04F250B58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8" b="10689"/>
          <a:stretch/>
        </p:blipFill>
        <p:spPr>
          <a:xfrm>
            <a:off x="1884033" y="1476827"/>
            <a:ext cx="8003546" cy="4427861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879A7F4-3EE0-445A-A47E-B40F2ADF0FC1}"/>
              </a:ext>
            </a:extLst>
          </p:cNvPr>
          <p:cNvSpPr/>
          <p:nvPr/>
        </p:nvSpPr>
        <p:spPr>
          <a:xfrm>
            <a:off x="4339989" y="272955"/>
            <a:ext cx="4244454" cy="968991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endParaRPr lang="en-US" sz="6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879A7F4-3EE0-445A-A47E-B40F2ADF0FC1}"/>
              </a:ext>
            </a:extLst>
          </p:cNvPr>
          <p:cNvSpPr/>
          <p:nvPr/>
        </p:nvSpPr>
        <p:spPr>
          <a:xfrm>
            <a:off x="4339989" y="272955"/>
            <a:ext cx="4244454" cy="968991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endParaRPr lang="en-US" sz="6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6FB00BB8-44EB-4F4A-BFEC-54BB36729D03}"/>
              </a:ext>
            </a:extLst>
          </p:cNvPr>
          <p:cNvSpPr/>
          <p:nvPr/>
        </p:nvSpPr>
        <p:spPr>
          <a:xfrm>
            <a:off x="838200" y="1752600"/>
            <a:ext cx="10909300" cy="40513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বাস্তু সংস্থানঃ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 স্থানের সকল জীব ও জড় এবং তাদের মধ্যকার পারস্পারিক ক্রিয়াই হলো ওই স্থানের বাস্তুসংস্থান 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59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14C37-4B3B-4A5E-95D0-2A2DBE10FC91}"/>
              </a:ext>
            </a:extLst>
          </p:cNvPr>
          <p:cNvSpPr/>
          <p:nvPr/>
        </p:nvSpPr>
        <p:spPr>
          <a:xfrm>
            <a:off x="1440873" y="656917"/>
            <a:ext cx="9379527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 বইয়ের </a:t>
            </a:r>
            <a:r>
              <a:rPr lang="en-US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৩ </a:t>
            </a:r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খুলে নিরবে পড়।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E3505-30C6-45B6-B9A3-BA2A9F43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75" y="2243990"/>
            <a:ext cx="6365825" cy="407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742C0-9D32-4141-BD8F-E8E267340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7" y="2200139"/>
            <a:ext cx="3080222" cy="4074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96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400335" y="367234"/>
            <a:ext cx="11391332" cy="1174956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400335" y="1750737"/>
            <a:ext cx="11391332" cy="4731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১।পরিবেশের উপাদানগুলো  ...................................বিভক্ত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পরিবেশের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…………………………..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উপাদান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পুষ্টির জন্য মানুষ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………………………………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খায়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…………………………….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প্রাণী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সুর্যের আলোর মাধ্যমে  ...........................খাদ্য তৈরি করে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5433516" y="2854088"/>
            <a:ext cx="312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২ ভাগে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3136899" y="3422554"/>
            <a:ext cx="312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জড়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4649144" y="4005055"/>
            <a:ext cx="269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0C14E-805A-4ECC-8519-C15CB2DF14FB}"/>
              </a:ext>
            </a:extLst>
          </p:cNvPr>
          <p:cNvSpPr txBox="1"/>
          <p:nvPr/>
        </p:nvSpPr>
        <p:spPr>
          <a:xfrm>
            <a:off x="2666999" y="4506232"/>
            <a:ext cx="269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জলজ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1F871-56FF-4D44-8B36-336076E1CE1D}"/>
              </a:ext>
            </a:extLst>
          </p:cNvPr>
          <p:cNvSpPr txBox="1"/>
          <p:nvPr/>
        </p:nvSpPr>
        <p:spPr>
          <a:xfrm>
            <a:off x="4917353" y="5138194"/>
            <a:ext cx="269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7D71D-4597-40AC-BE4E-C6024A431229}"/>
              </a:ext>
            </a:extLst>
          </p:cNvPr>
          <p:cNvSpPr/>
          <p:nvPr/>
        </p:nvSpPr>
        <p:spPr>
          <a:xfrm>
            <a:off x="370764" y="395785"/>
            <a:ext cx="11450472" cy="655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মিলকরণ</a:t>
            </a: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0ABD-2B29-47E8-A002-41910993DD35}"/>
              </a:ext>
            </a:extLst>
          </p:cNvPr>
          <p:cNvSpPr txBox="1"/>
          <p:nvPr/>
        </p:nvSpPr>
        <p:spPr>
          <a:xfrm>
            <a:off x="834788" y="16673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507A-15DC-4399-97DA-057DBEC67A14}"/>
              </a:ext>
            </a:extLst>
          </p:cNvPr>
          <p:cNvSpPr txBox="1"/>
          <p:nvPr/>
        </p:nvSpPr>
        <p:spPr>
          <a:xfrm>
            <a:off x="987188" y="18197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E2CE8-3362-48AC-A931-21DF06DA39CB}"/>
              </a:ext>
            </a:extLst>
          </p:cNvPr>
          <p:cNvSpPr/>
          <p:nvPr/>
        </p:nvSpPr>
        <p:spPr>
          <a:xfrm>
            <a:off x="370765" y="1505798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জীব বেঁচে থাকার জন্য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C3B144-AAE9-487E-86AF-8DD58861147A}"/>
              </a:ext>
            </a:extLst>
          </p:cNvPr>
          <p:cNvSpPr/>
          <p:nvPr/>
        </p:nvSpPr>
        <p:spPr>
          <a:xfrm>
            <a:off x="370745" y="2518010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জীবের বাসস্থান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0A15D4-281B-4EB8-8D34-0CC0ABF5321F}"/>
              </a:ext>
            </a:extLst>
          </p:cNvPr>
          <p:cNvSpPr/>
          <p:nvPr/>
        </p:nvSpPr>
        <p:spPr>
          <a:xfrm>
            <a:off x="370764" y="3502928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কেঁচো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A92A5-D380-42A6-A20E-1D280838349B}"/>
              </a:ext>
            </a:extLst>
          </p:cNvPr>
          <p:cNvSpPr/>
          <p:nvPr/>
        </p:nvSpPr>
        <p:spPr>
          <a:xfrm>
            <a:off x="370745" y="4501486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 ও জড়ের মধ্যকার ক্রিয়া হলো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2EFA46-E10E-405E-9FDC-5B5B6B920B3F}"/>
              </a:ext>
            </a:extLst>
          </p:cNvPr>
          <p:cNvSpPr/>
          <p:nvPr/>
        </p:nvSpPr>
        <p:spPr>
          <a:xfrm>
            <a:off x="370744" y="5500050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 উদ্ভিদ কার্বন-ডাই-অক্সাইড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23A1B-0316-4796-B1BD-2FE9366AA00A}"/>
              </a:ext>
            </a:extLst>
          </p:cNvPr>
          <p:cNvSpPr/>
          <p:nvPr/>
        </p:nvSpPr>
        <p:spPr>
          <a:xfrm>
            <a:off x="6282533" y="1505798"/>
            <a:ext cx="553870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বাস্তুসংস্থান  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9CE4A-22FC-45E8-BAF4-7C27D8056E02}"/>
              </a:ext>
            </a:extLst>
          </p:cNvPr>
          <p:cNvSpPr/>
          <p:nvPr/>
        </p:nvSpPr>
        <p:spPr>
          <a:xfrm>
            <a:off x="6309831" y="5484139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মাটিতে বাস করে।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6F9A12-C8D3-4CED-B599-1E91623664E6}"/>
              </a:ext>
            </a:extLst>
          </p:cNvPr>
          <p:cNvSpPr/>
          <p:nvPr/>
        </p:nvSpPr>
        <p:spPr>
          <a:xfrm>
            <a:off x="6309831" y="4501486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ও পানি 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F76EC-BA21-4A10-B648-0C639A527DA5}"/>
              </a:ext>
            </a:extLst>
          </p:cNvPr>
          <p:cNvSpPr/>
          <p:nvPr/>
        </p:nvSpPr>
        <p:spPr>
          <a:xfrm>
            <a:off x="6282531" y="3502928"/>
            <a:ext cx="5525072" cy="8825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 বস্তুর উপর নির্ভরশীল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924F97-8558-48C8-BDD9-3E36B226A39B}"/>
              </a:ext>
            </a:extLst>
          </p:cNvPr>
          <p:cNvSpPr/>
          <p:nvPr/>
        </p:nvSpPr>
        <p:spPr>
          <a:xfrm>
            <a:off x="6296179" y="2515730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গ্রহণ করে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078 -0.29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0195 -0.290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34 -0.288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0169 0.436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0117 0.432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905C5-4239-4DC9-B583-76972BD0447C}"/>
              </a:ext>
            </a:extLst>
          </p:cNvPr>
          <p:cNvSpPr txBox="1"/>
          <p:nvPr/>
        </p:nvSpPr>
        <p:spPr>
          <a:xfrm>
            <a:off x="2466759" y="422855"/>
            <a:ext cx="6386284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5D10C-C9D4-4037-9639-2E4C3C01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59" y="3196653"/>
            <a:ext cx="9394450" cy="1514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D8317-2279-4FCC-9C51-88491FA7F844}"/>
              </a:ext>
            </a:extLst>
          </p:cNvPr>
          <p:cNvSpPr txBox="1"/>
          <p:nvPr/>
        </p:nvSpPr>
        <p:spPr>
          <a:xfrm>
            <a:off x="901700" y="5130800"/>
            <a:ext cx="941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বাস্তু সংস্থান কাকে বলে?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78FF1-1253-4FFA-8D35-9639F433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4" y="375091"/>
            <a:ext cx="2705100" cy="1685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59767F-BBA0-43DF-9506-DE09D32DBF45}"/>
              </a:ext>
            </a:extLst>
          </p:cNvPr>
          <p:cNvSpPr/>
          <p:nvPr/>
        </p:nvSpPr>
        <p:spPr>
          <a:xfrm>
            <a:off x="1924334" y="375091"/>
            <a:ext cx="5035088" cy="1685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D6C84-6BD4-4A4B-836B-F22A6540D382}"/>
              </a:ext>
            </a:extLst>
          </p:cNvPr>
          <p:cNvSpPr/>
          <p:nvPr/>
        </p:nvSpPr>
        <p:spPr>
          <a:xfrm>
            <a:off x="1924334" y="2429301"/>
            <a:ext cx="7980820" cy="3671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 কীভাবে জড়ের উপর নির্ভরশীল তা ৫টি বাক্যে লিখ। </a:t>
            </a:r>
          </a:p>
        </p:txBody>
      </p:sp>
    </p:spTree>
    <p:extLst>
      <p:ext uri="{BB962C8B-B14F-4D97-AF65-F5344CB8AC3E}">
        <p14:creationId xmlns:p14="http://schemas.microsoft.com/office/powerpoint/2010/main" val="239536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CDF-460C-4058-9590-C5271C23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167961"/>
            <a:ext cx="3121152" cy="31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F3F6EC-46BB-4835-B14C-D507F60BDCE4}"/>
              </a:ext>
            </a:extLst>
          </p:cNvPr>
          <p:cNvSpPr/>
          <p:nvPr/>
        </p:nvSpPr>
        <p:spPr>
          <a:xfrm>
            <a:off x="5534524" y="280255"/>
            <a:ext cx="1703832" cy="6322855"/>
          </a:xfrm>
          <a:prstGeom prst="upDownArrow">
            <a:avLst>
              <a:gd name="adj1" fmla="val 50000"/>
              <a:gd name="adj2" fmla="val 396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5C38-C416-4873-B261-23FBDBC0294E}"/>
              </a:ext>
            </a:extLst>
          </p:cNvPr>
          <p:cNvSpPr txBox="1"/>
          <p:nvPr/>
        </p:nvSpPr>
        <p:spPr>
          <a:xfrm>
            <a:off x="336884" y="3360823"/>
            <a:ext cx="510138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এলিজা বেগম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পল্লীমঙ্গল  সরকারি প্রাথমিক বিদ্যালয় 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দক্ষিণ সুরমা , সিলেট 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29DE6-5871-4F98-AAB3-DB1231B4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05" y="357200"/>
            <a:ext cx="2267653" cy="260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AB291-05D6-4EB8-B72A-5FA1920CFE1D}"/>
              </a:ext>
            </a:extLst>
          </p:cNvPr>
          <p:cNvSpPr txBox="1"/>
          <p:nvPr/>
        </p:nvSpPr>
        <p:spPr>
          <a:xfrm>
            <a:off x="7601803" y="3289112"/>
            <a:ext cx="425331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শ্রেণীঃ৫ম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সময়ঃ৪০মিনিট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০৭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০৪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/২০২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ইং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8796CCD-F4C8-4658-B798-8A08F9B8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2" y="345538"/>
            <a:ext cx="11124263" cy="62020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8957" y="156916"/>
            <a:ext cx="9581321" cy="32720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ADB39-4584-42C2-80FE-43832DFB31D9}"/>
              </a:ext>
            </a:extLst>
          </p:cNvPr>
          <p:cNvSpPr txBox="1"/>
          <p:nvPr/>
        </p:nvSpPr>
        <p:spPr>
          <a:xfrm>
            <a:off x="2916471" y="195888"/>
            <a:ext cx="6098344" cy="1862048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E3F907-61B7-4BD9-96B1-AB880E103C5E}"/>
              </a:ext>
            </a:extLst>
          </p:cNvPr>
          <p:cNvGrpSpPr/>
          <p:nvPr/>
        </p:nvGrpSpPr>
        <p:grpSpPr>
          <a:xfrm>
            <a:off x="1856094" y="2699388"/>
            <a:ext cx="8652681" cy="3184792"/>
            <a:chOff x="1542197" y="2767628"/>
            <a:chExt cx="8529851" cy="31847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EC28A8-F3F9-41F4-B10D-452E6944E6DA}"/>
                </a:ext>
              </a:extLst>
            </p:cNvPr>
            <p:cNvSpPr/>
            <p:nvPr/>
          </p:nvSpPr>
          <p:spPr>
            <a:xfrm>
              <a:off x="1542197" y="2767628"/>
              <a:ext cx="8529851" cy="31847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FED219-B743-4566-AEDD-879FFC4DCF1A}"/>
                </a:ext>
              </a:extLst>
            </p:cNvPr>
            <p:cNvSpPr/>
            <p:nvPr/>
          </p:nvSpPr>
          <p:spPr>
            <a:xfrm>
              <a:off x="1815152" y="3016156"/>
              <a:ext cx="8065827" cy="26886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১.১.১ জীব বেঁচে থাকার জন্য কীভাবে জড় পদার্থের উপর নির্ভরশীল তা বর্ণনা করতে পারবে। </a:t>
              </a:r>
              <a:endPara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8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439A8-BD40-49A1-AD37-0026E3CEFA2E}"/>
              </a:ext>
            </a:extLst>
          </p:cNvPr>
          <p:cNvSpPr txBox="1"/>
          <p:nvPr/>
        </p:nvSpPr>
        <p:spPr>
          <a:xfrm>
            <a:off x="3086100" y="323557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C4484-815C-4B31-9001-28F3EC01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/>
          <a:stretch/>
        </p:blipFill>
        <p:spPr>
          <a:xfrm>
            <a:off x="1402078" y="1222686"/>
            <a:ext cx="9242742" cy="5050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53B23-B182-4034-AD0A-1BF6E3334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0"/>
          <a:stretch/>
        </p:blipFill>
        <p:spPr>
          <a:xfrm>
            <a:off x="1316345" y="1219462"/>
            <a:ext cx="9170193" cy="505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E50A9-A462-48B3-81E1-03A5EC5E8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3" y="1216056"/>
            <a:ext cx="9170192" cy="5053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BE3BE-9BBC-49E9-9930-28834F17C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76" y="1219462"/>
            <a:ext cx="9170192" cy="508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6EC570-3E14-46AD-9F09-D7AD9349F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2" y="1247488"/>
            <a:ext cx="9242741" cy="503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BDB694-32B1-4EBA-89C6-B9F548EFECFA}"/>
              </a:ext>
            </a:extLst>
          </p:cNvPr>
          <p:cNvSpPr txBox="1"/>
          <p:nvPr/>
        </p:nvSpPr>
        <p:spPr>
          <a:xfrm>
            <a:off x="1422018" y="2039753"/>
            <a:ext cx="9200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86189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75915-59E8-4B81-8AAC-A6F7D436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61" y="51856"/>
            <a:ext cx="11183815" cy="6238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C941A-5DE4-449D-B6C4-60AA9723D72F}"/>
              </a:ext>
            </a:extLst>
          </p:cNvPr>
          <p:cNvSpPr txBox="1"/>
          <p:nvPr/>
        </p:nvSpPr>
        <p:spPr>
          <a:xfrm>
            <a:off x="1800225" y="-169467"/>
            <a:ext cx="955240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115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bn-BD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85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8EC12-277A-4F83-96B1-6F3633A57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81" b="17800"/>
          <a:stretch/>
        </p:blipFill>
        <p:spPr>
          <a:xfrm>
            <a:off x="893566" y="1315330"/>
            <a:ext cx="3399379" cy="182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002805-941A-44B7-BC47-5A39FEEF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223" y="1315329"/>
            <a:ext cx="3032485" cy="1823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E67922-3FFD-4453-99B7-30D49914C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959" y="1315330"/>
            <a:ext cx="2817638" cy="182302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56E65543-533F-4ABC-ABB5-3AEB2E0FD046}"/>
              </a:ext>
            </a:extLst>
          </p:cNvPr>
          <p:cNvSpPr/>
          <p:nvPr/>
        </p:nvSpPr>
        <p:spPr>
          <a:xfrm>
            <a:off x="2183642" y="404128"/>
            <a:ext cx="6919415" cy="750627"/>
          </a:xfrm>
          <a:prstGeom prst="doubleWave">
            <a:avLst>
              <a:gd name="adj1" fmla="val 6250"/>
              <a:gd name="adj2" fmla="val -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 ও জড়ের মধ্যকার সম্পর্ক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066F9C-E434-4D3B-B988-1948348A932D}"/>
              </a:ext>
            </a:extLst>
          </p:cNvPr>
          <p:cNvGrpSpPr/>
          <p:nvPr/>
        </p:nvGrpSpPr>
        <p:grpSpPr>
          <a:xfrm>
            <a:off x="1028132" y="3302758"/>
            <a:ext cx="10483783" cy="2470245"/>
            <a:chOff x="1028132" y="3302758"/>
            <a:chExt cx="10483783" cy="2470245"/>
          </a:xfrm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0F3836F2-0B7B-474A-8256-A24CE99165E6}"/>
                </a:ext>
              </a:extLst>
            </p:cNvPr>
            <p:cNvSpPr/>
            <p:nvPr/>
          </p:nvSpPr>
          <p:spPr>
            <a:xfrm>
              <a:off x="1146412" y="3302758"/>
              <a:ext cx="10263116" cy="2470245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পরিবেশের উপাদানগুলোকে আমরা জীব ও জড় এই দুইভাগে ভাগ করি।মানুষ,পশুপাখি,গাছপালা এরা হলো জীব। মাটি,পানি,বায়ু,গাড়ি,চেয়ার,টেবিল ইত্যাদি হলো জড়। </a:t>
              </a:r>
              <a:endPara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68780E-8137-49A8-86D8-FF119639749B}"/>
                </a:ext>
              </a:extLst>
            </p:cNvPr>
            <p:cNvSpPr/>
            <p:nvPr/>
          </p:nvSpPr>
          <p:spPr>
            <a:xfrm>
              <a:off x="1050878" y="3429000"/>
              <a:ext cx="259307" cy="4060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61B8C7-7106-4162-9AE3-5A2B7B6EE3E7}"/>
                </a:ext>
              </a:extLst>
            </p:cNvPr>
            <p:cNvSpPr/>
            <p:nvPr/>
          </p:nvSpPr>
          <p:spPr>
            <a:xfrm>
              <a:off x="11234410" y="5260074"/>
              <a:ext cx="259307" cy="4060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01D027-DFC5-4F1D-A568-1C5B380E6EEA}"/>
                </a:ext>
              </a:extLst>
            </p:cNvPr>
            <p:cNvSpPr/>
            <p:nvPr/>
          </p:nvSpPr>
          <p:spPr>
            <a:xfrm>
              <a:off x="1028132" y="5207766"/>
              <a:ext cx="259307" cy="4060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EA9F68-7783-452D-962F-CFF4D894033D}"/>
                </a:ext>
              </a:extLst>
            </p:cNvPr>
            <p:cNvSpPr/>
            <p:nvPr/>
          </p:nvSpPr>
          <p:spPr>
            <a:xfrm>
              <a:off x="11252608" y="3394882"/>
              <a:ext cx="259307" cy="4060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600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C2B23-519E-453B-A750-64D386F4B367}"/>
              </a:ext>
            </a:extLst>
          </p:cNvPr>
          <p:cNvSpPr/>
          <p:nvPr/>
        </p:nvSpPr>
        <p:spPr>
          <a:xfrm>
            <a:off x="2361063" y="668740"/>
            <a:ext cx="7451677" cy="12828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72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8B9DC5C8-CDB3-43E9-98D9-A3C73F257276}"/>
              </a:ext>
            </a:extLst>
          </p:cNvPr>
          <p:cNvSpPr/>
          <p:nvPr/>
        </p:nvSpPr>
        <p:spPr>
          <a:xfrm>
            <a:off x="504965" y="2729553"/>
            <a:ext cx="7451677" cy="3016158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সূর্যের আলো ও বায়ু জীব না  জড়? 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461F575-E16A-468B-90CD-5AE267D78766}"/>
              </a:ext>
            </a:extLst>
          </p:cNvPr>
          <p:cNvSpPr/>
          <p:nvPr/>
        </p:nvSpPr>
        <p:spPr>
          <a:xfrm>
            <a:off x="8802806" y="2756848"/>
            <a:ext cx="2756848" cy="29752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জড়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7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56857-DCF1-4D3B-8AFF-7EBDF35CC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 t="5017" r="68817" b="18773"/>
          <a:stretch/>
        </p:blipFill>
        <p:spPr>
          <a:xfrm>
            <a:off x="7128945" y="2323835"/>
            <a:ext cx="3214267" cy="1893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DCC7E-B383-4B13-AAB6-80D62E85F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275" b="80312"/>
          <a:stretch/>
        </p:blipFill>
        <p:spPr>
          <a:xfrm>
            <a:off x="698112" y="329791"/>
            <a:ext cx="2031019" cy="7337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2BDA1A-6D71-4820-B6AC-72CBC9D9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5" t="5017" r="36542" b="26337"/>
          <a:stretch/>
        </p:blipFill>
        <p:spPr>
          <a:xfrm>
            <a:off x="7128946" y="4332157"/>
            <a:ext cx="3214267" cy="14990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89B558-3D5D-436D-88DF-DDF72CC60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99" t="5017" b="18773"/>
          <a:stretch/>
        </p:blipFill>
        <p:spPr>
          <a:xfrm>
            <a:off x="7128946" y="329791"/>
            <a:ext cx="3723933" cy="1879384"/>
          </a:xfrm>
          <a:prstGeom prst="rect">
            <a:avLst/>
          </a:prstGeom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8E81B7E-44EB-4B67-922F-14299F2F2A69}"/>
              </a:ext>
            </a:extLst>
          </p:cNvPr>
          <p:cNvSpPr/>
          <p:nvPr/>
        </p:nvSpPr>
        <p:spPr>
          <a:xfrm>
            <a:off x="698112" y="1214651"/>
            <a:ext cx="5743631" cy="47221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বেঁচে থাকার জন্য মানুষ বিভিন্ন জড় বস্তুর উপর নির্ভর করে।মানুষের শ্বাস গ্রহণের জন্য বায়ু ও পান করার জন্য পানি প্রয়োজন। পুষ্টির জন্য খাবার প্রয়োজন।ফসল ফলানো ও বাসস্থানের জন্য মাটি প্রয়োজন 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96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6424E4-AA18-468B-AD47-B7A8C7B6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88" y="1923500"/>
            <a:ext cx="3700025" cy="1934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B47F1-84BF-4062-999D-38D61CFB9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36" t="3857" r="20451" b="54498"/>
          <a:stretch/>
        </p:blipFill>
        <p:spPr>
          <a:xfrm>
            <a:off x="3852077" y="1923500"/>
            <a:ext cx="3187255" cy="1934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B79605-CC0A-46B1-A29F-EE19D3D00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5" t="6777" r="52629" b="55614"/>
          <a:stretch/>
        </p:blipFill>
        <p:spPr>
          <a:xfrm>
            <a:off x="792539" y="1923500"/>
            <a:ext cx="2912013" cy="1908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4AE68-279B-498C-8B13-897D51CCD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5" y="635675"/>
            <a:ext cx="2577609" cy="6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021E7ECB-FEE4-4D57-8C0F-79DF2B491992}"/>
              </a:ext>
            </a:extLst>
          </p:cNvPr>
          <p:cNvSpPr/>
          <p:nvPr/>
        </p:nvSpPr>
        <p:spPr>
          <a:xfrm>
            <a:off x="723330" y="3944208"/>
            <a:ext cx="10263116" cy="247024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অন্যান্য প্রাণীও বেঁচে থাকার জন্য জড় বস্তুর উপর নির্ভরশীল। মাটি ও পানি অনেক জীবের বাসস্থান। অনেক পোকামাকড়, কেঁচো মাটিতে বাস করে। আবার মাছ, চিংড়ি পানিতে বাস করে।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</TotalTime>
  <Words>406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User</cp:lastModifiedBy>
  <cp:revision>60</cp:revision>
  <dcterms:created xsi:type="dcterms:W3CDTF">2021-01-19T08:21:52Z</dcterms:created>
  <dcterms:modified xsi:type="dcterms:W3CDTF">2021-04-01T07:48:34Z</dcterms:modified>
</cp:coreProperties>
</file>