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6"/>
  </p:notesMasterIdLst>
  <p:sldIdLst>
    <p:sldId id="268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DEDB1F-F4AC-4681-9275-B54AF8A03EA0}">
          <p14:sldIdLst>
            <p14:sldId id="268"/>
            <p14:sldId id="269"/>
            <p14:sldId id="261"/>
            <p14:sldId id="262"/>
            <p14:sldId id="263"/>
            <p14:sldId id="264"/>
            <p14:sldId id="265"/>
            <p14:sldId id="266"/>
            <p14:sldId id="267"/>
            <p14:sldId id="259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AB7A8-8291-4CA7-8403-678664F51E19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9F2F1-5965-49CF-9788-4DF1F0308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0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9CBE5-CA2C-4A6D-9323-D5452D0A8BA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2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5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9CB9-1258-48C4-B8DA-44EA08A9C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5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8A182-69B9-4388-BC58-9CED2A3FD6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EABF-3816-41D2-8D50-2211EB57FE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4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51E-C6AE-448F-AF18-19C7BAAB52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8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EB8-BEF1-4656-A8D9-3882E5DC84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55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5747-8BED-4397-8D84-42E3A1F04A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4878-3A3F-489B-8AF0-9B2B6E93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71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D2E4-9B0E-4078-AEF5-3067E62E64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1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8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46E-6B48-481A-9EEE-4061427F3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1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E73F-A07C-4400-A5E8-3B7A526D4D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59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78FF-DA5F-429E-A113-1228048E03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5CB-B704-4A45-982A-5B50C3753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6B94-5DAE-4E73-8A44-0EC689D440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C9FE-EC2C-478D-87B3-088ADEA31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974B-F31B-44D7-9526-2D7C2B077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5F4-9F9D-4BA1-9251-F2F444471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76FD-C87B-4DF4-BE75-5B8DFBC53C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4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FBB1-7000-42DD-A701-7E8B548D3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B251-385B-4EF8-B1C7-6F1C57E6B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EF3B-A199-4675-ABA4-B132DAFEE5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A34-6577-4C8E-B1AF-59B3180E2B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25CB-B704-4A45-982A-5B50C3753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6B94-5DAE-4E73-8A44-0EC689D440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C9FE-EC2C-478D-87B3-088ADEA31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974B-F31B-44D7-9526-2D7C2B077F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235F4-9F9D-4BA1-9251-F2F4444719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776FD-C87B-4DF4-BE75-5B8DFBC53C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5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FBB1-7000-42DD-A701-7E8B548D34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3B251-385B-4EF8-B1C7-6F1C57E6BA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EF3B-A199-4675-ABA4-B132DAFEE5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EA34-6577-4C8E-B1AF-59B3180E2B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3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2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2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D52A-A880-4D48-B118-01453D2A2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82C9-7D33-4028-9EE5-28806426D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5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FDD2-7887-42F8-8392-79D6557CA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EEF2-2AEA-4BC1-AD38-8D6969631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EEF2-2AEA-4BC1-AD38-8D69696313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3681" y="1250575"/>
            <a:ext cx="870024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spc="600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TeeshtaMJ" pitchFamily="2" charset="0"/>
              </a:rPr>
              <a:t>¯^</a:t>
            </a:r>
            <a:r>
              <a:rPr lang="en-US" sz="23900" b="1" spc="600" dirty="0" err="1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shtaMJ" pitchFamily="2" charset="0"/>
                <a:cs typeface="TeeshtaMJ" pitchFamily="2" charset="0"/>
              </a:rPr>
              <a:t>vMZg</a:t>
            </a:r>
            <a:endParaRPr lang="en-US" sz="23900" b="1" spc="600" dirty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shtaMJ" pitchFamily="2" charset="0"/>
              <a:cs typeface="TeeshtaMJ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6596-BAE6-43E6-B84F-7C9489F1C4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04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120" y="2037783"/>
            <a:ext cx="7223760" cy="194881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4680688"/>
            <a:ext cx="10515600" cy="7277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AvB‡mv‡Uvc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AvB‡mvevi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AvB‡mv‡Uvb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4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2CE6-E174-45BC-A53F-DB6E7794F1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2" y="2547258"/>
            <a:ext cx="10515600" cy="21031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16600" b="1" dirty="0" err="1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a</a:t>
            </a:r>
            <a:r>
              <a:rPr lang="en-US" sz="16600" b="1" dirty="0" err="1" smtClean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b¨ev</a:t>
            </a:r>
            <a:r>
              <a:rPr lang="en-US" sz="16600" b="1" dirty="0" smtClean="0">
                <a:solidFill>
                  <a:srgbClr val="00B050"/>
                </a:solidFill>
                <a:latin typeface="ChandrabatiMJ" pitchFamily="2" charset="0"/>
                <a:cs typeface="ChandrabatiMJ" pitchFamily="2" charset="0"/>
              </a:rPr>
              <a:t>`</a:t>
            </a:r>
            <a:endParaRPr lang="en-US" sz="16600" b="1" dirty="0">
              <a:solidFill>
                <a:srgbClr val="00B050"/>
              </a:solidFill>
              <a:latin typeface="ChandrabatiMJ" pitchFamily="2" charset="0"/>
              <a:cs typeface="ChandrabatiMJ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A129-7399-40FD-A6B9-369AA220B6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9EDCB-583B-4FB6-843F-208B8D7798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CC88-DCE1-4333-89EF-AF56492E3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Lalon Sutradhar; Lecturer (Chemistry); 01738 568086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F1A73-7F57-4FA0-8053-FA4ED44595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520" y="3657598"/>
            <a:ext cx="5422005" cy="2000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kÖx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jvjb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Kygvi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cÖfvlK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Avn&amp;Qvwbqv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wgkb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32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B÷vb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nvDwRs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cjøex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wgicyi-11.5,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3525" y="940155"/>
            <a:ext cx="5112911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GKv`k</a:t>
            </a:r>
            <a:endParaRPr lang="en-US" sz="28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28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t 2q (¸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bMZ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imvqb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Av‡jvP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e¯‘ t 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B‡j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±ªb, †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wbDUªb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     .               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78" y="940155"/>
            <a:ext cx="2305316" cy="2305316"/>
          </a:xfrm>
          <a:prstGeom prst="rect">
            <a:avLst/>
          </a:prstGeom>
        </p:spPr>
      </p:pic>
      <p:pic>
        <p:nvPicPr>
          <p:cNvPr id="1026" name="Picture 2" descr="Difference Between Electron and Proton (with Comparison chart) - Circuit  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64" y="3204853"/>
            <a:ext cx="3334432" cy="26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12443" y="2606049"/>
            <a:ext cx="10515600" cy="16310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wbDUªb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ultiply 2"/>
          <p:cNvSpPr/>
          <p:nvPr/>
        </p:nvSpPr>
        <p:spPr>
          <a:xfrm>
            <a:off x="4293705" y="1133061"/>
            <a:ext cx="4094922" cy="5724939"/>
          </a:xfrm>
          <a:prstGeom prst="mathMultiply">
            <a:avLst>
              <a:gd name="adj1" fmla="val 7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0381" y="1626416"/>
            <a:ext cx="271669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vigvbweK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fi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wbDwK¬qb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p + n 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92377" y="1626416"/>
                <a:ext cx="2213112" cy="10772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SutonnyMJ" pitchFamily="2" charset="0"/>
                    <a:cs typeface="SutonnyMJ" pitchFamily="2" charset="0"/>
                  </a:rPr>
                  <a:t>PvR© </a:t>
                </a:r>
                <a:r>
                  <a:rPr lang="en-US" sz="3200" b="1" dirty="0" err="1" smtClean="0"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sz="3200" b="1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latin typeface="SutonnyMJ" pitchFamily="2" charset="0"/>
                    <a:cs typeface="SutonnyMJ" pitchFamily="2" charset="0"/>
                  </a:rPr>
                  <a:t>Avavb</a:t>
                </a:r>
                <a:r>
                  <a:rPr lang="en-US" sz="3200" b="1" dirty="0" smtClean="0"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m)</a:t>
                </a:r>
                <a:r>
                  <a:rPr lang="en-US" sz="3200" b="1" dirty="0" smtClean="0">
                    <a:latin typeface="SutonnyMJ" pitchFamily="2" charset="0"/>
                    <a:cs typeface="SutonnyMJ" pitchFamily="2" charset="0"/>
                  </a:rPr>
                  <a:t>  </a:t>
                </a:r>
                <a:endParaRPr lang="en-US" sz="3200" b="1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377" y="1626416"/>
                <a:ext cx="2213112" cy="1077218"/>
              </a:xfrm>
              <a:prstGeom prst="rect">
                <a:avLst/>
              </a:prstGeom>
              <a:blipFill rotWithShape="0">
                <a:blip r:embed="rId2"/>
                <a:stretch>
                  <a:fillRect t="-7345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92377" y="5251101"/>
            <a:ext cx="22131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igvbyi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381" y="5097214"/>
            <a:ext cx="271669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cÖvU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p 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8505" y="387997"/>
            <a:ext cx="10515600" cy="863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wbDUªb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08798" y="2006549"/>
                <a:ext cx="1868525" cy="938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60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98" y="2006549"/>
                <a:ext cx="1868525" cy="9385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82120" y="3057243"/>
            <a:ext cx="3942149" cy="267765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fi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bDUªb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23-11=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731" y="360014"/>
            <a:ext cx="10515600" cy="863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wbDUªb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msL¨vi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1214" y="3057243"/>
            <a:ext cx="3942149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fi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bDUªb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24-12=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12-2=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0027" y="3057243"/>
            <a:ext cx="394214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fi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cÖvUb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bDUªb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35-17=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Avavb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B‡jKUªb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17+1=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07550" y="1875098"/>
            <a:ext cx="2053396" cy="1069978"/>
            <a:chOff x="7469621" y="1506867"/>
            <a:chExt cx="2053396" cy="10699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7469621" y="1622738"/>
                  <a:ext cx="1622039" cy="954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60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sup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𝐶𝑙</m:t>
                            </m:r>
                          </m:e>
                        </m:sPre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621" y="1622738"/>
                  <a:ext cx="1622039" cy="95410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8873257" y="1506867"/>
              <a:ext cx="64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-1</a:t>
              </a:r>
              <a:endParaRPr lang="en-US" sz="28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265416" y="1838053"/>
            <a:ext cx="2192037" cy="1107023"/>
            <a:chOff x="7469621" y="1450907"/>
            <a:chExt cx="2192037" cy="1107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469621" y="1622738"/>
                  <a:ext cx="1622039" cy="9351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60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𝑀𝑔</m:t>
                            </m:r>
                          </m:e>
                        </m:sPre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621" y="1622738"/>
                  <a:ext cx="1622039" cy="93519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9011898" y="1450907"/>
              <a:ext cx="649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+2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45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8505" y="387997"/>
            <a:ext cx="10515600" cy="863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আপেক্ষিক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পারমানবিক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ভর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505" y="1537253"/>
            <a:ext cx="6665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fi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cwigv‡ci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GKK 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505" y="1541175"/>
            <a:ext cx="6665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‰`N©¨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cwigv‡ci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GKK 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505" y="1540525"/>
            <a:ext cx="6665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AvqZb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cwigv‡ci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GKK 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505" y="1539875"/>
            <a:ext cx="6665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45777" y="2469356"/>
                <a:ext cx="7801055" cy="164628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cvigvbweK 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f‡ii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GKK,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কার্বন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১২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এর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টি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পরমানুর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ভর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১২</m:t>
                        </m:r>
                      </m:den>
                    </m:f>
                  </m:oMath>
                </a14:m>
                <a:endParaRPr lang="en-US" sz="1200" dirty="0" smtClean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en-US" sz="1200" dirty="0" smtClean="0">
                    <a:cs typeface="SutonnyMJ" pitchFamily="2" charset="0"/>
                  </a:rPr>
                  <a:t>                                                                              </a:t>
                </a:r>
                <a:r>
                  <a:rPr lang="en-US" sz="2400" dirty="0" smtClean="0">
                    <a:cs typeface="SutonnyMJ" pitchFamily="2" charset="0"/>
                  </a:rPr>
                  <a:t>=</a:t>
                </a:r>
                <a:r>
                  <a:rPr lang="en-US" sz="2800" dirty="0" smtClean="0">
                    <a:cs typeface="SutonnyMJ" pitchFamily="2" charset="0"/>
                  </a:rPr>
                  <a:t>     </a:t>
                </a:r>
                <a:r>
                  <a:rPr lang="en-US" sz="1200" dirty="0" smtClean="0"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992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23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Book Antiqua" panose="02040602050305030304" pitchFamily="18" charset="0"/>
                    <a:cs typeface="SutonnyMJ" pitchFamily="2" charset="0"/>
                  </a:rPr>
                  <a:t> </a:t>
                </a:r>
                <a:r>
                  <a:rPr lang="en-US" sz="2400" dirty="0" smtClean="0">
                    <a:latin typeface="Book Antiqua" panose="02040602050305030304" pitchFamily="18" charset="0"/>
                    <a:cs typeface="SutonnyMJ" pitchFamily="2" charset="0"/>
                  </a:rPr>
                  <a:t>g</a:t>
                </a:r>
                <a:endParaRPr lang="en-US" sz="3200" dirty="0" smtClean="0">
                  <a:latin typeface="Book Antiqua" panose="02040602050305030304" pitchFamily="18" charset="0"/>
                  <a:cs typeface="SutonnyMJ" pitchFamily="2" charset="0"/>
                </a:endParaRPr>
              </a:p>
              <a:p>
                <a:pPr algn="ctr"/>
                <a:r>
                  <a:rPr lang="en-US" sz="1200" dirty="0" smtClean="0">
                    <a:latin typeface="SutonnyMJ" pitchFamily="2" charset="0"/>
                    <a:cs typeface="SutonnyMJ" pitchFamily="2" charset="0"/>
                  </a:rPr>
                  <a:t>                                                                       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=</a:t>
                </a:r>
                <a:r>
                  <a:rPr lang="en-US" sz="1200" dirty="0" smtClean="0">
                    <a:latin typeface="SutonnyMJ" pitchFamily="2" charset="0"/>
                    <a:cs typeface="SutonnyMJ" pitchFamily="2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66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×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24</m:t>
                        </m:r>
                      </m:sup>
                    </m:sSup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g</m:t>
                    </m:r>
                  </m:oMath>
                </a14:m>
                <a:endParaRPr lang="en-US" sz="1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7" y="2469356"/>
                <a:ext cx="7801055" cy="1646285"/>
              </a:xfrm>
              <a:prstGeom prst="rect">
                <a:avLst/>
              </a:prstGeom>
              <a:blipFill rotWithShape="0">
                <a:blip r:embed="rId2"/>
                <a:stretch>
                  <a:fillRect b="-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88505" y="1523390"/>
            <a:ext cx="6665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Zyjbv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45777" y="4266223"/>
                <a:ext cx="7801055" cy="88633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Av‡cwÿK </a:t>
                </a:r>
                <a:r>
                  <a:rPr lang="en-US" sz="2800" dirty="0" err="1" smtClean="0">
                    <a:latin typeface="SutonnyMJ" pitchFamily="2" charset="0"/>
                    <a:cs typeface="SutonnyMJ" pitchFamily="2" charset="0"/>
                  </a:rPr>
                  <a:t>cvigvbweK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fi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lang="en-US" sz="28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কোন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মৌলের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একটি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পরমানুর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প্রকৃত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ভর</m:t>
                        </m:r>
                      </m:num>
                      <m:den>
                        <m:r>
                          <a:rPr lang="as-IN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কার্বন</m:t>
                        </m:r>
                        <m:r>
                          <a:rPr lang="as-IN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as-IN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১২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আইসোটোপ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as-IN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এর</m:t>
                        </m:r>
                        <m:r>
                          <a:rPr lang="as-IN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 </m:t>
                        </m:r>
                        <m:r>
                          <a:rPr lang="as-IN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ভ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রের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  <m:t>১২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cs typeface="SutonnyMJ" pitchFamily="2" charset="0"/>
                          </a:rPr>
                          <m:t>অংশ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7" y="4266223"/>
                <a:ext cx="7801055" cy="886333"/>
              </a:xfrm>
              <a:prstGeom prst="rect">
                <a:avLst/>
              </a:prstGeom>
              <a:blipFill rotWithShape="0">
                <a:blip r:embed="rId3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45776" y="5274094"/>
                <a:ext cx="7801055" cy="7219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Aw·‡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Av‡cwÿK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dirty="0" err="1" smtClean="0">
                    <a:latin typeface="SutonnyMJ" pitchFamily="2" charset="0"/>
                    <a:cs typeface="SutonnyMJ" pitchFamily="2" charset="0"/>
                  </a:rPr>
                  <a:t>cvigvbweK</a:t>
                </a:r>
                <a:r>
                  <a:rPr lang="en-US" sz="2400" dirty="0" smtClean="0">
                    <a:latin typeface="SutonnyMJ" pitchFamily="2" charset="0"/>
                    <a:cs typeface="SutonnyMJ" pitchFamily="2" charset="0"/>
                  </a:rPr>
                  <a:t> fi  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SutonnyMJ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65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×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23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𝑔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1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.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66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×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24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𝑔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 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utonnyMJ" pitchFamily="2" charset="0"/>
                      </a:rPr>
                      <m:t>16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76" y="5274094"/>
                <a:ext cx="7801055" cy="721929"/>
              </a:xfrm>
              <a:prstGeom prst="rect">
                <a:avLst/>
              </a:prstGeom>
              <a:blipFill rotWithShape="0">
                <a:blip r:embed="rId4"/>
                <a:stretch>
                  <a:fillRect l="-1249" t="-11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0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8505" y="387997"/>
            <a:ext cx="10515600" cy="8634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আপেক্ষিক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পারমানবিক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ভর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505" y="1523390"/>
            <a:ext cx="107806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bvB‡Uªv‡R‡bi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Av‡cwÿK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cvigvbweK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fi 14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504" y="3143181"/>
                <a:ext cx="10780643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2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A¨vjywgwbqv‡gi</a:t>
                </a:r>
                <a:r>
                  <a:rPr lang="en-US" sz="3200" dirty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cÖK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…Z fi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482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23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g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Av‡cwÿK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cvigvbweK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fi KZ?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4" y="3143181"/>
                <a:ext cx="10780643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695" t="-14019" r="-621" b="-3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8505" y="4707756"/>
                <a:ext cx="10780643" cy="113877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SutonnyMJ" pitchFamily="2" charset="0"/>
                    <a:cs typeface="SutonnyMJ" pitchFamily="2" charset="0"/>
                  </a:rPr>
                  <a:t>3</a:t>
                </a:r>
                <a:r>
                  <a:rPr lang="en-US" sz="3600" dirty="0" smtClean="0">
                    <a:latin typeface="SutonnyMJ" pitchFamily="2" charset="0"/>
                    <a:cs typeface="SutonnyMJ" pitchFamily="2" charset="0"/>
                  </a:rPr>
                  <a:t>.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GKwU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mvjdvi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Abyi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𝑆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) fi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25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22</m:t>
                        </m:r>
                      </m:sup>
                    </m:sSup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g</m:t>
                    </m:r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mvjdv‡ii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Av‡cwÿK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dirty="0" err="1" smtClean="0">
                    <a:latin typeface="SutonnyMJ" pitchFamily="2" charset="0"/>
                    <a:cs typeface="SutonnyMJ" pitchFamily="2" charset="0"/>
                  </a:rPr>
                  <a:t>cvigvbweK</a:t>
                </a:r>
                <a:r>
                  <a:rPr lang="en-US" sz="3200" dirty="0" smtClean="0">
                    <a:latin typeface="SutonnyMJ" pitchFamily="2" charset="0"/>
                    <a:cs typeface="SutonnyMJ" pitchFamily="2" charset="0"/>
                  </a:rPr>
                  <a:t> fi KZ?</a:t>
                </a:r>
                <a:endParaRPr lang="en-US" sz="32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5" y="4707756"/>
                <a:ext cx="10780643" cy="1138773"/>
              </a:xfrm>
              <a:prstGeom prst="rect">
                <a:avLst/>
              </a:prstGeom>
              <a:blipFill rotWithShape="0">
                <a:blip r:embed="rId3"/>
                <a:stretch>
                  <a:fillRect l="-1695" t="-7447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5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441" y="543675"/>
            <a:ext cx="10780643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AvB‡mv‡Uvc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438" y="512896"/>
            <a:ext cx="10780643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0" i="0" dirty="0" smtClean="0">
                <a:solidFill>
                  <a:srgbClr val="333333"/>
                </a:solidFill>
                <a:effectLst/>
                <a:latin typeface="-apple-system"/>
              </a:rPr>
              <a:t>একই মৌলের বিভিন্ন পরমাণুর নিউক্লিয়াসে সমসংখ্যক প্রোটন থাকলেও অর্থাৎ পারমাণবিক সংখ্যা একই হলেও নিউট্রন সংখ্যার বিভিন্নতার দরুণ ভরসংখ্যা বিভিন্ন হয়,ঐ পরমাণুগুলিকে পরস্পরের </a:t>
            </a:r>
            <a:r>
              <a:rPr lang="as-IN" sz="2800" b="1" i="0" dirty="0" smtClean="0">
                <a:solidFill>
                  <a:srgbClr val="333333"/>
                </a:solidFill>
                <a:effectLst/>
                <a:latin typeface="-apple-system"/>
              </a:rPr>
              <a:t>আইসোটোপ</a:t>
            </a:r>
            <a:r>
              <a:rPr lang="as-IN" sz="2800" b="0" i="0" dirty="0" smtClean="0">
                <a:solidFill>
                  <a:srgbClr val="333333"/>
                </a:solidFill>
                <a:effectLst/>
                <a:latin typeface="-apple-system"/>
              </a:rPr>
              <a:t> বলে।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75438" y="2615707"/>
            <a:ext cx="1078064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AvB‡mvevi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439" y="4810267"/>
            <a:ext cx="10780643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AvB‡mv‡Uvb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5438" y="2738235"/>
            <a:ext cx="10780643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b="0" i="0" dirty="0" smtClean="0">
                <a:solidFill>
                  <a:srgbClr val="333333"/>
                </a:solidFill>
                <a:effectLst/>
                <a:latin typeface="-apple-system"/>
              </a:rPr>
              <a:t>যে সকল </a:t>
            </a:r>
            <a:r>
              <a:rPr lang="en-US" sz="2800" dirty="0" err="1" smtClean="0">
                <a:solidFill>
                  <a:srgbClr val="333333"/>
                </a:solidFill>
                <a:latin typeface="-apple-system"/>
              </a:rPr>
              <a:t>পরমানুর</a:t>
            </a:r>
            <a:r>
              <a:rPr lang="en-US" sz="2800" dirty="0" smtClean="0">
                <a:solidFill>
                  <a:srgbClr val="333333"/>
                </a:solidFill>
                <a:latin typeface="-apple-system"/>
              </a:rPr>
              <a:t> </a:t>
            </a:r>
            <a:r>
              <a:rPr lang="as-IN" sz="2800" b="0" i="0" dirty="0" smtClean="0">
                <a:solidFill>
                  <a:srgbClr val="333333"/>
                </a:solidFill>
                <a:effectLst/>
                <a:latin typeface="-apple-system"/>
              </a:rPr>
              <a:t> ভরসংখ্যা একই কিন্তু পারমানবিক সংখ্যা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-apple-system"/>
              </a:rPr>
              <a:t> ও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-apple-system"/>
              </a:rPr>
              <a:t>নিউট্রন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-apple-system"/>
              </a:rPr>
              <a:t>সংখ্যা</a:t>
            </a:r>
            <a:r>
              <a:rPr lang="as-IN" sz="2800" b="0" i="0" dirty="0" smtClean="0">
                <a:solidFill>
                  <a:srgbClr val="333333"/>
                </a:solidFill>
                <a:effectLst/>
                <a:latin typeface="-apple-system"/>
              </a:rPr>
              <a:t> আলাদা তাদেরকে একে ওপরের </a:t>
            </a:r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আইসোবার </a:t>
            </a:r>
            <a:r>
              <a:rPr lang="as-IN" sz="2800" b="0" i="0" dirty="0" smtClean="0">
                <a:solidFill>
                  <a:srgbClr val="333333"/>
                </a:solidFill>
                <a:effectLst/>
                <a:latin typeface="-apple-system"/>
              </a:rPr>
              <a:t>বলে।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75438" y="4902599"/>
            <a:ext cx="10780643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যে সকল </a:t>
            </a:r>
            <a:r>
              <a:rPr lang="en-US" sz="3200" dirty="0" err="1" smtClean="0">
                <a:solidFill>
                  <a:srgbClr val="333333"/>
                </a:solidFill>
                <a:latin typeface="-apple-system"/>
              </a:rPr>
              <a:t>পরমানুর</a:t>
            </a:r>
            <a:r>
              <a:rPr lang="en-US" sz="3200" dirty="0" smtClean="0">
                <a:solidFill>
                  <a:srgbClr val="333333"/>
                </a:solidFill>
                <a:latin typeface="-apple-system"/>
              </a:rPr>
              <a:t> </a:t>
            </a:r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 </a:t>
            </a:r>
            <a:r>
              <a:rPr lang="en-US" sz="3200" b="0" i="0" dirty="0" err="1" smtClean="0">
                <a:solidFill>
                  <a:srgbClr val="333333"/>
                </a:solidFill>
                <a:effectLst/>
                <a:latin typeface="-apple-system"/>
              </a:rPr>
              <a:t>নিউট্রন</a:t>
            </a:r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 একই কিন্তু পারমানবিক সংখ্যা</a:t>
            </a:r>
            <a:r>
              <a:rPr lang="en-US" sz="3200" b="0" i="0" dirty="0" smtClean="0">
                <a:solidFill>
                  <a:srgbClr val="333333"/>
                </a:solidFill>
                <a:effectLst/>
                <a:latin typeface="-apple-system"/>
              </a:rPr>
              <a:t> ও </a:t>
            </a:r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ভরসংখ্যা</a:t>
            </a:r>
            <a:r>
              <a:rPr lang="en-US" sz="3200" dirty="0" smtClean="0">
                <a:solidFill>
                  <a:srgbClr val="333333"/>
                </a:solidFill>
                <a:latin typeface="-apple-system"/>
              </a:rPr>
              <a:t> </a:t>
            </a:r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আলাদা তাদেরকে একে ওপরের </a:t>
            </a:r>
            <a:r>
              <a:rPr lang="as-IN" sz="3600" b="0" i="0" dirty="0" smtClean="0">
                <a:solidFill>
                  <a:srgbClr val="333333"/>
                </a:solidFill>
                <a:effectLst/>
                <a:latin typeface="-apple-system"/>
              </a:rPr>
              <a:t>আইসোবার </a:t>
            </a:r>
            <a:r>
              <a:rPr lang="as-IN" sz="3200" b="0" i="0" dirty="0" smtClean="0">
                <a:solidFill>
                  <a:srgbClr val="333333"/>
                </a:solidFill>
                <a:effectLst/>
                <a:latin typeface="-apple-system"/>
              </a:rPr>
              <a:t>বলে।</a:t>
            </a:r>
            <a:endParaRPr lang="en-US" sz="3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42303" b="21312"/>
          <a:stretch/>
        </p:blipFill>
        <p:spPr>
          <a:xfrm>
            <a:off x="775435" y="512896"/>
            <a:ext cx="10780646" cy="1384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118" t="5550" r="13445" b="65929"/>
          <a:stretch/>
        </p:blipFill>
        <p:spPr>
          <a:xfrm>
            <a:off x="775435" y="521535"/>
            <a:ext cx="10780645" cy="13677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51972" r="9698" b="19810"/>
          <a:stretch/>
        </p:blipFill>
        <p:spPr>
          <a:xfrm>
            <a:off x="6291748" y="2615708"/>
            <a:ext cx="5264333" cy="1354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15776" b="18494"/>
          <a:stretch/>
        </p:blipFill>
        <p:spPr>
          <a:xfrm>
            <a:off x="775435" y="4810267"/>
            <a:ext cx="10780645" cy="13234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5527" b="60775"/>
          <a:stretch/>
        </p:blipFill>
        <p:spPr>
          <a:xfrm>
            <a:off x="775434" y="2601834"/>
            <a:ext cx="5669325" cy="13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6651" y="592575"/>
            <a:ext cx="1037190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000" dirty="0" smtClean="0"/>
              <a:t>আইসোইলেকট্রনিক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66647" y="561663"/>
            <a:ext cx="1037190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 smtClean="0"/>
              <a:t>যে সকল পরমাণু, অনু বা আয়নের মধ্যে ইলেকট্রন সংখ্যা সমান থাকে তাদেরকে পরস্পরের আইসোইলেকট্রনিক বলে।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66646" y="559613"/>
            <a:ext cx="1037191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F₂ </a:t>
            </a:r>
            <a:r>
              <a:rPr lang="as-IN" sz="2400" dirty="0" smtClean="0"/>
              <a:t>অণুতে মোট ইলেকট্রন সংখ্যা = (9+9) =18, ইথেন </a:t>
            </a:r>
            <a:r>
              <a:rPr lang="as-IN" sz="2400" b="1" dirty="0" smtClean="0"/>
              <a:t>(</a:t>
            </a:r>
            <a:r>
              <a:rPr lang="en-US" sz="2400" b="1" dirty="0" smtClean="0"/>
              <a:t>C₂H₆) </a:t>
            </a:r>
            <a:r>
              <a:rPr lang="as-IN" sz="2400" dirty="0" smtClean="0"/>
              <a:t>অণুতে মোট ইলেকট্রন সংখ্যা =(6</a:t>
            </a:r>
            <a:r>
              <a:rPr lang="en-US" sz="2400" dirty="0" smtClean="0"/>
              <a:t>x2 + 1x 6) = 18, </a:t>
            </a:r>
            <a:r>
              <a:rPr lang="as-IN" sz="2400" dirty="0" smtClean="0"/>
              <a:t>আর্গন </a:t>
            </a:r>
            <a:r>
              <a:rPr lang="as-IN" sz="2400" b="1" dirty="0" smtClean="0"/>
              <a:t>(</a:t>
            </a:r>
            <a:r>
              <a:rPr lang="en-US" sz="2400" b="1" dirty="0" err="1" smtClean="0"/>
              <a:t>Ar</a:t>
            </a:r>
            <a:r>
              <a:rPr lang="en-US" sz="2400" b="1" dirty="0" smtClean="0"/>
              <a:t>) </a:t>
            </a:r>
            <a:r>
              <a:rPr lang="as-IN" sz="2400" dirty="0" smtClean="0"/>
              <a:t>এর মোট ইলেকট্রন সংখ্যা =18, আবার ফসফোনিয়াম </a:t>
            </a:r>
            <a:r>
              <a:rPr lang="as-IN" sz="2400" b="1" dirty="0" smtClean="0"/>
              <a:t>(</a:t>
            </a:r>
            <a:r>
              <a:rPr lang="en-US" sz="2400" b="1" dirty="0" smtClean="0"/>
              <a:t>PH₄+) </a:t>
            </a:r>
            <a:r>
              <a:rPr lang="as-IN" sz="2400" dirty="0" smtClean="0"/>
              <a:t>এর মোট ইলেকট্রন সংখ্যা =( 15 + 1</a:t>
            </a:r>
            <a:r>
              <a:rPr lang="en-US" sz="2400" dirty="0" smtClean="0"/>
              <a:t>x3 )  = 18.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66647" y="2063067"/>
            <a:ext cx="10371909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6600" dirty="0" smtClean="0"/>
              <a:t>আইসোস্টার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966647" y="2068142"/>
            <a:ext cx="1037190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 smtClean="0"/>
              <a:t>যেসকল অণুর মধ্যে সমসংখ্যক পরমাণু ও সমসংখ্যক ইলেকট্রন থাকে তাদেরকে পরস্পরের আইসোস্টার বলে।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66646" y="1968998"/>
            <a:ext cx="1037191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/>
              <a:t>Cl</a:t>
            </a:r>
            <a:r>
              <a:rPr lang="en-US" sz="2800" dirty="0" smtClean="0"/>
              <a:t>₂ </a:t>
            </a:r>
            <a:r>
              <a:rPr lang="as-IN" sz="2800" dirty="0" smtClean="0"/>
              <a:t>অণুতে পরমানুর সংখ্যা  1 + 1 = 2 এবং মোট ইলেকট্রন সংখ্যা = ( 17</a:t>
            </a:r>
            <a:r>
              <a:rPr lang="en-US" sz="2800" dirty="0" smtClean="0"/>
              <a:t>x 2) = 34. </a:t>
            </a:r>
            <a:r>
              <a:rPr lang="as-IN" sz="2800" dirty="0" smtClean="0"/>
              <a:t>আবার, </a:t>
            </a:r>
            <a:r>
              <a:rPr lang="en-US" sz="2800" dirty="0" err="1" smtClean="0"/>
              <a:t>FeO</a:t>
            </a:r>
            <a:r>
              <a:rPr lang="en-US" sz="2800" dirty="0" smtClean="0"/>
              <a:t> </a:t>
            </a:r>
            <a:r>
              <a:rPr lang="as-IN" sz="2800" dirty="0" smtClean="0"/>
              <a:t>অণুতে পরমানুর সংখ্যা  1 + 1 = 2 এবং মোট ইলেকট্রন সংখ্যা = ( 26 + 8 ) = 34.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966646" y="3576369"/>
            <a:ext cx="1037191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5400" dirty="0" smtClean="0"/>
              <a:t>আইসোডায়াফার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966646" y="3587440"/>
            <a:ext cx="1037191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যে সকল মৌলের পরমাণুর নিউক্লিয়াসে প্রোটন ও নিউট্রন সংখ্যার পার্থক্য সমান তাদেরকে পরস্পরের আইসোডায়াফার বলে।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66646" y="3576369"/>
            <a:ext cx="1037191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Na </a:t>
            </a:r>
            <a:r>
              <a:rPr lang="as-IN" sz="2800" dirty="0" smtClean="0"/>
              <a:t>প্রোটন সংখ্যা - 11, এবং নিউট্রন সংখ্যা - 12. (12 - 11)</a:t>
            </a:r>
            <a:r>
              <a:rPr lang="en-US" sz="2800" dirty="0" smtClean="0"/>
              <a:t> </a:t>
            </a:r>
            <a:r>
              <a:rPr lang="as-IN" sz="2800" dirty="0" smtClean="0"/>
              <a:t>= 1.আবার, </a:t>
            </a:r>
            <a:r>
              <a:rPr lang="en-US" sz="2800" dirty="0" smtClean="0"/>
              <a:t>Al </a:t>
            </a:r>
            <a:r>
              <a:rPr lang="as-IN" sz="2800" dirty="0" smtClean="0"/>
              <a:t>এর প্রোটন সংখ্যা - 13, এবং নিউট্রন সংখ্যা - 14. (14 - 13)=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66646" y="4815889"/>
            <a:ext cx="1037191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7200" dirty="0" smtClean="0"/>
              <a:t>নিউক্লিয়ার আইসোমার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966646" y="4815889"/>
            <a:ext cx="1037191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যেসব পরমাণুর পারমাণবিক সংখ্যা এবং ভর সংখ্যা একই কিন্তু তেজস্ক্রিয় ধর্ম ভিন্ন তাদেরকে পরস্পরের নিউক্লিয়ার আইসোমার বলা হয়।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66646" y="4815888"/>
            <a:ext cx="1037191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dirty="0" smtClean="0"/>
              <a:t>দুটি তেজস্ক্রিয় </a:t>
            </a:r>
            <a:r>
              <a:rPr lang="en-US" sz="2800" dirty="0" smtClean="0"/>
              <a:t>Zn  </a:t>
            </a:r>
            <a:r>
              <a:rPr lang="as-IN" sz="2800" dirty="0" smtClean="0"/>
              <a:t>যার একটি  </a:t>
            </a:r>
            <a:r>
              <a:rPr lang="en-US" sz="2800" dirty="0" smtClean="0"/>
              <a:t>Zn </a:t>
            </a:r>
            <a:r>
              <a:rPr lang="as-IN" sz="2800" dirty="0" smtClean="0"/>
              <a:t>এর পারমাণবিক সংখ্যা 30 এবং ভর সংখ্য 69. এর অর্ধ - জীবন 13.8 ঘন্টা, আবার আরেকটি </a:t>
            </a:r>
            <a:r>
              <a:rPr lang="en-US" sz="2800" dirty="0" smtClean="0"/>
              <a:t>Zn </a:t>
            </a:r>
            <a:r>
              <a:rPr lang="as-IN" sz="2800" dirty="0" smtClean="0"/>
              <a:t>যার পারমাণবিক সংখ্যা 30 এবং ভর সংখ্যা 69.  অর্ধ - জীবন  57 মিনিট।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735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828</Words>
  <Application>Microsoft Office PowerPoint</Application>
  <PresentationFormat>Custom</PresentationFormat>
  <Paragraphs>92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1_Office Theme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evoxi KvR</vt:lpstr>
      <vt:lpstr>ab¨ev`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 Lalon Kumar</dc:creator>
  <cp:lastModifiedBy>Lalon</cp:lastModifiedBy>
  <cp:revision>28</cp:revision>
  <dcterms:created xsi:type="dcterms:W3CDTF">2020-07-26T04:14:02Z</dcterms:created>
  <dcterms:modified xsi:type="dcterms:W3CDTF">2020-09-19T02:47:06Z</dcterms:modified>
</cp:coreProperties>
</file>