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1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2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61" r:id="rId2"/>
    <p:sldId id="284" r:id="rId3"/>
    <p:sldId id="285" r:id="rId4"/>
    <p:sldId id="283" r:id="rId5"/>
    <p:sldId id="297" r:id="rId6"/>
    <p:sldId id="281" r:id="rId7"/>
    <p:sldId id="270" r:id="rId8"/>
    <p:sldId id="298" r:id="rId9"/>
    <p:sldId id="290" r:id="rId10"/>
    <p:sldId id="288" r:id="rId11"/>
    <p:sldId id="289" r:id="rId12"/>
    <p:sldId id="291" r:id="rId13"/>
    <p:sldId id="271" r:id="rId14"/>
    <p:sldId id="294" r:id="rId15"/>
    <p:sldId id="267" r:id="rId16"/>
    <p:sldId id="295" r:id="rId17"/>
    <p:sldId id="296" r:id="rId18"/>
    <p:sldId id="279" r:id="rId19"/>
    <p:sldId id="269" r:id="rId20"/>
    <p:sldId id="278" r:id="rId21"/>
    <p:sldId id="276" r:id="rId22"/>
    <p:sldId id="277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100" d="100"/>
          <a:sy n="100" d="100"/>
        </p:scale>
        <p:origin x="174" y="-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9312DB-4D42-48D2-A24C-0F62CA221AB5}" type="datetimeFigureOut">
              <a:rPr lang="en-US" smtClean="0"/>
              <a:t>2/22/2019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20F35E-EE9A-4E09-BFE8-FCFC6CF27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273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20F35E-EE9A-4E09-BFE8-FCFC6CF2749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1639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C35141-C9E5-4FFA-9C9F-41B97800F836}" type="slidenum">
              <a:rPr lang="en-GB" smtClean="0"/>
              <a:pPr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1240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B7C18-A41C-4870-9F25-059579CDC692}" type="datetimeFigureOut">
              <a:rPr lang="en-US" smtClean="0"/>
              <a:t>2/22/2019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CE27336F-F29E-44BC-BAFB-05EE22F479C7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9160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B7C18-A41C-4870-9F25-059579CDC692}" type="datetimeFigureOut">
              <a:rPr lang="en-US" smtClean="0"/>
              <a:t>2/22/2019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7336F-F29E-44BC-BAFB-05EE22F479C7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989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B7C18-A41C-4870-9F25-059579CDC692}" type="datetimeFigureOut">
              <a:rPr lang="en-US" smtClean="0"/>
              <a:t>2/22/2019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7336F-F29E-44BC-BAFB-05EE22F479C7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8463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B7C18-A41C-4870-9F25-059579CDC692}" type="datetimeFigureOut">
              <a:rPr lang="en-US" smtClean="0"/>
              <a:t>2/22/2019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7336F-F29E-44BC-BAFB-05EE22F479C7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3484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B7C18-A41C-4870-9F25-059579CDC692}" type="datetimeFigureOut">
              <a:rPr lang="en-US" smtClean="0"/>
              <a:t>2/22/2019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7336F-F29E-44BC-BAFB-05EE22F479C7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988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B7C18-A41C-4870-9F25-059579CDC692}" type="datetimeFigureOut">
              <a:rPr lang="en-US" smtClean="0"/>
              <a:t>2/22/2019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7336F-F29E-44BC-BAFB-05EE22F479C7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1490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B7C18-A41C-4870-9F25-059579CDC692}" type="datetimeFigureOut">
              <a:rPr lang="en-US" smtClean="0"/>
              <a:t>2/22/2019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7336F-F29E-44BC-BAFB-05EE22F479C7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8915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B7C18-A41C-4870-9F25-059579CDC692}" type="datetimeFigureOut">
              <a:rPr lang="en-US" smtClean="0"/>
              <a:t>2/22/2019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7336F-F29E-44BC-BAFB-05EE22F479C7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7092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B7C18-A41C-4870-9F25-059579CDC692}" type="datetimeFigureOut">
              <a:rPr lang="en-US" smtClean="0"/>
              <a:t>2/22/2019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7336F-F29E-44BC-BAFB-05EE22F47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614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B7C18-A41C-4870-9F25-059579CDC692}" type="datetimeFigureOut">
              <a:rPr lang="en-US" smtClean="0"/>
              <a:t>2/22/2019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7336F-F29E-44BC-BAFB-05EE22F479C7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8668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0BBB7C18-A41C-4870-9F25-059579CDC692}" type="datetimeFigureOut">
              <a:rPr lang="en-US" smtClean="0"/>
              <a:t>2/22/2019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7336F-F29E-44BC-BAFB-05EE22F479C7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7482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0000">
              <a:schemeClr val="bg2">
                <a:tint val="94000"/>
                <a:satMod val="80000"/>
                <a:lumMod val="106000"/>
              </a:schemeClr>
            </a:gs>
            <a:gs pos="100000">
              <a:srgbClr val="FFC000"/>
            </a:gs>
          </a:gsLst>
          <a:path path="circle">
            <a:fillToRect l="43000" r="43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BB7C18-A41C-4870-9F25-059579CDC692}" type="datetimeFigureOut">
              <a:rPr lang="en-US" smtClean="0"/>
              <a:t>2/22/2019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CE27336F-F29E-44BC-BAFB-05EE22F479C7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3553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4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4" Type="http://schemas.openxmlformats.org/officeDocument/2006/relationships/image" Target="../media/image18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4" Type="http://schemas.openxmlformats.org/officeDocument/2006/relationships/image" Target="../media/image20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6" Type="http://schemas.openxmlformats.org/officeDocument/2006/relationships/image" Target="../media/image24.jpeg"/><Relationship Id="rId5" Type="http://schemas.microsoft.com/office/2007/relationships/hdphoto" Target="../media/hdphoto2.wdp"/><Relationship Id="rId4" Type="http://schemas.openxmlformats.org/officeDocument/2006/relationships/image" Target="../media/image23.png"/><Relationship Id="rId9" Type="http://schemas.openxmlformats.org/officeDocument/2006/relationships/image" Target="../media/image27.emf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harishenglishaid@gmail.com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Relationship Id="rId4" Type="http://schemas.openxmlformats.org/officeDocument/2006/relationships/image" Target="../media/image3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video" Target="../media/media1.mp4"/><Relationship Id="rId2" Type="http://schemas.microsoft.com/office/2007/relationships/media" Target="../media/media1.mp4"/><Relationship Id="rId1" Type="http://schemas.openxmlformats.org/officeDocument/2006/relationships/tags" Target="../tags/tag3.xml"/><Relationship Id="rId5" Type="http://schemas.openxmlformats.org/officeDocument/2006/relationships/image" Target="../media/image5.png"/><Relationship Id="rId4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p3"/><Relationship Id="rId2" Type="http://schemas.microsoft.com/office/2007/relationships/media" Target="../media/media2.mp3"/><Relationship Id="rId1" Type="http://schemas.openxmlformats.org/officeDocument/2006/relationships/tags" Target="../tags/tag6.xml"/><Relationship Id="rId6" Type="http://schemas.openxmlformats.org/officeDocument/2006/relationships/image" Target="../media/image9.png"/><Relationship Id="rId5" Type="http://schemas.openxmlformats.org/officeDocument/2006/relationships/image" Target="../media/image8.gif"/><Relationship Id="rId4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098" y="150768"/>
            <a:ext cx="10525105" cy="6048911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9D9FE731-1F41-41DB-9BD9-3CAC98C78822}"/>
              </a:ext>
            </a:extLst>
          </p:cNvPr>
          <p:cNvGrpSpPr/>
          <p:nvPr/>
        </p:nvGrpSpPr>
        <p:grpSpPr>
          <a:xfrm rot="1496015">
            <a:off x="5308947" y="882502"/>
            <a:ext cx="5640953" cy="2799471"/>
            <a:chOff x="5542864" y="-1"/>
            <a:chExt cx="5640953" cy="2799471"/>
          </a:xfrm>
        </p:grpSpPr>
        <p:sp>
          <p:nvSpPr>
            <p:cNvPr id="8" name="Cloud Callout 2">
              <a:extLst>
                <a:ext uri="{FF2B5EF4-FFF2-40B4-BE49-F238E27FC236}">
                  <a16:creationId xmlns:a16="http://schemas.microsoft.com/office/drawing/2014/main" id="{F9DF8BC5-430F-4B51-9312-4CF42B4F0F1C}"/>
                </a:ext>
              </a:extLst>
            </p:cNvPr>
            <p:cNvSpPr/>
            <p:nvPr/>
          </p:nvSpPr>
          <p:spPr>
            <a:xfrm rot="16200000">
              <a:off x="6963605" y="-1420742"/>
              <a:ext cx="2799471" cy="5640953"/>
            </a:xfrm>
            <a:prstGeom prst="cloudCallou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4FD77D6-F824-4626-8468-2ADEB1ACE81D}"/>
                </a:ext>
              </a:extLst>
            </p:cNvPr>
            <p:cNvSpPr txBox="1"/>
            <p:nvPr/>
          </p:nvSpPr>
          <p:spPr>
            <a:xfrm rot="20954131">
              <a:off x="6241650" y="643693"/>
              <a:ext cx="3325091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bn-BD" sz="4000" b="1" dirty="0">
                  <a:solidFill>
                    <a:srgbClr val="FF0000"/>
                  </a:solidFill>
                  <a:latin typeface="Lucida Handwriting" panose="03010101010101010101" pitchFamily="66" charset="0"/>
                  <a:cs typeface="Times New Roman" panose="02020603050405020304" pitchFamily="18" charset="0"/>
                </a:rPr>
                <a:t>WELCOME TO OUR </a:t>
              </a:r>
              <a:r>
                <a:rPr lang="en-US" sz="4000" b="1" dirty="0">
                  <a:solidFill>
                    <a:srgbClr val="FF0000"/>
                  </a:solidFill>
                  <a:latin typeface="Lucida Handwriting" panose="03010101010101010101" pitchFamily="66" charset="0"/>
                  <a:cs typeface="Times New Roman" panose="02020603050405020304" pitchFamily="18" charset="0"/>
                </a:rPr>
                <a:t>   </a:t>
              </a:r>
              <a:r>
                <a:rPr lang="bn-BD" sz="4000" b="1" dirty="0">
                  <a:solidFill>
                    <a:srgbClr val="FF0000"/>
                  </a:solidFill>
                  <a:latin typeface="Lucida Handwriting" panose="03010101010101010101" pitchFamily="66" charset="0"/>
                  <a:cs typeface="Times New Roman" panose="02020603050405020304" pitchFamily="18" charset="0"/>
                </a:rPr>
                <a:t>CLASS</a:t>
              </a:r>
              <a:endParaRPr lang="en-US" sz="4000" b="1" dirty="0">
                <a:solidFill>
                  <a:srgbClr val="FF0000"/>
                </a:solidFill>
                <a:latin typeface="Lucida Handwriting" panose="03010101010101010101" pitchFamily="66" charset="0"/>
                <a:cs typeface="Times New Roman" panose="02020603050405020304" pitchFamily="18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3616155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0000" advTm="12229">
        <p15:prstTrans prst="curtains"/>
        <p:sndAc>
          <p:stSnd>
            <p:snd r:embed="rId3" name="drumroll.wav"/>
          </p:stSnd>
        </p:sndAc>
      </p:transition>
    </mc:Choice>
    <mc:Fallback>
      <p:transition spd="slow" advTm="12229">
        <p:fade/>
        <p:sndAc>
          <p:stSnd>
            <p:snd r:embed="rId3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76D502D-B5A6-4129-AE89-EF9EDC29A7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1182" y="0"/>
            <a:ext cx="7288697" cy="5806536"/>
          </a:xfrm>
          <a:prstGeom prst="rect">
            <a:avLst/>
          </a:prstGeom>
        </p:spPr>
      </p:pic>
      <p:sp>
        <p:nvSpPr>
          <p:cNvPr id="3" name="Arrow: Right 2">
            <a:extLst>
              <a:ext uri="{FF2B5EF4-FFF2-40B4-BE49-F238E27FC236}">
                <a16:creationId xmlns:a16="http://schemas.microsoft.com/office/drawing/2014/main" id="{80F1A412-6ACD-4A36-90FD-58ED0AD0EA12}"/>
              </a:ext>
            </a:extLst>
          </p:cNvPr>
          <p:cNvSpPr/>
          <p:nvPr/>
        </p:nvSpPr>
        <p:spPr>
          <a:xfrm>
            <a:off x="834887" y="0"/>
            <a:ext cx="2608393" cy="5684427"/>
          </a:xfrm>
          <a:prstGeom prst="rightArrow">
            <a:avLst>
              <a:gd name="adj1" fmla="val 50000"/>
              <a:gd name="adj2" fmla="val 48984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0070C0"/>
                </a:solidFill>
              </a:rPr>
              <a:t>What are they doing?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D9C975D-506C-4C1A-B2AB-870B2C273D08}"/>
              </a:ext>
            </a:extLst>
          </p:cNvPr>
          <p:cNvSpPr txBox="1"/>
          <p:nvPr/>
        </p:nvSpPr>
        <p:spPr>
          <a:xfrm>
            <a:off x="3086100" y="5440776"/>
            <a:ext cx="849576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They’re watering plants.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487609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353"/>
    </mc:Choice>
    <mc:Fallback>
      <p:transition spd="slow" advTm="63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107DB22-5A08-489E-BA17-97F5B0F19C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0635" y="0"/>
            <a:ext cx="6936852" cy="5491700"/>
          </a:xfrm>
          <a:prstGeom prst="rect">
            <a:avLst/>
          </a:prstGeom>
        </p:spPr>
      </p:pic>
      <p:sp>
        <p:nvSpPr>
          <p:cNvPr id="3" name="Arrow: Right 2">
            <a:extLst>
              <a:ext uri="{FF2B5EF4-FFF2-40B4-BE49-F238E27FC236}">
                <a16:creationId xmlns:a16="http://schemas.microsoft.com/office/drawing/2014/main" id="{DFBF5F32-C7A1-44A8-AAEB-D427485B7FC2}"/>
              </a:ext>
            </a:extLst>
          </p:cNvPr>
          <p:cNvSpPr/>
          <p:nvPr/>
        </p:nvSpPr>
        <p:spPr>
          <a:xfrm>
            <a:off x="728870" y="0"/>
            <a:ext cx="2608393" cy="5684427"/>
          </a:xfrm>
          <a:prstGeom prst="rightArrow">
            <a:avLst>
              <a:gd name="adj1" fmla="val 50000"/>
              <a:gd name="adj2" fmla="val 48984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are they doing?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8C297A-89FC-4588-8E90-E5069CA7F24F}"/>
              </a:ext>
            </a:extLst>
          </p:cNvPr>
          <p:cNvSpPr txBox="1"/>
          <p:nvPr/>
        </p:nvSpPr>
        <p:spPr>
          <a:xfrm>
            <a:off x="2875539" y="5352957"/>
            <a:ext cx="84327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They’re washing their hands.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87617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7748">
        <p14:doors dir="vert"/>
      </p:transition>
    </mc:Choice>
    <mc:Fallback>
      <p:transition spd="slow" advTm="774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FB487E2-9E23-417A-B467-B1E24C0256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5989" y="0"/>
            <a:ext cx="6824870" cy="5208022"/>
          </a:xfrm>
          <a:prstGeom prst="rect">
            <a:avLst/>
          </a:prstGeom>
        </p:spPr>
      </p:pic>
      <p:sp>
        <p:nvSpPr>
          <p:cNvPr id="3" name="Arrow: Right 2">
            <a:extLst>
              <a:ext uri="{FF2B5EF4-FFF2-40B4-BE49-F238E27FC236}">
                <a16:creationId xmlns:a16="http://schemas.microsoft.com/office/drawing/2014/main" id="{E4C442D4-5F0A-4E5D-9DB4-5A1B3A8B1374}"/>
              </a:ext>
            </a:extLst>
          </p:cNvPr>
          <p:cNvSpPr/>
          <p:nvPr/>
        </p:nvSpPr>
        <p:spPr>
          <a:xfrm>
            <a:off x="728870" y="0"/>
            <a:ext cx="2608393" cy="5684427"/>
          </a:xfrm>
          <a:prstGeom prst="rightArrow">
            <a:avLst>
              <a:gd name="adj1" fmla="val 50000"/>
              <a:gd name="adj2" fmla="val 48984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0070C0"/>
                </a:solidFill>
              </a:rPr>
              <a:t>What are they doing?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B2BCCB-5888-4AD0-981A-3280E0DEAE2E}"/>
              </a:ext>
            </a:extLst>
          </p:cNvPr>
          <p:cNvSpPr txBox="1"/>
          <p:nvPr/>
        </p:nvSpPr>
        <p:spPr>
          <a:xfrm>
            <a:off x="3245823" y="5131729"/>
            <a:ext cx="809707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rgbClr val="7030A0"/>
                </a:solidFill>
              </a:rPr>
              <a:t>They’re eating oranges.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067321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162"/>
    </mc:Choice>
    <mc:Fallback>
      <p:transition spd="slow" advTm="91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P-MacroEconomics - Unit IV. Financial Sector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05308"/>
            <a:ext cx="3799740" cy="4294076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 rot="1234445">
            <a:off x="4447181" y="748458"/>
            <a:ext cx="6882408" cy="3786812"/>
          </a:xfrm>
          <a:prstGeom prst="cloudCallout">
            <a:avLst>
              <a:gd name="adj1" fmla="val -44157"/>
              <a:gd name="adj2" fmla="val 86375"/>
            </a:avLst>
          </a:prstGeom>
          <a:solidFill>
            <a:srgbClr val="52CDDE"/>
          </a:solidFill>
          <a:effectLst>
            <a:glow rad="101600">
              <a:schemeClr val="accent6">
                <a:satMod val="175000"/>
                <a:alpha val="40000"/>
              </a:schemeClr>
            </a:glo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Open  your text book</a:t>
            </a:r>
          </a:p>
          <a:p>
            <a:pPr algn="ctr"/>
            <a:r>
              <a:rPr lang="bn-BD" sz="4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Page No:- 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54</a:t>
            </a:r>
            <a:endParaRPr lang="en-US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12861781"/>
      </p:ext>
    </p:extLst>
  </p:cSld>
  <p:clrMapOvr>
    <a:masterClrMapping/>
  </p:clrMapOvr>
  <p:transition spd="med" advTm="11632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rrow: Right 7">
            <a:extLst>
              <a:ext uri="{FF2B5EF4-FFF2-40B4-BE49-F238E27FC236}">
                <a16:creationId xmlns:a16="http://schemas.microsoft.com/office/drawing/2014/main" id="{98FD3F31-7F6A-4B31-AC9F-CD5A570D0ED2}"/>
              </a:ext>
            </a:extLst>
          </p:cNvPr>
          <p:cNvSpPr/>
          <p:nvPr/>
        </p:nvSpPr>
        <p:spPr>
          <a:xfrm>
            <a:off x="1881807" y="1350857"/>
            <a:ext cx="2345637" cy="1553962"/>
          </a:xfrm>
          <a:prstGeom prst="rightArrow">
            <a:avLst>
              <a:gd name="adj1" fmla="val 61939"/>
              <a:gd name="adj2" fmla="val 2868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/>
              <a:t>They 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2F8374-5630-4B20-A51D-B18B6AA15B3E}"/>
              </a:ext>
            </a:extLst>
          </p:cNvPr>
          <p:cNvSpPr txBox="1"/>
          <p:nvPr/>
        </p:nvSpPr>
        <p:spPr>
          <a:xfrm>
            <a:off x="4966252" y="1712339"/>
            <a:ext cx="58806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More  than one person</a:t>
            </a: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07500466-1C33-4205-BA1C-0265D8EE4518}"/>
              </a:ext>
            </a:extLst>
          </p:cNvPr>
          <p:cNvSpPr/>
          <p:nvPr/>
        </p:nvSpPr>
        <p:spPr>
          <a:xfrm>
            <a:off x="1881807" y="3428999"/>
            <a:ext cx="2345637" cy="1673087"/>
          </a:xfrm>
          <a:prstGeom prst="rightArrow">
            <a:avLst>
              <a:gd name="adj1" fmla="val 61939"/>
              <a:gd name="adj2" fmla="val 2868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/>
              <a:t>They’re 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E60EBD7-991C-4E1C-87BE-83AC6E2B9E8B}"/>
              </a:ext>
            </a:extLst>
          </p:cNvPr>
          <p:cNvSpPr txBox="1"/>
          <p:nvPr/>
        </p:nvSpPr>
        <p:spPr>
          <a:xfrm>
            <a:off x="5118652" y="3742082"/>
            <a:ext cx="48370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are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60135" y="243653"/>
            <a:ext cx="50717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Grammar point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057546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218"/>
    </mc:Choice>
    <mc:Fallback>
      <p:transition spd="slow" advTm="122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1" grpId="0" animBg="1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88322" y="422624"/>
            <a:ext cx="7468059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Now we will say in pair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07569" y="1575580"/>
            <a:ext cx="3526657" cy="1754326"/>
          </a:xfrm>
          <a:prstGeom prst="rect">
            <a:avLst/>
          </a:prstGeom>
          <a:solidFill>
            <a:srgbClr val="00B0F0"/>
          </a:solidFill>
          <a:ln w="28575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LOTA 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GB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SORNA</a:t>
            </a:r>
            <a:endParaRPr lang="en-GB" sz="5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14983" y="3798131"/>
            <a:ext cx="3526657" cy="1754326"/>
          </a:xfrm>
          <a:prstGeom prst="rect">
            <a:avLst/>
          </a:prstGeom>
          <a:solidFill>
            <a:srgbClr val="92D050"/>
          </a:solidFill>
          <a:ln w="28575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NAFI</a:t>
            </a:r>
            <a:r>
              <a:rPr lang="en-GB" sz="5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GB" sz="5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PAKHI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lum bright="-2000" contrast="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3190" y="3801956"/>
            <a:ext cx="3500462" cy="1754326"/>
          </a:xfrm>
          <a:prstGeom prst="rect">
            <a:avLst/>
          </a:prstGeom>
          <a:ln w="28575">
            <a:solidFill>
              <a:srgbClr val="00000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lum contras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752" y="1571612"/>
            <a:ext cx="3571900" cy="1754326"/>
          </a:xfrm>
          <a:prstGeom prst="rect">
            <a:avLst/>
          </a:prstGeom>
          <a:ln w="28575">
            <a:solidFill>
              <a:srgbClr val="000000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682900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458"/>
    </mc:Choice>
    <mc:Fallback>
      <p:transition spd="slow" advTm="154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9E729F0-F195-4838-BE9C-1C33449232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2243" y="2157212"/>
            <a:ext cx="3551870" cy="29785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7912B5D-7B9A-4804-BF09-47272935A4C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9193" r="49194"/>
          <a:stretch/>
        </p:blipFill>
        <p:spPr>
          <a:xfrm>
            <a:off x="477078" y="1510748"/>
            <a:ext cx="1762539" cy="45045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2D08601-DEE3-4D75-83BA-22A08D60E5A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2121" r="22452"/>
          <a:stretch/>
        </p:blipFill>
        <p:spPr>
          <a:xfrm>
            <a:off x="9406265" y="1642832"/>
            <a:ext cx="2012771" cy="4372434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465CE0A7-4DC0-452E-BB92-7D2B7282DFC6}"/>
              </a:ext>
            </a:extLst>
          </p:cNvPr>
          <p:cNvGrpSpPr/>
          <p:nvPr/>
        </p:nvGrpSpPr>
        <p:grpSpPr>
          <a:xfrm>
            <a:off x="1519021" y="863042"/>
            <a:ext cx="3610793" cy="1292929"/>
            <a:chOff x="1519021" y="863042"/>
            <a:chExt cx="3610793" cy="1292929"/>
          </a:xfrm>
        </p:grpSpPr>
        <p:sp>
          <p:nvSpPr>
            <p:cNvPr id="7" name="Thought Bubble: Cloud 6">
              <a:extLst>
                <a:ext uri="{FF2B5EF4-FFF2-40B4-BE49-F238E27FC236}">
                  <a16:creationId xmlns:a16="http://schemas.microsoft.com/office/drawing/2014/main" id="{20D1C1EF-B96B-4306-832A-28328860DCC9}"/>
                </a:ext>
              </a:extLst>
            </p:cNvPr>
            <p:cNvSpPr/>
            <p:nvPr/>
          </p:nvSpPr>
          <p:spPr>
            <a:xfrm rot="21126600">
              <a:off x="1519021" y="863042"/>
              <a:ext cx="3610793" cy="1292929"/>
            </a:xfrm>
            <a:prstGeom prst="cloudCallout">
              <a:avLst>
                <a:gd name="adj1" fmla="val -42854"/>
                <a:gd name="adj2" fmla="val 75825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914F8E6-6043-489B-AC47-5BCC642C7CBC}"/>
                </a:ext>
              </a:extLst>
            </p:cNvPr>
            <p:cNvSpPr/>
            <p:nvPr/>
          </p:nvSpPr>
          <p:spPr>
            <a:xfrm rot="21109047">
              <a:off x="2119096" y="1032452"/>
              <a:ext cx="2454182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What are they doing?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D77FCC81-0302-44F7-BEA5-2DC0059FE558}"/>
              </a:ext>
            </a:extLst>
          </p:cNvPr>
          <p:cNvGrpSpPr/>
          <p:nvPr/>
        </p:nvGrpSpPr>
        <p:grpSpPr>
          <a:xfrm>
            <a:off x="6308035" y="842734"/>
            <a:ext cx="3925174" cy="1111961"/>
            <a:chOff x="6308035" y="842734"/>
            <a:chExt cx="3925174" cy="1111961"/>
          </a:xfrm>
        </p:grpSpPr>
        <p:sp>
          <p:nvSpPr>
            <p:cNvPr id="8" name="Speech Bubble: Oval 7">
              <a:extLst>
                <a:ext uri="{FF2B5EF4-FFF2-40B4-BE49-F238E27FC236}">
                  <a16:creationId xmlns:a16="http://schemas.microsoft.com/office/drawing/2014/main" id="{11BE040B-A288-4240-98EF-EEEB34C48ED5}"/>
                </a:ext>
              </a:extLst>
            </p:cNvPr>
            <p:cNvSpPr/>
            <p:nvPr/>
          </p:nvSpPr>
          <p:spPr>
            <a:xfrm flipH="1">
              <a:off x="6308035" y="842734"/>
              <a:ext cx="3925174" cy="1111961"/>
            </a:xfrm>
            <a:prstGeom prst="wedgeEllipseCallout">
              <a:avLst>
                <a:gd name="adj1" fmla="val -45695"/>
                <a:gd name="adj2" fmla="val 100160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7605FBE-F6DC-4E09-B7B0-3D666DF00D4D}"/>
                </a:ext>
              </a:extLst>
            </p:cNvPr>
            <p:cNvSpPr/>
            <p:nvPr/>
          </p:nvSpPr>
          <p:spPr>
            <a:xfrm>
              <a:off x="6905916" y="1106326"/>
              <a:ext cx="2827184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dirty="0">
                  <a:solidFill>
                    <a:srgbClr val="00B050"/>
                  </a:solidFill>
                </a:rPr>
                <a:t>They’re drawing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22879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001"/>
    </mc:Choice>
    <mc:Fallback>
      <p:transition spd="slow" advTm="70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038A060-FB4C-43A5-9E01-0C7898C1F9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8666" y="2073566"/>
            <a:ext cx="4746744" cy="333304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E03EC14-03A0-4FD3-B348-1BAC6DA0B47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967" t="10703" r="59683" b="8280"/>
          <a:stretch/>
        </p:blipFill>
        <p:spPr>
          <a:xfrm>
            <a:off x="0" y="1007165"/>
            <a:ext cx="2481898" cy="439972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574AB53-04FB-4451-9AE1-9501D654211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7375" r="13216"/>
          <a:stretch/>
        </p:blipFill>
        <p:spPr>
          <a:xfrm>
            <a:off x="9780105" y="1004836"/>
            <a:ext cx="1828800" cy="4401772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FA326248-2CAB-4F00-858D-98F8428A4FE8}"/>
              </a:ext>
            </a:extLst>
          </p:cNvPr>
          <p:cNvGrpSpPr/>
          <p:nvPr/>
        </p:nvGrpSpPr>
        <p:grpSpPr>
          <a:xfrm>
            <a:off x="1703269" y="358371"/>
            <a:ext cx="3610793" cy="1292929"/>
            <a:chOff x="1519021" y="863042"/>
            <a:chExt cx="3610793" cy="1292929"/>
          </a:xfrm>
          <a:solidFill>
            <a:schemeClr val="bg1">
              <a:lumMod val="95000"/>
            </a:schemeClr>
          </a:solidFill>
        </p:grpSpPr>
        <p:sp>
          <p:nvSpPr>
            <p:cNvPr id="6" name="Thought Bubble: Cloud 5">
              <a:extLst>
                <a:ext uri="{FF2B5EF4-FFF2-40B4-BE49-F238E27FC236}">
                  <a16:creationId xmlns:a16="http://schemas.microsoft.com/office/drawing/2014/main" id="{1E96360D-F6BC-4FA7-88DD-F76F083A0B4B}"/>
                </a:ext>
              </a:extLst>
            </p:cNvPr>
            <p:cNvSpPr/>
            <p:nvPr/>
          </p:nvSpPr>
          <p:spPr>
            <a:xfrm rot="21126600">
              <a:off x="1519021" y="863042"/>
              <a:ext cx="3610793" cy="1292929"/>
            </a:xfrm>
            <a:prstGeom prst="cloudCallout">
              <a:avLst>
                <a:gd name="adj1" fmla="val -42854"/>
                <a:gd name="adj2" fmla="val 75825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E92D2AB-9811-4096-8B58-CC0C33D1C795}"/>
                </a:ext>
              </a:extLst>
            </p:cNvPr>
            <p:cNvSpPr/>
            <p:nvPr/>
          </p:nvSpPr>
          <p:spPr>
            <a:xfrm rot="21109047">
              <a:off x="2119096" y="1032452"/>
              <a:ext cx="2454182" cy="954107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What is she doing?</a:t>
              </a:r>
            </a:p>
          </p:txBody>
        </p:sp>
      </p:grp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A497A1F8-3A8A-4512-A552-166D12824710}"/>
              </a:ext>
            </a:extLst>
          </p:cNvPr>
          <p:cNvSpPr/>
          <p:nvPr/>
        </p:nvSpPr>
        <p:spPr>
          <a:xfrm>
            <a:off x="7017331" y="586313"/>
            <a:ext cx="2603747" cy="1396975"/>
          </a:xfrm>
          <a:prstGeom prst="wedgeRoundRectCallout">
            <a:avLst>
              <a:gd name="adj1" fmla="val 64448"/>
              <a:gd name="adj2" fmla="val 109932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 is sleeping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414695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666"/>
    </mc:Choice>
    <mc:Fallback>
      <p:transition spd="slow" advTm="96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lum contrast="1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9602" y="1556794"/>
            <a:ext cx="3786839" cy="365676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lum bright="-3000" contras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9663" y="1556793"/>
            <a:ext cx="3943914" cy="365676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3141631" y="356652"/>
            <a:ext cx="5823892" cy="101566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63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6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Claps for them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135612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481"/>
    </mc:Choice>
    <mc:Fallback>
      <p:transition spd="slow" advTm="74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0344CF2-872D-45B1-AB7A-EFB29F5F35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WatercolorSpong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626" y="1342697"/>
            <a:ext cx="1514374" cy="2644839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2" name="TextBox 1"/>
          <p:cNvSpPr txBox="1"/>
          <p:nvPr/>
        </p:nvSpPr>
        <p:spPr>
          <a:xfrm>
            <a:off x="3254852" y="442252"/>
            <a:ext cx="5670367" cy="646331"/>
          </a:xfrm>
          <a:prstGeom prst="rect">
            <a:avLst/>
          </a:prstGeom>
        </p:spPr>
        <p:style>
          <a:lnRef idx="1">
            <a:schemeClr val="dk1"/>
          </a:lnRef>
          <a:fillRef idx="1002">
            <a:schemeClr val="lt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Times New Roman" pitchFamily="18" charset="0"/>
                <a:cs typeface="Times New Roman" pitchFamily="18" charset="0"/>
              </a:rPr>
              <a:t>Now we will say in group   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61882" y="1561148"/>
            <a:ext cx="3312369" cy="2426389"/>
            <a:chOff x="361882" y="1561148"/>
            <a:chExt cx="3312369" cy="2426389"/>
          </a:xfrm>
        </p:grpSpPr>
        <p:sp>
          <p:nvSpPr>
            <p:cNvPr id="5" name="TextBox 4"/>
            <p:cNvSpPr txBox="1"/>
            <p:nvPr/>
          </p:nvSpPr>
          <p:spPr>
            <a:xfrm>
              <a:off x="1233411" y="1561148"/>
              <a:ext cx="1569309" cy="584775"/>
            </a:xfrm>
            <a:prstGeom prst="rect">
              <a:avLst/>
            </a:prstGeom>
            <a:ln w="12700"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GB" sz="3200" dirty="0">
                  <a:latin typeface="Times New Roman" pitchFamily="18" charset="0"/>
                  <a:cs typeface="Times New Roman" pitchFamily="18" charset="0"/>
                </a:rPr>
                <a:t>group A</a:t>
              </a:r>
            </a:p>
          </p:txBody>
        </p:sp>
        <p:pic>
          <p:nvPicPr>
            <p:cNvPr id="19" name="Picture 18" descr="sss1.jpg"/>
            <p:cNvPicPr>
              <a:picLocks noChangeAspect="1"/>
            </p:cNvPicPr>
            <p:nvPr/>
          </p:nvPicPr>
          <p:blipFill rotWithShape="1">
            <a:blip r:embed="rId6"/>
            <a:srcRect l="3861" r="4588" b="62110"/>
            <a:stretch/>
          </p:blipFill>
          <p:spPr>
            <a:xfrm>
              <a:off x="361882" y="2142291"/>
              <a:ext cx="3312369" cy="1845246"/>
            </a:xfrm>
            <a:prstGeom prst="rect">
              <a:avLst/>
            </a:prstGeom>
            <a:ln w="28575">
              <a:solidFill>
                <a:srgbClr val="000000"/>
              </a:solidFill>
            </a:ln>
          </p:spPr>
        </p:pic>
      </p:grpSp>
      <p:grpSp>
        <p:nvGrpSpPr>
          <p:cNvPr id="3" name="Group 2"/>
          <p:cNvGrpSpPr/>
          <p:nvPr/>
        </p:nvGrpSpPr>
        <p:grpSpPr>
          <a:xfrm>
            <a:off x="7631374" y="1557516"/>
            <a:ext cx="3312369" cy="2474489"/>
            <a:chOff x="7631374" y="1557516"/>
            <a:chExt cx="3312369" cy="2474489"/>
          </a:xfrm>
        </p:grpSpPr>
        <p:sp>
          <p:nvSpPr>
            <p:cNvPr id="17" name="TextBox 16"/>
            <p:cNvSpPr txBox="1"/>
            <p:nvPr/>
          </p:nvSpPr>
          <p:spPr>
            <a:xfrm>
              <a:off x="8517748" y="1557516"/>
              <a:ext cx="1539622" cy="584775"/>
            </a:xfrm>
            <a:prstGeom prst="rect">
              <a:avLst/>
            </a:prstGeom>
            <a:ln w="12700"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GB" sz="3200" dirty="0">
                  <a:latin typeface="Times New Roman" pitchFamily="18" charset="0"/>
                  <a:cs typeface="Times New Roman" pitchFamily="18" charset="0"/>
                </a:rPr>
                <a:t>group B</a:t>
              </a:r>
            </a:p>
          </p:txBody>
        </p:sp>
        <p:pic>
          <p:nvPicPr>
            <p:cNvPr id="20" name="Picture 19" descr="sss3.jpg"/>
            <p:cNvPicPr>
              <a:picLocks noChangeAspect="1"/>
            </p:cNvPicPr>
            <p:nvPr/>
          </p:nvPicPr>
          <p:blipFill rotWithShape="1">
            <a:blip r:embed="rId7"/>
            <a:srcRect l="3848" t="27073" r="2120" b="38292"/>
            <a:stretch/>
          </p:blipFill>
          <p:spPr>
            <a:xfrm>
              <a:off x="7631374" y="2150982"/>
              <a:ext cx="3312369" cy="1881023"/>
            </a:xfrm>
            <a:prstGeom prst="rect">
              <a:avLst/>
            </a:prstGeom>
            <a:ln w="28575">
              <a:solidFill>
                <a:srgbClr val="000000"/>
              </a:solidFill>
            </a:ln>
          </p:spPr>
        </p:pic>
      </p:grpSp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C0F0060F-20E5-481B-8F6C-7C683006455E}"/>
              </a:ext>
            </a:extLst>
          </p:cNvPr>
          <p:cNvSpPr/>
          <p:nvPr/>
        </p:nvSpPr>
        <p:spPr>
          <a:xfrm>
            <a:off x="2096359" y="4196309"/>
            <a:ext cx="3021162" cy="1318994"/>
          </a:xfrm>
          <a:prstGeom prst="wedgeEllipseCallout">
            <a:avLst>
              <a:gd name="adj1" fmla="val 47313"/>
              <a:gd name="adj2" fmla="val -18920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are they doing?</a:t>
            </a:r>
          </a:p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Speech Bubble: Oval 13">
            <a:extLst>
              <a:ext uri="{FF2B5EF4-FFF2-40B4-BE49-F238E27FC236}">
                <a16:creationId xmlns:a16="http://schemas.microsoft.com/office/drawing/2014/main" id="{2D6C266C-8A9F-4A77-98FD-B242A9AB0A53}"/>
              </a:ext>
            </a:extLst>
          </p:cNvPr>
          <p:cNvSpPr/>
          <p:nvPr/>
        </p:nvSpPr>
        <p:spPr>
          <a:xfrm>
            <a:off x="5904057" y="4164796"/>
            <a:ext cx="3405809" cy="1273278"/>
          </a:xfrm>
          <a:prstGeom prst="wedgeEllipseCallout">
            <a:avLst>
              <a:gd name="adj1" fmla="val -52453"/>
              <a:gd name="adj2" fmla="val -182296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is he doing?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EF48C65-221A-4E66-A35B-7817D62A3F4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2111" y="4242026"/>
            <a:ext cx="1854248" cy="153873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106C665-2A88-44DB-A1D9-CC4464DA98A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99905" y="4164796"/>
            <a:ext cx="1854248" cy="181850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024287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291"/>
    </mc:Choice>
    <mc:Fallback>
      <p:transition spd="slow" advTm="212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ree illustration: &lt;strong&gt;Frame&lt;/strong&gt;, &lt;strong&gt;Picture&lt;/strong&gt; &lt;strong&gt;Frame&lt;/strong&gt;, Boards, Wood ...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23" y="110409"/>
            <a:ext cx="11802793" cy="6527666"/>
          </a:xfrm>
          <a:prstGeom prst="rect">
            <a:avLst/>
          </a:prstGeom>
        </p:spPr>
      </p:pic>
      <p:sp>
        <p:nvSpPr>
          <p:cNvPr id="5" name="Horizontal Scroll 4"/>
          <p:cNvSpPr/>
          <p:nvPr/>
        </p:nvSpPr>
        <p:spPr>
          <a:xfrm>
            <a:off x="1935126" y="809899"/>
            <a:ext cx="8180424" cy="1593060"/>
          </a:xfrm>
          <a:prstGeom prst="horizontalScroll">
            <a:avLst>
              <a:gd name="adj" fmla="val 11754"/>
            </a:avLst>
          </a:prstGeom>
          <a:solidFill>
            <a:schemeClr val="accent4">
              <a:lumMod val="20000"/>
              <a:lumOff val="80000"/>
            </a:schemeClr>
          </a:solidFill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TEACHER’S INTRODUCTION </a:t>
            </a:r>
          </a:p>
        </p:txBody>
      </p:sp>
      <p:sp>
        <p:nvSpPr>
          <p:cNvPr id="7" name="Rectangle 6"/>
          <p:cNvSpPr/>
          <p:nvPr/>
        </p:nvSpPr>
        <p:spPr>
          <a:xfrm>
            <a:off x="2977338" y="2596039"/>
            <a:ext cx="6096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Harish Chandra Debnath</a:t>
            </a:r>
          </a:p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H@ris’ English Aid</a:t>
            </a:r>
          </a:p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NGN BD</a:t>
            </a:r>
          </a:p>
          <a:p>
            <a:pPr algn="ctr"/>
            <a:r>
              <a:rPr lang="en-US" sz="3200" dirty="0">
                <a:solidFill>
                  <a:srgbClr val="92D050"/>
                </a:solidFill>
                <a:hlinkClick r:id="rId4"/>
              </a:rPr>
              <a:t>harishenglishaid@gmail.com</a:t>
            </a:r>
            <a:endParaRPr lang="en-US" sz="3200" dirty="0">
              <a:solidFill>
                <a:srgbClr val="92D050"/>
              </a:solidFill>
            </a:endParaRPr>
          </a:p>
          <a:p>
            <a:pPr algn="ctr"/>
            <a:r>
              <a:rPr lang="en-US" sz="3200" dirty="0">
                <a:solidFill>
                  <a:srgbClr val="92D050"/>
                </a:solidFill>
              </a:rPr>
              <a:t>Cell# 017 60 65 12 12</a:t>
            </a:r>
          </a:p>
        </p:txBody>
      </p:sp>
    </p:spTree>
    <p:extLst>
      <p:ext uri="{BB962C8B-B14F-4D97-AF65-F5344CB8AC3E}">
        <p14:creationId xmlns:p14="http://schemas.microsoft.com/office/powerpoint/2010/main" val="26028126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764"/>
    </mc:Choice>
    <mc:Fallback>
      <p:transition spd="slow" advTm="5764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025" y="1109060"/>
            <a:ext cx="3487573" cy="4657850"/>
          </a:xfrm>
          <a:prstGeom prst="rect">
            <a:avLst/>
          </a:prstGeom>
          <a:ln w="38100">
            <a:solidFill>
              <a:srgbClr val="00000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584" y="1105622"/>
            <a:ext cx="3456384" cy="4657851"/>
          </a:xfrm>
          <a:prstGeom prst="rect">
            <a:avLst/>
          </a:prstGeom>
          <a:ln w="38100">
            <a:solidFill>
              <a:srgbClr val="000000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34085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5362">
        <p15:prstTrans prst="fracture"/>
        <p:sndAc>
          <p:stSnd>
            <p:snd r:embed="rId3" name="applause.wav"/>
          </p:stSnd>
        </p:sndAc>
      </p:transition>
    </mc:Choice>
    <mc:Fallback>
      <p:transition spd="slow" advTm="5362">
        <p:fade/>
        <p:sndAc>
          <p:stSnd>
            <p:snd r:embed="rId3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 bright="-16000" contrast="6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050" y="1517208"/>
            <a:ext cx="6053286" cy="3856008"/>
          </a:xfrm>
          <a:prstGeom prst="rect">
            <a:avLst/>
          </a:prstGeom>
          <a:ln w="28575">
            <a:solidFill>
              <a:srgbClr val="00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609275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865"/>
    </mc:Choice>
    <mc:Fallback>
      <p:transition spd="slow" advTm="38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116" y="1643050"/>
            <a:ext cx="3940578" cy="39935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66415">
            <a:off x="6834286" y="989146"/>
            <a:ext cx="3028950" cy="17684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244568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241"/>
    </mc:Choice>
    <mc:Fallback>
      <p:transition spd="slow" advTm="102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1.11008E-6 L -0.13646 0.18409 C -0.16337 0.22479 -0.20764 0.27914 -0.26077 0.3284 C -0.3165 0.3876 -0.36563 0.43085 -0.40174 0.45583 L -0.57066 0.58187 " pathEditMode="relative" rAng="3156823" ptsTypes="FffFF">
                                      <p:cBhvr>
                                        <p:cTn id="2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00" y="3120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58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6.01295E-7 L -0.16163 0.17137 C -0.19635 0.20791 -0.25069 0.2537 -0.30937 0.29764 C -0.3776 0.34135 -0.4342 0.37188 -0.47483 0.38714 L -0.67465 0.46809 " pathEditMode="relative" rAng="3750767" ptsTypes="FffFF">
                                      <p:cBhvr>
                                        <p:cTn id="2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500" y="26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0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ee vector &lt;strong&gt;graphic&lt;/strong&gt;: &lt;strong&gt;Picture&lt;/strong&gt; &lt;strong&gt;Frame&lt;/strong&gt;, &lt;strong&gt;Picture&lt;/strong&gt;, &lt;strong&gt;Frame&lt;/strong&gt; - Free ...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54" r="18864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96418" y="838195"/>
            <a:ext cx="63914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 INTRODUCTION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60104" y="2407855"/>
            <a:ext cx="789829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 :  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THREE</a:t>
            </a:r>
          </a:p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      :  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ENGLISH</a:t>
            </a:r>
          </a:p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UNIT    :   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27;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LESS: 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1-3(A,B)</a:t>
            </a:r>
          </a:p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   :  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MINUTES</a:t>
            </a:r>
          </a:p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DATE   :  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22/02/2019</a:t>
            </a:r>
          </a:p>
        </p:txBody>
      </p:sp>
    </p:spTree>
    <p:extLst>
      <p:ext uri="{BB962C8B-B14F-4D97-AF65-F5344CB8AC3E}">
        <p14:creationId xmlns:p14="http://schemas.microsoft.com/office/powerpoint/2010/main" val="36813616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507"/>
    </mc:Choice>
    <mc:Fallback>
      <p:transition spd="slow" advTm="5507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3879273" y="1371600"/>
            <a:ext cx="6497782" cy="2521527"/>
          </a:xfrm>
          <a:prstGeom prst="ellipse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3.3</a:t>
            </a:r>
            <a:r>
              <a:rPr lang="bn-BD" sz="40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.1 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understands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statesment</a:t>
            </a:r>
            <a:r>
              <a:rPr lang="bn-BD" sz="28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.  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3879274" y="3893127"/>
            <a:ext cx="6622472" cy="2743200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bn-BD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.1.1 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say What the speaker is doing</a:t>
            </a:r>
            <a:r>
              <a:rPr lang="bn-BD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bn-BD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.1.2 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bn-BD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ay 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others are doing.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46909" y="171271"/>
            <a:ext cx="9684328" cy="1200329"/>
          </a:xfrm>
          <a:prstGeom prst="rect">
            <a:avLst/>
          </a:prstGeom>
          <a:solidFill>
            <a:srgbClr val="66FFFF"/>
          </a:solidFill>
        </p:spPr>
        <p:txBody>
          <a:bodyPr wrap="square" rtlCol="0">
            <a:spAutoFit/>
          </a:bodyPr>
          <a:lstStyle/>
          <a:p>
            <a:r>
              <a:rPr lang="en-US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LEARNING OUTCOMES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the end of the lesson students will be able to :-</a:t>
            </a: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C7F4BD4A-15D8-4FB0-8A65-C257C4829CD3}"/>
              </a:ext>
            </a:extLst>
          </p:cNvPr>
          <p:cNvSpPr/>
          <p:nvPr/>
        </p:nvSpPr>
        <p:spPr>
          <a:xfrm>
            <a:off x="1316182" y="2018608"/>
            <a:ext cx="2493819" cy="14103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LISTENING: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BC28F522-3548-490C-B1AF-1F88315079E8}"/>
              </a:ext>
            </a:extLst>
          </p:cNvPr>
          <p:cNvSpPr/>
          <p:nvPr/>
        </p:nvSpPr>
        <p:spPr>
          <a:xfrm>
            <a:off x="1316181" y="4559531"/>
            <a:ext cx="2493819" cy="14103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SPEAKING: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462839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186"/>
    </mc:Choice>
    <mc:Fallback>
      <p:transition spd="slow" advTm="101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2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nt a tree song [360p]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08344" y="203498"/>
            <a:ext cx="11653284" cy="593413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20726" y="2399192"/>
            <a:ext cx="102285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Let’s enjoy a video………..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335687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1467"/>
    </mc:Choice>
    <mc:Fallback>
      <p:transition spd="slow" advTm="614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0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21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  <p:extLst>
    <p:ext uri="{E180D4A7-C9FB-4DFB-919C-405C955672EB}">
      <p14:showEvtLst xmlns:p14="http://schemas.microsoft.com/office/powerpoint/2010/main">
        <p14:playEvt time="5419" objId="4"/>
        <p14:stopEvt time="61467" objId="4"/>
      </p14:showEvt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36469" y="1332532"/>
            <a:ext cx="97579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do you see in the video?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19511" y="2671202"/>
            <a:ext cx="102412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more are in the video?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19511" y="3940021"/>
            <a:ext cx="102412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are they doing?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05486939"/>
      </p:ext>
    </p:extLst>
  </p:cSld>
  <p:clrMapOvr>
    <a:masterClrMapping/>
  </p:clrMapOvr>
  <p:transition spd="med" advTm="10465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04800" y="249382"/>
            <a:ext cx="11700164" cy="5999017"/>
            <a:chOff x="304800" y="249382"/>
            <a:chExt cx="11700164" cy="5999017"/>
          </a:xfrm>
        </p:grpSpPr>
        <p:pic>
          <p:nvPicPr>
            <p:cNvPr id="2" name="Picture 1" descr="Aggravated DocSurg: March 20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00" y="249383"/>
              <a:ext cx="4114799" cy="5999016"/>
            </a:xfrm>
            <a:prstGeom prst="rect">
              <a:avLst/>
            </a:prstGeom>
          </p:spPr>
        </p:pic>
        <p:pic>
          <p:nvPicPr>
            <p:cNvPr id="3" name="Picture 2" descr="&lt;strong&gt;Cartoon&lt;/strong&gt; Christmas Lights Border Free Stock Photo - Public ...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9600" y="249382"/>
              <a:ext cx="7585364" cy="5999017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4970018" y="1556119"/>
              <a:ext cx="6192981" cy="33855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5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Today’s Lesson is </a:t>
              </a:r>
              <a:r>
                <a:rPr lang="en-US" sz="5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…</a:t>
              </a:r>
            </a:p>
            <a:p>
              <a:pPr algn="ctr"/>
              <a:r>
                <a:rPr lang="en-US" sz="80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00B0F0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What are they doing?</a:t>
              </a:r>
              <a:endParaRPr lang="bn-BD" sz="7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8764034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 advTm="4834">
        <p15:prstTrans prst="origami"/>
      </p:transition>
    </mc:Choice>
    <mc:Fallback>
      <p:transition spd="slow" advTm="4834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90" y="634365"/>
            <a:ext cx="10847070" cy="5332095"/>
          </a:xfrm>
          <a:prstGeom prst="rect">
            <a:avLst/>
          </a:prstGeom>
        </p:spPr>
      </p:pic>
      <p:pic>
        <p:nvPicPr>
          <p:cNvPr id="3" name="L1-3A_U27C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13444" y="1247714"/>
            <a:ext cx="75806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Let’s listen to an audio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464708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3638"/>
    </mc:Choice>
    <mc:Fallback>
      <p:transition spd="slow" advTm="336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decel="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3206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/>
    </p:bldLst>
  </p:timing>
  <p:extLst>
    <p:ext uri="{E180D4A7-C9FB-4DFB-919C-405C955672EB}">
      <p14:showEvtLst xmlns:p14="http://schemas.microsoft.com/office/powerpoint/2010/main">
        <p14:playEvt time="4561" objId="3"/>
        <p14:stopEvt time="33638" objId="3"/>
      </p14:showEvtLst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6AE3FF0-6EFE-4EC8-9E45-ABB910F5AB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5072" y="0"/>
            <a:ext cx="7317485" cy="5623535"/>
          </a:xfrm>
          <a:prstGeom prst="rect">
            <a:avLst/>
          </a:prstGeom>
        </p:spPr>
      </p:pic>
      <p:sp>
        <p:nvSpPr>
          <p:cNvPr id="3" name="Arrow: Right 2">
            <a:extLst>
              <a:ext uri="{FF2B5EF4-FFF2-40B4-BE49-F238E27FC236}">
                <a16:creationId xmlns:a16="http://schemas.microsoft.com/office/drawing/2014/main" id="{1D4BBFCF-409D-444D-BF63-CC33AA889B65}"/>
              </a:ext>
            </a:extLst>
          </p:cNvPr>
          <p:cNvSpPr/>
          <p:nvPr/>
        </p:nvSpPr>
        <p:spPr>
          <a:xfrm>
            <a:off x="728870" y="0"/>
            <a:ext cx="2608393" cy="5684427"/>
          </a:xfrm>
          <a:prstGeom prst="rightArrow">
            <a:avLst>
              <a:gd name="adj1" fmla="val 50000"/>
              <a:gd name="adj2" fmla="val 48984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0070C0"/>
                </a:solidFill>
              </a:rPr>
              <a:t>What are they doing?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4C0C58-F8A3-4FDF-BFDE-CB800407AEFE}"/>
              </a:ext>
            </a:extLst>
          </p:cNvPr>
          <p:cNvSpPr txBox="1"/>
          <p:nvPr/>
        </p:nvSpPr>
        <p:spPr>
          <a:xfrm>
            <a:off x="3305275" y="5407104"/>
            <a:ext cx="809707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rgbClr val="7030A0"/>
                </a:solidFill>
              </a:rPr>
              <a:t>They’re planting seeds.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667521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7971">
        <p15:prstTrans prst="drape"/>
      </p:transition>
    </mc:Choice>
    <mc:Fallback>
      <p:transition spd="slow" advTm="797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3.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1.3|2.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.9|3.9|2.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3|1.7|2.7|2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2.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4.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2.5|2.9|4.2|1.7|2.6|2.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.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1.9|1.6|1.5|1.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.6|1.8|3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1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|1.2|2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1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4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1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3.4"/>
</p:tagLst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519</TotalTime>
  <Words>234</Words>
  <Application>Microsoft Office PowerPoint</Application>
  <PresentationFormat>Widescreen</PresentationFormat>
  <Paragraphs>56</Paragraphs>
  <Slides>22</Slides>
  <Notes>2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Gill Sans MT</vt:lpstr>
      <vt:lpstr>Lucida Handwriting</vt:lpstr>
      <vt:lpstr>Times New Roman</vt:lpstr>
      <vt:lpstr>Vrinda</vt:lpstr>
      <vt:lpstr>Gallery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D.HARISH</dc:creator>
  <cp:lastModifiedBy>HARISH</cp:lastModifiedBy>
  <cp:revision>52</cp:revision>
  <dcterms:created xsi:type="dcterms:W3CDTF">2018-06-23T05:08:39Z</dcterms:created>
  <dcterms:modified xsi:type="dcterms:W3CDTF">2019-02-22T18:53:50Z</dcterms:modified>
</cp:coreProperties>
</file>