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C90D6-2FCB-40ED-8852-E8C26390A9E0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34F4-3613-4976-A7BC-092B6799F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4" name="Picture 3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26546" y="3055144"/>
            <a:ext cx="6629402" cy="976313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990600" y="228600"/>
            <a:ext cx="79248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আজকের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ক্লাসে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সবাইকে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1219200"/>
            <a:ext cx="7772400" cy="4876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sagor khan\Downloads\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6705600" cy="4360858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1600200" y="1828800"/>
            <a:ext cx="2362200" cy="19812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43400" y="3886200"/>
            <a:ext cx="2362200" cy="19812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962400" y="1905000"/>
            <a:ext cx="2362200" cy="19812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752600" y="3810000"/>
            <a:ext cx="2362200" cy="19812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2438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স্বা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43434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গ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4495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ত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2362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ম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381000"/>
            <a:ext cx="640080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নিচের চিত্রগুলো লক্ষ কর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752600"/>
            <a:ext cx="358140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828800"/>
            <a:ext cx="342900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134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3429000" cy="2743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safa 4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828800"/>
            <a:ext cx="3581400" cy="2667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2667000" y="4800600"/>
            <a:ext cx="41910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ব্যবসায় উদ্যোগ </a:t>
            </a:r>
            <a:endParaRPr lang="en-US" sz="3200" dirty="0"/>
          </a:p>
        </p:txBody>
      </p:sp>
      <p:pic>
        <p:nvPicPr>
          <p:cNvPr id="11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304800"/>
            <a:ext cx="3505200" cy="1066800"/>
          </a:xfrm>
          <a:prstGeom prst="ellipse">
            <a:avLst/>
          </a:prstGeom>
          <a:ln>
            <a:solidFill>
              <a:srgbClr val="FF00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একক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কাজ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1676400"/>
            <a:ext cx="2971800" cy="2743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IMG_43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33400" y="1524000"/>
            <a:ext cx="2819400" cy="2971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Flowchart: Data 7"/>
          <p:cNvSpPr/>
          <p:nvPr/>
        </p:nvSpPr>
        <p:spPr>
          <a:xfrm>
            <a:off x="3048000" y="2819400"/>
            <a:ext cx="4648200" cy="2667000"/>
          </a:xfrm>
          <a:prstGeom prst="flowChartInputOutpu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উদ্যে</a:t>
            </a:r>
            <a:r>
              <a:rPr lang="bn-IN" dirty="0" smtClean="0"/>
              <a:t>াগের ধারণা  বর্ণনা কর। </a:t>
            </a:r>
            <a:endParaRPr lang="en-US" dirty="0"/>
          </a:p>
        </p:txBody>
      </p:sp>
      <p:pic>
        <p:nvPicPr>
          <p:cNvPr id="9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381000"/>
            <a:ext cx="58674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/>
              <a:t>উত্তর </a:t>
            </a:r>
            <a:endParaRPr lang="en-US" sz="4000" dirty="0"/>
          </a:p>
        </p:txBody>
      </p:sp>
      <p:sp>
        <p:nvSpPr>
          <p:cNvPr id="7" name="Bevel 6"/>
          <p:cNvSpPr/>
          <p:nvPr/>
        </p:nvSpPr>
        <p:spPr>
          <a:xfrm>
            <a:off x="1219200" y="1828800"/>
            <a:ext cx="6781800" cy="3810000"/>
          </a:xfrm>
          <a:prstGeom prst="bevel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যে কোনো ব্যবসায়ও কোনো একজন ব্যক্তির বা কয়েকজনের সম্মিলিত প্রচেষ্টার ফসল। একটি ব্যবসায় স্থাপনের ধারণা চিহ্নিতকরণ থেকে শুরু করে ব্যবসায়টি স্থাপন ও সফলভাবে পরিচালনাই ব্যবসায় উদ্যোগ</a:t>
            </a:r>
            <a:endParaRPr lang="en-US" sz="2000" dirty="0"/>
          </a:p>
        </p:txBody>
      </p:sp>
      <p:pic>
        <p:nvPicPr>
          <p:cNvPr id="8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উদ্যোগ যে কোনো বিষয়ের ব্যাপারেই হতে পারে কিন্তু লাভের আশায় ঝুঁকি নিয়ে অর্থ ও শ্রম বিনিয়োগ করাই হলো ব্যবসায় উদ্যোগ। উদাহারণস্বরুপ বলা যায়,মনে কর তুমি বাঁশ ও বেত দিয়ে সুন্দর সুন্দর জিনিস তৈরি করতে পার। এখন নতুন এক ধরনে বেতের চেয়ার দেখে বানানোর চেষ্টা করলে। এটি তোমার  উদ্যোগ ।</a:t>
            </a:r>
          </a:p>
          <a:p>
            <a:pPr algn="ctr"/>
            <a:r>
              <a:rPr lang="bn-IN" sz="2400" dirty="0" smtClean="0"/>
              <a:t>এখন তুমি যদি অর্থ সংগ্রহ করে বাঁশ ও বেতের সামগ্রী তৈরির দোকান স্থাপন করে সফলভাবে ব্যবসায় পরিচালনা কর,তখন এটি হবে ব্যবসায় উদ্যোগ। ব্যবসায় উদ্যোগের প্রধান উদ্দেশ্য মুনাফা অর্জন কিন্তু অন্যান্য উদ্যোগের উদ্দেশ্য জনকল্যাণ।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81000"/>
            <a:ext cx="69342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উদ্যোগ ও ব্যবসায় উদ্যোগের মধ্যে পার্থক্য 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381000"/>
            <a:ext cx="66294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নিচের চিত্রগুলো লক্ষ কর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3810000" cy="2819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2057400"/>
            <a:ext cx="3810000" cy="2819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3733800" cy="2895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safa 21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133600"/>
            <a:ext cx="3657600" cy="2895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1447800" y="5562600"/>
            <a:ext cx="64770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B050"/>
                </a:solidFill>
              </a:rPr>
              <a:t>উদ্যোগ ও ব্যবসায় উদ্যোগের মধ্যে পার্থক্য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5029200"/>
            <a:ext cx="1295400" cy="9906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উদ্যোগ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91400" y="5105400"/>
            <a:ext cx="1295400" cy="9144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ব্যবসায় উদ্যোগ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81000"/>
            <a:ext cx="5943600" cy="914400"/>
          </a:xfrm>
          <a:prstGeom prst="round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দলীয় কাজ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1676400"/>
            <a:ext cx="3124200" cy="2743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IMG_20181029_104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3200400" cy="2819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4419600" y="2133600"/>
            <a:ext cx="3429000" cy="2514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উদ্যোগ ও ব্যবসায় উদ্যোগের মধ্যে পার্থক্য নির্ণয় কর?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9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bn-IN" dirty="0" smtClean="0">
                <a:solidFill>
                  <a:srgbClr val="FF0000"/>
                </a:solidFill>
              </a:rPr>
              <a:t>উদ্যোগ যে কোনো বিষয়ের ব্যাপারেই হতে পারে কিন্তু লাভের আশায় ঝুঁকি নিয়ে অর্থ ও শ্রম বিনিয়োগ করাই হলো ব্যবসায় উদ্যোগ। উদাহারণস্বরুপ বলা যায়,মনে কর তুমি বাঁশ ও বেত দিয়ে সুন্দর সুন্দর জিনিস তৈরি করতে পার। এখন নতুন এক ধরনে বেতের চেয়ার দেখে বানানোর চেষ্টা করলে। এটি তোমার  উদ্যোগ ।</a:t>
            </a:r>
          </a:p>
          <a:p>
            <a:pPr algn="ctr"/>
            <a:r>
              <a:rPr lang="bn-IN" dirty="0" smtClean="0"/>
              <a:t>এখন তুমি যদি অর্থ সংগ্রহ করে বাঁশ ও বেতের সামগ্রী তৈরির দোকান স্থাপন করে সফলভাবে ব্যবসায় পরিচালনা কর,তখন এটি হবে ব্যবসায় উদ্যোগ। ব্যবসায় উদ্যোগের প্রধান উদ্দেশ্য মুনাফা অর্জন কিন্তু অন্যান্য উদ্যোগের উদ্দেশ্য জনকল্যাণ।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0" y="304800"/>
            <a:ext cx="5334000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উত্তর </a:t>
            </a:r>
            <a:endParaRPr lang="en-US" sz="3600" dirty="0"/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67000" y="304800"/>
            <a:ext cx="4191000" cy="10668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3200" dirty="0" err="1" smtClean="0"/>
              <a:t>মূল্যায়ন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143000" y="1905000"/>
            <a:ext cx="7239000" cy="403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১। যে কোনো কাজের কর্মপ্রচষ্টাকে কী বলে? </a:t>
            </a:r>
          </a:p>
          <a:p>
            <a:pPr algn="ctr"/>
            <a:r>
              <a:rPr lang="bn-IN" sz="2400" dirty="0" smtClean="0"/>
              <a:t>(ক) কর্মসংস্থান           (খ) উদ্যোগ </a:t>
            </a:r>
          </a:p>
          <a:p>
            <a:pPr algn="ctr"/>
            <a:r>
              <a:rPr lang="bn-IN" sz="2400" dirty="0" smtClean="0"/>
              <a:t>(গ) ব্যবসায় উদ্যোগ       (ঘ) উদ্যাক্তা </a:t>
            </a:r>
          </a:p>
          <a:p>
            <a:pPr algn="ctr"/>
            <a:r>
              <a:rPr lang="bn-IN" sz="2400" dirty="0" smtClean="0"/>
              <a:t>২।দেশের সব সম্পদ ও মানবসম্পদের ব্যবহার নিশ্চিত করে- </a:t>
            </a:r>
          </a:p>
          <a:p>
            <a:pPr algn="ctr"/>
            <a:r>
              <a:rPr lang="bn-IN" sz="2400" dirty="0" smtClean="0"/>
              <a:t>  (ক) সরকার             (খ) রাজনীতিবিদ </a:t>
            </a:r>
          </a:p>
          <a:p>
            <a:pPr algn="ctr"/>
            <a:r>
              <a:rPr lang="bn-IN" sz="2400" dirty="0" smtClean="0"/>
              <a:t>(গ) চাকরিজীবি          (ঘ) উদ্যোক্তা 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5486400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4800600"/>
            <a:ext cx="3810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381000"/>
            <a:ext cx="55626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বাড়ির কাজ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3581400" cy="2971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3048000" cy="28956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112500"/>
          </a:effectLst>
        </p:spPr>
      </p:pic>
      <p:sp>
        <p:nvSpPr>
          <p:cNvPr id="9" name="Flowchart: Punched Tape 8"/>
          <p:cNvSpPr/>
          <p:nvPr/>
        </p:nvSpPr>
        <p:spPr>
          <a:xfrm>
            <a:off x="5334000" y="2057400"/>
            <a:ext cx="2971800" cy="2819400"/>
          </a:xfrm>
          <a:prstGeom prst="flowChartPunchedTap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কয়েটি  উদ্যোগ ব্যবসায়  উদ্যোগের নাম লিখ? </a:t>
            </a:r>
            <a:endParaRPr lang="en-US" sz="2400" dirty="0"/>
          </a:p>
        </p:txBody>
      </p:sp>
      <p:pic>
        <p:nvPicPr>
          <p:cNvPr id="10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sz="2800" dirty="0" smtClean="0"/>
              <a:t>আজকের পাঠে সবাইকে </a:t>
            </a:r>
            <a:r>
              <a:rPr lang="bn-IN" dirty="0" smtClean="0"/>
              <a:t>ধন্যবাদ </a:t>
            </a:r>
            <a:endParaRPr lang="en-US" dirty="0"/>
          </a:p>
        </p:txBody>
      </p:sp>
      <p:pic>
        <p:nvPicPr>
          <p:cNvPr id="6" name="Picture 2" descr="C:\Users\sagor khan\Downloads\a1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8991600" cy="76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1524000"/>
            <a:ext cx="8153400" cy="46482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324100" y="3771900"/>
            <a:ext cx="5410200" cy="762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676400" y="1905000"/>
            <a:ext cx="6019800" cy="3505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sagor khan\Downloads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133600"/>
            <a:ext cx="49530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0074757">
            <a:off x="2950282" y="2883871"/>
            <a:ext cx="4518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ধন্যবাদ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381000"/>
            <a:ext cx="6019800" cy="914400"/>
          </a:xfrm>
          <a:prstGeom prst="round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</p:spPr>
      </p:pic>
      <p:pic>
        <p:nvPicPr>
          <p:cNvPr id="1028" name="Picture 4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33700" y="2933700"/>
            <a:ext cx="6858000" cy="9906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990600" y="1600200"/>
            <a:ext cx="7772400" cy="464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 descr="C:\Users\sagor khan\Downloads\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752600"/>
            <a:ext cx="7162800" cy="4297680"/>
          </a:xfrm>
          <a:prstGeom prst="rect">
            <a:avLst/>
          </a:prstGeom>
          <a:noFill/>
        </p:spPr>
      </p:pic>
      <p:sp>
        <p:nvSpPr>
          <p:cNvPr id="17" name="Oval 16"/>
          <p:cNvSpPr/>
          <p:nvPr/>
        </p:nvSpPr>
        <p:spPr>
          <a:xfrm>
            <a:off x="1295400" y="1828800"/>
            <a:ext cx="2743200" cy="2514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Content Placeholder 4" descr="IMG_99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600200" y="1905000"/>
            <a:ext cx="2209800" cy="2362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9" name="Rectangle 18"/>
          <p:cNvSpPr/>
          <p:nvPr/>
        </p:nvSpPr>
        <p:spPr>
          <a:xfrm>
            <a:off x="5029200" y="1752600"/>
            <a:ext cx="3429000" cy="426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এম সাখাওয়াত হোসেন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(ব্যবসায় শিক্ষা )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,সদর ,নেত্রকোনা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hlinkClick r:id="rId5"/>
              </a:rPr>
              <a:t>shakhawath747@gamil.com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n-IN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smtClean="0">
                <a:solidFill>
                  <a:schemeClr val="tx1"/>
                </a:solidFill>
              </a:rPr>
              <a:t>Mob: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01734475103     01917636486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endParaRPr lang="bn-IN" sz="2400" dirty="0" smtClean="0"/>
          </a:p>
          <a:p>
            <a:pPr>
              <a:buNone/>
            </a:pPr>
            <a:r>
              <a:rPr lang="bn-IN" sz="2400" dirty="0" smtClean="0"/>
              <a:t> </a:t>
            </a:r>
            <a:r>
              <a:rPr lang="en-US" sz="2400" dirty="0" err="1" smtClean="0"/>
              <a:t>শ্রেণি</a:t>
            </a:r>
            <a:r>
              <a:rPr lang="bn-IN" sz="2400" dirty="0" smtClean="0"/>
              <a:t>ঃ নবম ও দশম </a:t>
            </a:r>
            <a:r>
              <a:rPr lang="en-US" sz="2400" dirty="0" smtClean="0"/>
              <a:t> </a:t>
            </a:r>
            <a:r>
              <a:rPr lang="bn-IN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bn-IN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বিষয়</a:t>
            </a:r>
            <a:r>
              <a:rPr lang="bn-IN" sz="2400" smtClean="0"/>
              <a:t>ঃব্যবসায় উদ্যোগ </a:t>
            </a:r>
            <a:endParaRPr lang="en-US" sz="2400" dirty="0" smtClean="0"/>
          </a:p>
          <a:p>
            <a:pPr>
              <a:buNone/>
            </a:pPr>
            <a:r>
              <a:rPr lang="bn-IN" sz="2400" dirty="0" smtClean="0"/>
              <a:t>  </a:t>
            </a:r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শিরোনাম</a:t>
            </a:r>
            <a:r>
              <a:rPr lang="bn-IN" sz="2400" dirty="0" smtClean="0"/>
              <a:t>ঃ উদ্যোগ ও ব্যবসায় উদ্যোগ </a:t>
            </a:r>
          </a:p>
          <a:p>
            <a:pPr>
              <a:buNone/>
            </a:pPr>
            <a:r>
              <a:rPr lang="bn-IN" sz="2400" dirty="0" smtClean="0"/>
              <a:t>   অধ্যায়ঃদ্বিতীয় </a:t>
            </a:r>
          </a:p>
          <a:p>
            <a:pPr>
              <a:buNone/>
            </a:pPr>
            <a:r>
              <a:rPr lang="bn-IN" sz="2400" dirty="0" smtClean="0"/>
              <a:t> </a:t>
            </a:r>
            <a:r>
              <a:rPr lang="en-US" sz="2400" dirty="0" smtClean="0"/>
              <a:t> </a:t>
            </a:r>
            <a:r>
              <a:rPr lang="bn-IN" sz="2400" dirty="0" smtClean="0"/>
              <a:t> সময়ঃ০০</a:t>
            </a:r>
            <a:r>
              <a:rPr lang="en-US" sz="2400" dirty="0" smtClean="0"/>
              <a:t>.00.00</a:t>
            </a:r>
            <a:r>
              <a:rPr lang="bn-IN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bn-IN" sz="2400" dirty="0" smtClean="0"/>
              <a:t> তারিখঃ ০০.০০.০০ 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381000"/>
            <a:ext cx="6096000" cy="914400"/>
          </a:xfrm>
          <a:prstGeom prst="round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 পরিচিতি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057400"/>
            <a:ext cx="2971800" cy="3352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ndex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2971800" cy="3276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381000"/>
            <a:ext cx="6400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গল্পটির দ্বারা কি বোঝানো হয়েছে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5257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তোমাদের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বিদ্যালয়ে</a:t>
            </a:r>
            <a:r>
              <a:rPr lang="en-US" sz="2000" dirty="0" smtClean="0">
                <a:solidFill>
                  <a:schemeClr val="tx1"/>
                </a:solidFill>
              </a:rPr>
              <a:t> ১৬ই </a:t>
            </a:r>
            <a:r>
              <a:rPr lang="en-US" sz="2000" dirty="0" err="1" smtClean="0">
                <a:solidFill>
                  <a:schemeClr val="tx1"/>
                </a:solidFill>
              </a:rPr>
              <a:t>ডিসেম্বর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বিজয়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দিবস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প্রতিবছর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কোনো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না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কোনো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অনুষ্ঠানের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মাধ্যমে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উদযাপন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</a:rPr>
              <a:t>এবারের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বিজয়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দিবস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আগত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</a:rPr>
              <a:t>তোমাদের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মধ্য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থেকে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একজন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প্রস্তাব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দিল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যে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এবার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বিজয়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দিবসে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একটি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নাটক</a:t>
            </a:r>
            <a:r>
              <a:rPr lang="en-US" sz="2000" dirty="0" smtClean="0">
                <a:solidFill>
                  <a:schemeClr val="tx1"/>
                </a:solidFill>
              </a:rPr>
              <a:t> ম</a:t>
            </a:r>
            <a:r>
              <a:rPr lang="bn-IN" sz="2000" dirty="0" smtClean="0">
                <a:solidFill>
                  <a:schemeClr val="tx1"/>
                </a:solidFill>
              </a:rPr>
              <a:t>ঞ্চস্থ করা যেতে পারে। সে আরও বলল, নাটক আয়োজনে সবকরম সহযোগিতা সে করবে। নাটক আয়োজন একটি কষ্টসাধ্য ও সৃজনশীল কাজ । এ ক্ষেত্রে নাটক নির্বাচন,অভিনেতা ও অভিনেত্রী নির্বাচন,স্থান ও সময় নির্ধারণ ইত্যাদি বিষয়ে আলোচনা করে সিদ্ধান্ত গ্রহণ করা হলো। এই যে, তোমাদের ভিতর থেকে একজন শিক্ষার্থী নাটক আয়োজনে এগিয়ে এলো,এটি এক ধরনের উদ্যোগ । </a:t>
            </a:r>
          </a:p>
          <a:p>
            <a:pPr algn="ctr"/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ব্যবসায় উদ্যোগ  বলতে বোঝায় লাভবান হওয়ার আশায় লোকসানের সম্ভাবনা জেনেও ঝুঁকি নিয়ে ব্যবসায় প্রতিষ্ঠার জন্য দৃঢ়্ভাবে এগিয়ে যাওয়া ও সফলভাবে ব্যবসায় পরিচালনা করা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8200" y="6172200"/>
            <a:ext cx="69342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উদ্যোগ ও ব্যবসায় উদ্যোগ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381000"/>
            <a:ext cx="67818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2800" dirty="0" smtClean="0"/>
              <a:t>আজকের পাঠ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0" y="1828800"/>
            <a:ext cx="3505200" cy="3352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1905000"/>
            <a:ext cx="3505200" cy="3276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144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905000"/>
            <a:ext cx="3581400" cy="3276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safa 265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3581400" cy="3276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2667000" y="5257800"/>
            <a:ext cx="4648200" cy="7620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উদ্যোগ ও ব্যবসায় উদ্যোগ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381000"/>
            <a:ext cx="5638800" cy="914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শিখনফল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Dodecagon 6"/>
          <p:cNvSpPr/>
          <p:nvPr/>
        </p:nvSpPr>
        <p:spPr>
          <a:xfrm>
            <a:off x="533400" y="1828800"/>
            <a:ext cx="8153400" cy="3962400"/>
          </a:xfrm>
          <a:prstGeom prst="dodec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এই পাঠ শেষে শিক্ষার্থীরা-</a:t>
            </a:r>
          </a:p>
          <a:p>
            <a:pPr algn="ctr"/>
            <a:r>
              <a:rPr lang="bn-IN" sz="2400" dirty="0" smtClean="0"/>
              <a:t>  </a:t>
            </a:r>
            <a:r>
              <a:rPr lang="bn-IN" sz="2000" dirty="0" smtClean="0"/>
              <a:t>১। উদ্যোগ ও ব্যবসায় উদ্যোগের ধারণা ব্যাখ্যা করতে পারবে। </a:t>
            </a:r>
          </a:p>
          <a:p>
            <a:pPr algn="ctr"/>
            <a:r>
              <a:rPr lang="bn-IN" sz="2000" dirty="0" smtClean="0"/>
              <a:t>৩। উদ্যোগ ও ব্যবসায়  উদ্যোগের মধ্যে পার্থক্য বলতে পারবে</a:t>
            </a:r>
            <a:endParaRPr lang="en-US" sz="2000" dirty="0"/>
          </a:p>
        </p:txBody>
      </p:sp>
      <p:pic>
        <p:nvPicPr>
          <p:cNvPr id="8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81000"/>
            <a:ext cx="59436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উদ্যোগের ধারণা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1981200"/>
            <a:ext cx="7391400" cy="3733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কোনো ব্যক্তি এলাকার ছেলে-মেয়েদের পড়াশুনার সুযোগ সৃষ্টির লক্ষ্যে একটি বিদ্যালয় স্থাপন করতে এগিয়ে আসেন। তিনি নিজের সঞ্চিত অর্থ ও অন্যদের নিটক থেকে অর্থ সংগ্রহ করে বিদ্যালয়টি স্থাপন করেন। এটি তার দৃঢ় মনোবল ও উদ্যোগ গ্রহনের ফসল । </a:t>
            </a:r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81000"/>
            <a:ext cx="6172200" cy="9144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নিচের চিত্রগুলো লক্ষ কর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981200"/>
            <a:ext cx="3429000" cy="2667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981200"/>
            <a:ext cx="3429000" cy="2667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sagor khan\Downloads\images ংং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3276600" cy="2819400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sagor khan\Downloads\42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981200"/>
            <a:ext cx="3429000" cy="2743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Oval 9"/>
          <p:cNvSpPr/>
          <p:nvPr/>
        </p:nvSpPr>
        <p:spPr>
          <a:xfrm>
            <a:off x="3352800" y="4800600"/>
            <a:ext cx="2362200" cy="12192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উদ্যোগ 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6477000" y="4800600"/>
            <a:ext cx="2057400" cy="533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হাসপাতাল </a:t>
            </a:r>
            <a:endParaRPr lang="en-US" sz="2000" dirty="0"/>
          </a:p>
        </p:txBody>
      </p:sp>
      <p:pic>
        <p:nvPicPr>
          <p:cNvPr id="12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381000"/>
            <a:ext cx="632460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ব্যবসায়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উদ্যে</a:t>
            </a:r>
            <a:r>
              <a:rPr lang="bn-IN" sz="2800" dirty="0" smtClean="0"/>
              <a:t>াগের ধারণা 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09800" y="1905000"/>
            <a:ext cx="5791200" cy="3657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যে কোনো ব্যবসায়ও কোনো একজন ব্যক্তির বা কয়েকজনের সম্মিলিত প্রচেষ্টার ফসল। একটি ব্যবসায় স্থাপনের ধারণা চিহ্নিতকরণ থেকে শুরু করে ব্যবসায়টি স্থাপন ও সফলভাবে পরিচালনাই ব্যবসায় উদ্যোগ।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617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আজকের পাঠে সবাইকে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63</cp:revision>
  <dcterms:created xsi:type="dcterms:W3CDTF">2020-09-09T06:21:56Z</dcterms:created>
  <dcterms:modified xsi:type="dcterms:W3CDTF">2021-03-30T07:55:02Z</dcterms:modified>
</cp:coreProperties>
</file>