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56" r:id="rId2"/>
    <p:sldId id="257" r:id="rId3"/>
    <p:sldId id="283" r:id="rId4"/>
    <p:sldId id="259" r:id="rId5"/>
    <p:sldId id="290" r:id="rId6"/>
    <p:sldId id="260" r:id="rId7"/>
    <p:sldId id="261" r:id="rId8"/>
    <p:sldId id="262" r:id="rId9"/>
    <p:sldId id="273" r:id="rId10"/>
    <p:sldId id="284" r:id="rId11"/>
    <p:sldId id="274" r:id="rId12"/>
    <p:sldId id="285" r:id="rId13"/>
    <p:sldId id="287" r:id="rId14"/>
    <p:sldId id="288" r:id="rId15"/>
    <p:sldId id="286" r:id="rId16"/>
    <p:sldId id="289" r:id="rId17"/>
    <p:sldId id="271" r:id="rId18"/>
    <p:sldId id="28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1D431-7C41-45FE-A68B-FED169E82EE6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DA09E-3D17-4BC7-960F-B895E2807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8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DA09E-3D17-4BC7-960F-B895E2807C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6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5D2C-E141-4B07-9D8E-0F5BFD4D760F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0A1D-32CA-4860-8BA9-5EF13C4B7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9218815" cy="6858001"/>
            <a:chOff x="0" y="-1"/>
            <a:chExt cx="9218815" cy="6858001"/>
          </a:xfrm>
        </p:grpSpPr>
        <p:pic>
          <p:nvPicPr>
            <p:cNvPr id="3074" name="Picture 2" descr="চিত্র:টুইটার পাখির লোগো ২০১২.svg - উইকিপিডিয়া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67411"/>
              <a:ext cx="1596852" cy="129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চিত্র:টুইটার পাখির লোগো ২০১২.svg - উইকিপিডিয়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24321" y="5567410"/>
              <a:ext cx="1819679" cy="129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চিত্র:টুইটার পাখির লোগো ২০১২.svg - উইকিপিডিয়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99136" y="0"/>
              <a:ext cx="1819679" cy="129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চিত্র:টুইটার পাখির লোগো ২০১২.svg - উইকিপিডিয়া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03861" cy="129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ফেসবুক - উইকিপিডিয়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110" y="0"/>
              <a:ext cx="821286" cy="82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ফেসবুক - উইকিপিডিয়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8975" y="3192087"/>
              <a:ext cx="821286" cy="82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ফেসবুক - উইকিপিডিয়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18356"/>
              <a:ext cx="821286" cy="82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ফেসবুক - উইকিপিডিয়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753" y="6036714"/>
              <a:ext cx="821286" cy="82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রোজ পিএনজি ছবি ডাউনলোড করতে বিনামূল্যে - Crazy Png- PNG চিত্র বিনামূল্যে  ডাউনলোড করুন-Crazy Png-- PNG চিত্র বিনামূল্যে ডাউনলোড করুন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154">
            <a:off x="2290955" y="1005637"/>
            <a:ext cx="4672410" cy="28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34726" y="3611042"/>
            <a:ext cx="63325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1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50119" y="352114"/>
            <a:ext cx="8390622" cy="85634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আইসিটিতে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যোগাযোগ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https://cdn.jagonews24.com/media/imgAllNew/BG/2018January/facebook-20180302094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2" y="1669093"/>
            <a:ext cx="2622212" cy="14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গ্রামীণফোনে ফ্রি টুইটার – টেক শহ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31" y="1677900"/>
            <a:ext cx="2354571" cy="144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hat is WhatsApp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44" y="1677900"/>
            <a:ext cx="2803854" cy="15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6362" y="3320957"/>
            <a:ext cx="83181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000" dirty="0"/>
              <a:t>তথ্য ও যোগাযোগ প্রযুক্তি বিকাশের ফলে বর্তমানে এই যোগাযোগ হয়ে পড়েছে সহজ, সাশ্রয়ী এবং অনেক ক্ষেত্রে নিরাপদ। ইন্টারনেটের ব্যবহার, ই-মেইল, মোবাইল ফোন ও মেসেজিং সিস্টেম, </a:t>
            </a:r>
            <a:r>
              <a:rPr lang="en-US" sz="3000" dirty="0" err="1" smtClean="0"/>
              <a:t>ব্ল</a:t>
            </a:r>
            <a:r>
              <a:rPr lang="as-IN" sz="3000" dirty="0" smtClean="0"/>
              <a:t>গিং </a:t>
            </a:r>
            <a:r>
              <a:rPr lang="as-IN" sz="3000" dirty="0"/>
              <a:t>এবং সামাজিক যোগাযোগ প্লাটফর্মসমূহ ব্যবহার করে বর্তমানে আইসিটি ভিত্তিক সামাজিক যোগাযোগ অনেকাংশে সহজ।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910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39634" y="451976"/>
            <a:ext cx="8390622" cy="8563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ইন্টারনেটে গড়ে উঠেছে অনেক প্লাটফর্ম, যা সামাজিক যোগাযোগ মাধ্যম হিসেবে পরিচিত।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284113" y="1493949"/>
            <a:ext cx="2459864" cy="824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cdn.jagonews24.com/media/imgAllNew/BG/2018January/facebook-20180302094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02" y="2463546"/>
            <a:ext cx="2622212" cy="14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গ্রামীণফোনে ফ্রি টুইটার – টেক শহ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1" y="2463546"/>
            <a:ext cx="2354571" cy="144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hat is WhatsApp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72" y="2463546"/>
            <a:ext cx="2803854" cy="15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o free video calls and chat - Apps on Google Pl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1" y="4279543"/>
            <a:ext cx="1974417" cy="19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ber has introduced a new 'Secret Chats' feature - Digital 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06" y="4279543"/>
            <a:ext cx="2841528" cy="19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ogle Meet – Apps on Google P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77" y="5181223"/>
            <a:ext cx="1536720" cy="15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rosoft Teams - 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31" y="4230510"/>
            <a:ext cx="1114237" cy="10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Skype-icon.png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31" y="5449960"/>
            <a:ext cx="984673" cy="9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4230510"/>
            <a:ext cx="1401927" cy="12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39634" y="388797"/>
            <a:ext cx="8390622" cy="8563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 মাধ্যমে সবচেয়ে জনপ্রিয় দুটি মাধ্যম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387049" y="1635617"/>
            <a:ext cx="2459864" cy="1275008"/>
          </a:xfrm>
          <a:prstGeom prst="wedgeEllipseCallout">
            <a:avLst>
              <a:gd name="adj1" fmla="val -50152"/>
              <a:gd name="adj2" fmla="val 106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ফেসবুক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cdn.jagonews24.com/media/imgAllNew/BG/2018January/facebook-20180302094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3672317"/>
            <a:ext cx="4348631" cy="24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গ্রামীণফোনে ফ্রি টুইটার – টেক শহ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6" y="3672317"/>
            <a:ext cx="3856640" cy="24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4688265" y="1680693"/>
            <a:ext cx="2459864" cy="1275008"/>
          </a:xfrm>
          <a:prstGeom prst="wedgeEllipseCallout">
            <a:avLst>
              <a:gd name="adj1" fmla="val 75502"/>
              <a:gd name="adj2" fmla="val 105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টুইটার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1308" y="1918952"/>
            <a:ext cx="695814" cy="708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39634" y="313474"/>
            <a:ext cx="8390622" cy="8563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ফেসবুক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634" y="1327931"/>
            <a:ext cx="83906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/>
              <a:t>ফেসবুক সামাজিক যোগাযোগ ব্যবস্থার একটি ওয়েবসাইট। ২০০৪ সালে ৪ঠা </a:t>
            </a:r>
            <a:r>
              <a:rPr lang="as-IN" sz="2800" dirty="0" smtClean="0"/>
              <a:t>ফে</a:t>
            </a:r>
            <a:r>
              <a:rPr lang="en-US" sz="2800" dirty="0" err="1" smtClean="0"/>
              <a:t>ব্রু</a:t>
            </a:r>
            <a:r>
              <a:rPr lang="as-IN" sz="2800" dirty="0" smtClean="0"/>
              <a:t>য়ারি </a:t>
            </a:r>
            <a:r>
              <a:rPr lang="as-IN" sz="2800" dirty="0"/>
              <a:t>মার্ক জুকারবার্গ তার অন্য বন্ধুদের সঙ্গে নিয়ে এটি চালু করেন</a:t>
            </a:r>
            <a:r>
              <a:rPr lang="as-IN" sz="2800" dirty="0" smtClean="0"/>
              <a:t>।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অর্থা</a:t>
            </a:r>
            <a:r>
              <a:rPr lang="en-US" sz="2800" dirty="0" smtClean="0"/>
              <a:t>ৎ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প্রতিষ্ঠাতা</a:t>
            </a:r>
            <a:r>
              <a:rPr lang="en-US" sz="2800" dirty="0" smtClean="0"/>
              <a:t>  </a:t>
            </a:r>
            <a:r>
              <a:rPr lang="en-US" sz="2800" dirty="0" err="1" smtClean="0"/>
              <a:t>হলেন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" name="AutoShape 2" descr="এই সেই মার্ক, যার জন্য ছাত্র-ছাত্রীরা পরীক্ষায় মার্ক কম পাচ্ছে - TechJ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3273054"/>
            <a:ext cx="5796828" cy="3204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60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সামাজিক যোগাযোগ মাধ্যমের গুরুত্ব ও এর পার্শ্বপ্রতিক্রিয়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88" y="4802871"/>
            <a:ext cx="3115067" cy="174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339634" y="313474"/>
            <a:ext cx="8390622" cy="8563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ফেসবুক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634" y="1327931"/>
            <a:ext cx="83906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 smtClean="0"/>
              <a:t>বিনামূল্যে </a:t>
            </a:r>
            <a:r>
              <a:rPr lang="as-IN" sz="2800" dirty="0"/>
              <a:t>যে কেউ </a:t>
            </a:r>
            <a:r>
              <a:rPr lang="as-IN" sz="2800" dirty="0" smtClean="0"/>
              <a:t>ফেসবুকের সদস্য </a:t>
            </a:r>
            <a:r>
              <a:rPr lang="as-IN" sz="2800" dirty="0"/>
              <a:t>হতে পারে। ব্যবহারকারীগণ বন্ধু সংযোজন, বার্তা প্রেরণ এবং তাদের ব্যক্তিগত তথ্যবলি প্রকাশ, আদান-প্রদান ও হালনাগদ করতে পারেন। এছাড়া এতে অডিও ও ভিডিও প্রকাশ করা যায়। ফেসবুকে যেকোনো প্রতিষ্ঠান নিজস্ব পেজ যেমন খুলতে পারে তেমনি সমমনা বন্ধুরা মিলে চালু করতে পারে কোনো </a:t>
            </a:r>
            <a:r>
              <a:rPr lang="en-US" sz="2800" dirty="0" err="1" smtClean="0"/>
              <a:t>গ্রু</a:t>
            </a:r>
            <a:r>
              <a:rPr lang="as-IN" sz="2800" dirty="0" smtClean="0"/>
              <a:t>প।</a:t>
            </a:r>
            <a:r>
              <a:rPr lang="en-US" sz="2800" dirty="0"/>
              <a:t>www.stastica.com </a:t>
            </a:r>
            <a:r>
              <a:rPr lang="as-IN" sz="2800" dirty="0" smtClean="0"/>
              <a:t>এর </a:t>
            </a:r>
            <a:r>
              <a:rPr lang="as-IN" sz="2800" dirty="0"/>
              <a:t>রিপোর্ট </a:t>
            </a:r>
            <a:r>
              <a:rPr lang="en-US" sz="2800" dirty="0" smtClean="0"/>
              <a:t>জুলাই-সেপ্টেম্বর-২০১৮</a:t>
            </a:r>
            <a:r>
              <a:rPr lang="as-IN" sz="2800" dirty="0" smtClean="0"/>
              <a:t> </a:t>
            </a:r>
            <a:r>
              <a:rPr lang="as-IN" sz="2800" dirty="0"/>
              <a:t>অনুযায়ী বিশ্বে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</a:t>
            </a:r>
            <a:r>
              <a:rPr lang="as-IN" sz="2800" dirty="0" smtClean="0"/>
              <a:t>ব্যবহারকারীর </a:t>
            </a:r>
            <a:r>
              <a:rPr lang="as-IN" sz="2800" dirty="0"/>
              <a:t>সংখ্যা </a:t>
            </a:r>
            <a:r>
              <a:rPr lang="en-US" sz="2800" dirty="0" smtClean="0"/>
              <a:t>২.৭ </a:t>
            </a:r>
            <a:r>
              <a:rPr lang="en-US" sz="2800" dirty="0" err="1" smtClean="0"/>
              <a:t>বিলিয়ন</a:t>
            </a:r>
            <a:r>
              <a:rPr lang="as-IN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31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39634" y="313474"/>
            <a:ext cx="8390622" cy="8563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টুইটার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634" y="1324764"/>
            <a:ext cx="83906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/>
              <a:t>টুইটারও একটি সামাজিক যোগাযোগ ব্যবস্থা। তবে ফেসবুকের সঙ্গে এর একটি মৌলিক পার্থক্য রয়েছে। এটিতে ব্যবহারকারীদের সর্বোচ্চ ১৪০ </a:t>
            </a:r>
            <a:r>
              <a:rPr lang="en-US" sz="2800" dirty="0"/>
              <a:t>Character</a:t>
            </a:r>
            <a:r>
              <a:rPr lang="en-US" sz="2800" b="1" dirty="0"/>
              <a:t>-</a:t>
            </a:r>
            <a:r>
              <a:rPr lang="as-IN" sz="2800" dirty="0" smtClean="0"/>
              <a:t>এর </a:t>
            </a:r>
            <a:r>
              <a:rPr lang="as-IN" sz="2800" dirty="0"/>
              <a:t>মধ্যে তাদের মনোভাব প্রকাশ ও আদান-প্রদান করতে হয়। এজন্য এটিকে </a:t>
            </a:r>
            <a:r>
              <a:rPr lang="as-IN" sz="2800" dirty="0" smtClean="0"/>
              <a:t>মাইক্রো</a:t>
            </a:r>
            <a:r>
              <a:rPr lang="en-US" sz="2800" dirty="0" err="1" smtClean="0"/>
              <a:t>ব্ল</a:t>
            </a:r>
            <a:r>
              <a:rPr lang="as-IN" sz="2800" dirty="0" smtClean="0"/>
              <a:t>গিংয়ের </a:t>
            </a:r>
            <a:r>
              <a:rPr lang="as-IN" sz="2800" dirty="0"/>
              <a:t>একটি ওয়েবসাইটও বলা যায়</a:t>
            </a:r>
            <a:r>
              <a:rPr lang="as-IN" sz="2800" dirty="0" smtClean="0"/>
              <a:t>।</a:t>
            </a:r>
            <a:endParaRPr lang="en-US" sz="2800" dirty="0"/>
          </a:p>
        </p:txBody>
      </p:sp>
      <p:pic>
        <p:nvPicPr>
          <p:cNvPr id="1026" name="Picture 2" descr="উগ্রপন্থা রুখতে ৫ লক্ষাধিক টুইটার অ্যাকাউন্ট বন্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83" y="4157367"/>
            <a:ext cx="4397939" cy="2286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39634" y="313474"/>
            <a:ext cx="8390622" cy="8563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টুইটার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634" y="1324764"/>
            <a:ext cx="83906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 smtClean="0"/>
              <a:t>১৪০ </a:t>
            </a:r>
            <a:r>
              <a:rPr lang="as-IN" sz="2800" dirty="0"/>
              <a:t>অক্ষরের এই বার্তাকে বলা হয় টুইট </a:t>
            </a:r>
            <a:r>
              <a:rPr lang="en-US" sz="2800" dirty="0"/>
              <a:t>(tweet)| </a:t>
            </a:r>
            <a:r>
              <a:rPr lang="as-IN" sz="2800" dirty="0" smtClean="0"/>
              <a:t>টুইটারের </a:t>
            </a:r>
            <a:r>
              <a:rPr lang="as-IN" sz="2800" dirty="0"/>
              <a:t>সদস্যদের টুইট বার্তাগুলো তাদের প্রোফইল পাতায় দেখা যায়। টুইটারের সদস্যরা অন্য সদস্যদের টুইট পড়ার জন্য সে সদস্যকে অনুসরণ </a:t>
            </a:r>
            <a:r>
              <a:rPr lang="en-US" sz="2800" dirty="0"/>
              <a:t>follow</a:t>
            </a:r>
            <a:r>
              <a:rPr lang="as-IN" sz="2800" dirty="0" smtClean="0"/>
              <a:t> </a:t>
            </a:r>
            <a:r>
              <a:rPr lang="as-IN" sz="2800" dirty="0"/>
              <a:t>করতে পারেন। কোনো সদস্যকে যারা অনুসরণ করে তাদের কে বলা হয় </a:t>
            </a:r>
            <a:r>
              <a:rPr lang="en-US" sz="2800" dirty="0"/>
              <a:t>follower</a:t>
            </a:r>
            <a:r>
              <a:rPr lang="as-IN" sz="2800" dirty="0" smtClean="0"/>
              <a:t> </a:t>
            </a:r>
            <a:r>
              <a:rPr lang="as-IN" sz="2800" dirty="0"/>
              <a:t>বা অনুসারী।</a:t>
            </a:r>
            <a:endParaRPr lang="en-US" sz="2800" dirty="0"/>
          </a:p>
        </p:txBody>
      </p:sp>
      <p:pic>
        <p:nvPicPr>
          <p:cNvPr id="2050" name="Picture 2" descr="টুইটার ব্যবহারকারীদের এখনই পাসওয়ার্ড বদলাতে হবে - TechJ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55" y="3722399"/>
            <a:ext cx="3198033" cy="2715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891" y="4921986"/>
            <a:ext cx="812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07324" y="274320"/>
            <a:ext cx="808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মূল্যায়ন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07324" y="2078182"/>
            <a:ext cx="82379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১. 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যোগাযোগ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২. 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যোগাযোগ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নেটওয়ার্ক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৩. 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যোগাযোগ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নেটওয়ার্কগুলোর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বল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৪. </a:t>
            </a:r>
            <a:r>
              <a:rPr lang="en-US" sz="2800" dirty="0" err="1" smtClean="0"/>
              <a:t>ফেসবুকের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কে</a:t>
            </a:r>
            <a:r>
              <a:rPr lang="en-US" sz="2800" dirty="0" smtClean="0"/>
              <a:t>? </a:t>
            </a:r>
          </a:p>
          <a:p>
            <a:r>
              <a:rPr lang="en-US" sz="2800" dirty="0" smtClean="0"/>
              <a:t>৫. ২০১৮ </a:t>
            </a:r>
            <a:r>
              <a:rPr lang="en-US" sz="2800" dirty="0" err="1" smtClean="0"/>
              <a:t>সালের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পরিসংখ্যান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অনুযায়ি</a:t>
            </a:r>
            <a:r>
              <a:rPr lang="en-US" sz="2800" dirty="0" smtClean="0"/>
              <a:t> </a:t>
            </a:r>
            <a:r>
              <a:rPr lang="en-US" sz="2800" dirty="0" err="1" smtClean="0"/>
              <a:t>ফেসবুক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ব্যবহারকারীর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৬. </a:t>
            </a:r>
            <a:r>
              <a:rPr lang="en-US" sz="2800" dirty="0" err="1" smtClean="0"/>
              <a:t>টুইটার</a:t>
            </a:r>
            <a:r>
              <a:rPr lang="en-US" sz="2800" dirty="0" smtClean="0"/>
              <a:t> </a:t>
            </a:r>
            <a:r>
              <a:rPr lang="as-IN" sz="2800" dirty="0" smtClean="0"/>
              <a:t>সদস্যকে </a:t>
            </a:r>
            <a:r>
              <a:rPr lang="as-IN" sz="2800" dirty="0"/>
              <a:t>যারা অনুসরণ করে </a:t>
            </a:r>
            <a:r>
              <a:rPr lang="as-IN" sz="2800" dirty="0" smtClean="0"/>
              <a:t>তাদের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39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43" y="5056443"/>
            <a:ext cx="8285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সামাজিক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যোগাযোগে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আসবে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sp>
        <p:nvSpPr>
          <p:cNvPr id="6" name="Flowchart: Display 5"/>
          <p:cNvSpPr/>
          <p:nvPr/>
        </p:nvSpPr>
        <p:spPr>
          <a:xfrm rot="16200000">
            <a:off x="3791989" y="-1839884"/>
            <a:ext cx="1219200" cy="5660968"/>
          </a:xfrm>
          <a:prstGeom prst="flowChartDispla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Algerian" pitchFamily="82" charset="0"/>
              </a:rPr>
              <a:t>বাড়ির</a:t>
            </a:r>
            <a:r>
              <a:rPr lang="en-US" sz="6000" b="1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lgerian" pitchFamily="82" charset="0"/>
              </a:rPr>
              <a:t>কাজ</a:t>
            </a: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55" y="2078500"/>
            <a:ext cx="3788703" cy="28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0" y="2333531"/>
            <a:ext cx="79525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"/>
            <a:ext cx="9218815" cy="6858001"/>
            <a:chOff x="0" y="-1"/>
            <a:chExt cx="9218815" cy="6858001"/>
          </a:xfrm>
        </p:grpSpPr>
        <p:pic>
          <p:nvPicPr>
            <p:cNvPr id="5" name="Picture 2" descr="চিত্র:টুইটার পাখির লোগো ২০১২.svg - উইকিপিডিয়া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67411"/>
              <a:ext cx="1596852" cy="129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চিত্র:টুইটার পাখির লোগো ২০১২.svg - উইকিপিডিয়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24321" y="5567410"/>
              <a:ext cx="1819679" cy="129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চিত্র:টুইটার পাখির লোগো ২০১২.svg - উইকিপিডিয়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99136" y="0"/>
              <a:ext cx="1819679" cy="129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চিত্র:টুইটার পাখির লোগো ২০১২.svg - উইকিপিডিয়া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03861" cy="129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ফেসবুক - উইকিপিডিয়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110" y="0"/>
              <a:ext cx="821286" cy="82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ফেসবুক - উইকিপিডিয়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8975" y="3192087"/>
              <a:ext cx="821286" cy="82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ফেসবুক - উইকিপিডিয়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18356"/>
              <a:ext cx="821286" cy="82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ফেসবুক - উইকিপিডিয়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753" y="6036714"/>
              <a:ext cx="821286" cy="82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21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231371"/>
            <a:ext cx="8153400" cy="6245629"/>
            <a:chOff x="533400" y="231371"/>
            <a:chExt cx="8153400" cy="6245629"/>
          </a:xfrm>
        </p:grpSpPr>
        <p:sp>
          <p:nvSpPr>
            <p:cNvPr id="4" name="Rectangle 5"/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8153400" cy="2286000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" pitchFamily="2" charset="2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মো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: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জহুরুল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ইসলাম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সহকারী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শিক্ষক</a:t>
              </a:r>
              <a:endParaRPr lang="en-US" sz="3600" b="1" dirty="0" smtClean="0">
                <a:solidFill>
                  <a:srgbClr val="002060"/>
                </a:solidFill>
                <a:latin typeface="Algerian" pitchFamily="82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বিয়াম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মডেল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স্কুল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 ও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কলেজ</a:t>
              </a:r>
              <a:r>
                <a:rPr lang="en-US" sz="3600" b="1" dirty="0" smtClean="0">
                  <a:solidFill>
                    <a:srgbClr val="002060"/>
                  </a:solidFill>
                  <a:latin typeface="Algerian" pitchFamily="82" charset="0"/>
                </a:rPr>
                <a:t>,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Algerian" pitchFamily="82" charset="0"/>
                </a:rPr>
                <a:t>বগুড়া</a:t>
              </a:r>
              <a:endParaRPr lang="en-US" sz="3600" b="1" dirty="0">
                <a:solidFill>
                  <a:srgbClr val="002060"/>
                </a:solidFill>
                <a:latin typeface="Algerian" pitchFamily="82" charset="0"/>
              </a:endParaRPr>
            </a:p>
          </p:txBody>
        </p:sp>
        <p:sp>
          <p:nvSpPr>
            <p:cNvPr id="7" name="Flowchart: Display 6"/>
            <p:cNvSpPr/>
            <p:nvPr/>
          </p:nvSpPr>
          <p:spPr>
            <a:xfrm rot="16200000">
              <a:off x="3922098" y="-1029268"/>
              <a:ext cx="1219200" cy="3740478"/>
            </a:xfrm>
            <a:prstGeom prst="flowChartDisplay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sz="6000" b="1" dirty="0" err="1">
                  <a:solidFill>
                    <a:srgbClr val="002060"/>
                  </a:solidFill>
                  <a:latin typeface="Algerian" pitchFamily="82" charset="0"/>
                </a:rPr>
                <a:t>পরিচিতি</a:t>
              </a:r>
              <a:endParaRPr lang="en-US" sz="6000" b="1" dirty="0">
                <a:solidFill>
                  <a:srgbClr val="002060"/>
                </a:solidFill>
                <a:latin typeface="Algerian" pitchFamily="8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5" t="24763" r="23988" b="393"/>
            <a:stretch/>
          </p:blipFill>
          <p:spPr>
            <a:xfrm>
              <a:off x="3215588" y="1492468"/>
              <a:ext cx="2632220" cy="26566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07770" y="2711335"/>
            <a:ext cx="8153400" cy="22860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Algerian" pitchFamily="82" charset="0"/>
              </a:rPr>
              <a:t>বিষয়</a:t>
            </a:r>
            <a:r>
              <a:rPr lang="en-US" sz="3600" b="1" dirty="0" smtClean="0">
                <a:solidFill>
                  <a:srgbClr val="002060"/>
                </a:solidFill>
                <a:latin typeface="Algerian" pitchFamily="82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Algerian" pitchFamily="82" charset="0"/>
              </a:rPr>
              <a:t>তথ্য</a:t>
            </a:r>
            <a:r>
              <a:rPr lang="en-US" sz="3600" b="1" dirty="0" smtClean="0">
                <a:solidFill>
                  <a:srgbClr val="002060"/>
                </a:solidFill>
                <a:latin typeface="Algerian" pitchFamily="8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Algerian" pitchFamily="82" charset="0"/>
              </a:rPr>
              <a:t>যোগাযোগ</a:t>
            </a:r>
            <a:r>
              <a:rPr lang="en-US" sz="3600" b="1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lgerian" pitchFamily="82" charset="0"/>
              </a:rPr>
              <a:t>প্রযুক্তি</a:t>
            </a:r>
            <a:endParaRPr lang="en-US" sz="3600" b="1" dirty="0" smtClean="0">
              <a:solidFill>
                <a:srgbClr val="002060"/>
              </a:solidFill>
              <a:latin typeface="Algerian" pitchFamily="8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Algerian" pitchFamily="82" charset="0"/>
              </a:rPr>
              <a:t>শ্রেণি</a:t>
            </a:r>
            <a:r>
              <a:rPr lang="en-US" sz="3600" b="1" dirty="0" smtClean="0">
                <a:solidFill>
                  <a:srgbClr val="002060"/>
                </a:solidFill>
                <a:latin typeface="Algerian" pitchFamily="82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Algerian" pitchFamily="82" charset="0"/>
              </a:rPr>
              <a:t>দশম</a:t>
            </a:r>
            <a:endParaRPr lang="en-US" sz="3600" b="1" dirty="0" smtClean="0">
              <a:solidFill>
                <a:srgbClr val="002060"/>
              </a:solidFill>
              <a:latin typeface="Algerian" pitchFamily="8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Algerian" pitchFamily="82" charset="0"/>
              </a:rPr>
              <a:t>অধ্যায়</a:t>
            </a:r>
            <a:r>
              <a:rPr lang="en-US" sz="3600" b="1" dirty="0" smtClean="0">
                <a:solidFill>
                  <a:srgbClr val="002060"/>
                </a:solidFill>
                <a:latin typeface="Algerian" pitchFamily="82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Algerian" pitchFamily="82" charset="0"/>
              </a:rPr>
              <a:t>প্রথম</a:t>
            </a:r>
            <a:r>
              <a:rPr lang="en-US" sz="3600" b="1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7" name="Flowchart: Display 6"/>
          <p:cNvSpPr/>
          <p:nvPr/>
        </p:nvSpPr>
        <p:spPr>
          <a:xfrm rot="16200000">
            <a:off x="3974870" y="-2047702"/>
            <a:ext cx="1219200" cy="6143108"/>
          </a:xfrm>
          <a:prstGeom prst="flowChartDispla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Algerian" pitchFamily="82" charset="0"/>
              </a:rPr>
              <a:t>পাঠ</a:t>
            </a:r>
            <a:r>
              <a:rPr lang="en-US" sz="6000" b="1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lgerian" pitchFamily="8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0457" y="294166"/>
            <a:ext cx="3307571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/>
              </a:rPr>
              <a:t>চিত্র লক্ষ্য করি</a:t>
            </a:r>
            <a:endParaRPr lang="en-US" sz="4000" dirty="0">
              <a:latin typeface="NikoshBAN"/>
            </a:endParaRPr>
          </a:p>
        </p:txBody>
      </p:sp>
      <p:pic>
        <p:nvPicPr>
          <p:cNvPr id="1030" name="Picture 6" descr="সামাজিক যোগাযোগ মাধ্যম আপনাকে নিয়ন্ত্রণ করবে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35" y="4415273"/>
            <a:ext cx="4070093" cy="22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0529" y="1970117"/>
            <a:ext cx="8352171" cy="2351588"/>
            <a:chOff x="676718" y="2402302"/>
            <a:chExt cx="8352171" cy="2351588"/>
          </a:xfrm>
        </p:grpSpPr>
        <p:pic>
          <p:nvPicPr>
            <p:cNvPr id="8" name="Picture 2" descr="যেমন হতে পারে ডিজিটাল বিয়ের কথোপকথন | ঠাট্টা | The Daily Ittefa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18" y="2402302"/>
              <a:ext cx="5133531" cy="2351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চীনা ভাষায় প্রেমিক-প্রেমিকার কথোপকথন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49" y="2402302"/>
              <a:ext cx="3218640" cy="2351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01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007" y="136225"/>
            <a:ext cx="8645237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তোমরা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পারো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যোগাযোগের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ক্ষেত্রে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বর্তমানে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আমরা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উপর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নির্ভরশীল</a:t>
            </a:r>
            <a:endParaRPr lang="en-US" sz="4000" dirty="0">
              <a:latin typeface="NikoshBAN"/>
            </a:endParaRPr>
          </a:p>
        </p:txBody>
      </p:sp>
      <p:pic>
        <p:nvPicPr>
          <p:cNvPr id="1030" name="Picture 6" descr="সামাজিক যোগাযোগ মাধ্যম আপনাকে নিয়ন্ত্রণ করবে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9" y="4498401"/>
            <a:ext cx="4070093" cy="22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0529" y="1970117"/>
            <a:ext cx="8352171" cy="2351588"/>
            <a:chOff x="676718" y="2402302"/>
            <a:chExt cx="8352171" cy="2351588"/>
          </a:xfrm>
        </p:grpSpPr>
        <p:pic>
          <p:nvPicPr>
            <p:cNvPr id="8" name="Picture 2" descr="যেমন হতে পারে ডিজিটাল বিয়ের কথোপকথন | ঠাট্টা | The Daily Ittefa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18" y="2402302"/>
              <a:ext cx="5133531" cy="2351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চীনা ভাষায় প্রেমিক-প্রেমিকার কথোপকথন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49" y="2402302"/>
              <a:ext cx="3218640" cy="2351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707467" y="4758266"/>
            <a:ext cx="4064000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/>
              </a:rPr>
              <a:t>অবশ্যই</a:t>
            </a:r>
            <a:r>
              <a:rPr lang="en-US" sz="5400" dirty="0">
                <a:latin typeface="NikoshBAN"/>
              </a:rPr>
              <a:t> </a:t>
            </a:r>
            <a:endParaRPr lang="en-US" sz="5400" dirty="0" smtClean="0">
              <a:latin typeface="NikoshBAN"/>
            </a:endParaRPr>
          </a:p>
          <a:p>
            <a:pPr algn="ctr"/>
            <a:r>
              <a:rPr lang="en-US" sz="5400" dirty="0" smtClean="0">
                <a:latin typeface="NikoshBAN"/>
              </a:rPr>
              <a:t>“</a:t>
            </a:r>
            <a:r>
              <a:rPr lang="en-US" sz="5400" dirty="0" err="1" smtClean="0">
                <a:latin typeface="NikoshBAN"/>
              </a:rPr>
              <a:t>আইসিটি</a:t>
            </a:r>
            <a:r>
              <a:rPr lang="en-US" sz="5400" dirty="0">
                <a:latin typeface="NikoshBAN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5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6513" y="453256"/>
            <a:ext cx="505097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আজকের বিষয়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48265" y="1885077"/>
            <a:ext cx="8374743" cy="422365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সামাজিক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যোগাযোগ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আইসিটি</a:t>
            </a:r>
            <a:endParaRPr 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8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06582" y="478970"/>
            <a:ext cx="7523018" cy="8563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33828" y="3784334"/>
            <a:ext cx="8403771" cy="80540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২। 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যোগাযোগে</a:t>
            </a:r>
            <a:r>
              <a:rPr lang="en-US" sz="2800" dirty="0" smtClean="0"/>
              <a:t> </a:t>
            </a:r>
            <a:r>
              <a:rPr lang="en-US" sz="2800" smtClean="0"/>
              <a:t>আইটির </a:t>
            </a:r>
            <a:r>
              <a:rPr lang="en-US" sz="2800" dirty="0" err="1" smtClean="0"/>
              <a:t>গুরুত্ব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333828" y="4904216"/>
            <a:ext cx="8403771" cy="110308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৩। </a:t>
            </a:r>
            <a:r>
              <a:rPr lang="en-US" sz="2800" dirty="0" err="1"/>
              <a:t>সামাজিক</a:t>
            </a:r>
            <a:r>
              <a:rPr lang="en-US" sz="2800" dirty="0"/>
              <a:t> </a:t>
            </a:r>
            <a:r>
              <a:rPr lang="en-US" sz="2800" dirty="0" err="1"/>
              <a:t>যোগাযোগ</a:t>
            </a:r>
            <a:r>
              <a:rPr lang="en-US" sz="2800" dirty="0"/>
              <a:t> </a:t>
            </a:r>
            <a:r>
              <a:rPr lang="en-US" sz="2800" dirty="0" err="1" smtClean="0"/>
              <a:t>নেটওয়ার্ক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হিসেবে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ফেসবুক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টুইটার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67967" y="2542556"/>
            <a:ext cx="8403771" cy="80540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আইসিটিতে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যোগাযোগ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42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7199" y="326357"/>
            <a:ext cx="8055033" cy="85634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সামাজিক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যোগাযোগ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" y="5053148"/>
            <a:ext cx="8314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/>
              <a:t>মানুষ সমাজবদ্ধ জীব। সমাজে চলাফেরা ও বিকাশের জন্য মানুষে মানুষে যোগযোগের প্রয়োজন। 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350529" y="1970117"/>
            <a:ext cx="8352171" cy="2351588"/>
            <a:chOff x="676718" y="2402302"/>
            <a:chExt cx="8352171" cy="2351588"/>
          </a:xfrm>
        </p:grpSpPr>
        <p:pic>
          <p:nvPicPr>
            <p:cNvPr id="8" name="Picture 2" descr="যেমন হতে পারে ডিজিটাল বিয়ের কথোপকথন | ঠাট্টা | The Daily Ittefa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18" y="2402302"/>
              <a:ext cx="5133531" cy="2351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চীনা ভাষায় প্রেমিক-প্রেমিকার কথোপকথন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49" y="2402302"/>
              <a:ext cx="3218640" cy="2351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69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50119" y="352114"/>
            <a:ext cx="8390622" cy="85634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আইসিটিতে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যোগাযোগ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https://cdn.jagonews24.com/media/imgAllNew/BG/2018January/facebook-20180302094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2" y="1669093"/>
            <a:ext cx="2622212" cy="14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গ্রামীণফোনে ফ্রি টুইটার – টেক শহ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31" y="1677900"/>
            <a:ext cx="2354571" cy="144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hat is WhatsApp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44" y="1677900"/>
            <a:ext cx="2803854" cy="15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6362" y="3320957"/>
            <a:ext cx="8318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আইসিটিতে সামাজিক যোগাযোগ বলতে নেটওয়ার্কের মাধ্যমে মানুষে মানুষে মিথস্ক্রিয়াকেই বোঝায়। এর অর্থ হলো তথ্য ও যোগাযোগ প্রযুক্তি ব্যবহার করে মানুষ যোগাযোগ ও ভাব প্রকাশের জন্য যা কিছু সৃৃষ্টি, বিনিময় কিংবা আদান-প্রদান করে তাই সামাজিক যোগাযোগ।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3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472</Words>
  <Application>Microsoft Office PowerPoint</Application>
  <PresentationFormat>On-screen Show (4:3)</PresentationFormat>
  <Paragraphs>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BMSC Bogura</cp:lastModifiedBy>
  <cp:revision>111</cp:revision>
  <dcterms:created xsi:type="dcterms:W3CDTF">2021-03-03T14:19:46Z</dcterms:created>
  <dcterms:modified xsi:type="dcterms:W3CDTF">2021-04-01T04:09:49Z</dcterms:modified>
</cp:coreProperties>
</file>