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56" r:id="rId3"/>
    <p:sldId id="257" r:id="rId4"/>
    <p:sldId id="258" r:id="rId5"/>
    <p:sldId id="260" r:id="rId6"/>
    <p:sldId id="264" r:id="rId7"/>
    <p:sldId id="261" r:id="rId8"/>
    <p:sldId id="266" r:id="rId9"/>
    <p:sldId id="265" r:id="rId10"/>
    <p:sldId id="259" r:id="rId11"/>
    <p:sldId id="262" r:id="rId12"/>
    <p:sldId id="263" r:id="rId13"/>
    <p:sldId id="272" r:id="rId14"/>
    <p:sldId id="279" r:id="rId15"/>
    <p:sldId id="280" r:id="rId16"/>
    <p:sldId id="273" r:id="rId17"/>
    <p:sldId id="274" r:id="rId18"/>
    <p:sldId id="275" r:id="rId19"/>
    <p:sldId id="271" r:id="rId20"/>
    <p:sldId id="276" r:id="rId21"/>
    <p:sldId id="27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CC00CC"/>
    <a:srgbClr val="FF3300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3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18BA5-3100-45D9-A7A0-D2326FBC94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E8E832-5408-45A2-AA1C-D13796272E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D7B90F-1371-44DB-8F34-AF560B5C9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A71E0-68D1-4B24-AB89-CA3D60F73FF1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748D0D-C58F-4400-8AFE-71F73F92E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6CF4D5-366A-4C42-AC84-C6A0EC35B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3EC84-E7A5-422A-BC40-3F9AC430B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0143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91817-3693-4790-A255-DF2107A84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436D8D-61BD-46F1-8602-C73D083926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566255-769B-464C-8842-CAA880F79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A71E0-68D1-4B24-AB89-CA3D60F73FF1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F71597-6947-4C7B-8F62-988E2D439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2A0EEB-971D-4759-B5B9-DAF597C0D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3EC84-E7A5-422A-BC40-3F9AC430B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2027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90103F-35AC-4383-9891-CA6E639052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7A5D89-D068-477F-8A04-13FE47ABED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654D96-7CC4-4E23-B13D-203EE1ACB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A71E0-68D1-4B24-AB89-CA3D60F73FF1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BED30F-3538-4FDA-BC0D-A931CF2E7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98B328-B018-44D3-934D-3A7653C50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3EC84-E7A5-422A-BC40-3F9AC430B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3577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23329-F83D-4304-8397-287899456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B9B96-BD94-4BC4-82EE-F20709EB36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3CFA1D-CD60-4A9D-8265-753AFFD16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A71E0-68D1-4B24-AB89-CA3D60F73FF1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363FE-A112-4654-8A77-72CE31B87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46B73D-2AB1-43FF-BC1D-2C29FEA47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3EC84-E7A5-422A-BC40-3F9AC430B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4729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97BD8-E89E-473F-9D81-C896CC80D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A497E4-2773-471A-A711-2EA8547636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758A16-9C04-41BE-BDD0-5DAB7BD8C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A71E0-68D1-4B24-AB89-CA3D60F73FF1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8C4B6B-77A7-48C4-A8CF-1A689E5E5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B1F1F7-C628-4CB2-9A1E-4F40A675C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3EC84-E7A5-422A-BC40-3F9AC430B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0147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649A8-6338-4DD6-A71D-64D4A6804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A0ECBA-BE1E-4EB1-A626-3B010EE790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BD8052-FAC8-4722-BC37-43ABD7F062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A25514-812E-4918-96C6-41BE8E905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A71E0-68D1-4B24-AB89-CA3D60F73FF1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84455D-39BD-4359-B62E-0057975A3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9A0D50-8ED5-4370-88B0-11034432A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3EC84-E7A5-422A-BC40-3F9AC430B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529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9C011-F7FF-45AB-8003-A64C150ED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B58388-AEFF-4422-A822-58EF5C785E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E4232F-7B4D-4940-8110-B00C52D8D6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7B034A-EC8D-45ED-B265-81D46C3C91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561044-0595-4D7B-A24F-B298C5C5EE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C6007D-0633-4358-9BC7-B0D5C6BAE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A71E0-68D1-4B24-AB89-CA3D60F73FF1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9ED255-52A9-4AD6-B5EF-E1A6A90DE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36CA54-6874-4D1E-9A4B-80323AB0F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3EC84-E7A5-422A-BC40-3F9AC430B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2772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57BB4-A5E0-45A3-A6D6-320574A13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DDEAF-D70B-4125-BC83-F39F010B8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A71E0-68D1-4B24-AB89-CA3D60F73FF1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47CDEF-776E-4CB2-A720-36E35570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C27B8C-ECDD-4AC4-AC84-9FA4B370C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3EC84-E7A5-422A-BC40-3F9AC430B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1176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E55E21-525A-4471-86D8-3B011D87A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A71E0-68D1-4B24-AB89-CA3D60F73FF1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5B0924-BC67-44BF-A611-5513BDF18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D3F88B-F0E5-4846-A5F5-88181489C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3EC84-E7A5-422A-BC40-3F9AC430B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4105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46B17-550A-4BED-B4B6-4399A5F14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1BC86C-F361-4A42-BC4F-BEC43C11B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D3D2B-FCC2-4F70-9BC8-BED8DE7DE6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EC704D-BBEA-49F8-9CE0-7C8EB53FA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A71E0-68D1-4B24-AB89-CA3D60F73FF1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00FDD3-D8A9-42B3-A9F7-545E0BE8C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478255-0807-46AE-B4C8-09171E87E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3EC84-E7A5-422A-BC40-3F9AC430B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4781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7F227-F47B-40FA-AB01-CF2AD75C4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84FB55-DDD3-4DBF-9A4E-18E63F8E69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CDB352-5535-4378-AE81-E420E0AA3F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EA4249-7E1A-42B2-BB37-BA8020D4C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A71E0-68D1-4B24-AB89-CA3D60F73FF1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633FA4-A09A-491C-92A7-0B8336C9D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AD03CA-5B42-4241-86D4-FCBA8A10F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3EC84-E7A5-422A-BC40-3F9AC430B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0980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B550A9-1778-4AF1-BE59-E8245FAD2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F9FCA3-7F5B-43FD-9062-5F15EF8A10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62D204-284A-4CEA-913A-1E2F4E8A6B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A71E0-68D1-4B24-AB89-CA3D60F73FF1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3F40CA-2205-4132-8785-0DADF9B848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9A1F10-9FB3-4C80-9D26-DFB1AACE41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3EC84-E7A5-422A-BC40-3F9AC430B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112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tm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id="{1392EE29-6266-414F-9DCA-3284C0640013}"/>
              </a:ext>
            </a:extLst>
          </p:cNvPr>
          <p:cNvSpPr/>
          <p:nvPr/>
        </p:nvSpPr>
        <p:spPr>
          <a:xfrm>
            <a:off x="0" y="-33412"/>
            <a:ext cx="12192000" cy="6891413"/>
          </a:xfrm>
          <a:prstGeom prst="flowChartAlternateProcess">
            <a:avLst/>
          </a:prstGeom>
          <a:noFill/>
          <a:ln w="76200">
            <a:solidFill>
              <a:srgbClr val="C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1B07F1C7-0D0C-4B74-BE1E-ED80092C1C9D}"/>
              </a:ext>
            </a:extLst>
          </p:cNvPr>
          <p:cNvSpPr/>
          <p:nvPr/>
        </p:nvSpPr>
        <p:spPr>
          <a:xfrm>
            <a:off x="152400" y="96253"/>
            <a:ext cx="11891211" cy="6617367"/>
          </a:xfrm>
          <a:prstGeom prst="flowChartAlternateProcess">
            <a:avLst/>
          </a:prstGeom>
          <a:noFill/>
          <a:ln w="76200">
            <a:solidFill>
              <a:srgbClr val="92D05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B07A13-EF90-448B-AB4A-9BB5001E2777}"/>
              </a:ext>
            </a:extLst>
          </p:cNvPr>
          <p:cNvSpPr txBox="1"/>
          <p:nvPr/>
        </p:nvSpPr>
        <p:spPr>
          <a:xfrm rot="3655140">
            <a:off x="6260066" y="4561937"/>
            <a:ext cx="3279648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9600" b="1" dirty="0" err="1">
                <a:ln/>
                <a:solidFill>
                  <a:srgbClr val="FF3300"/>
                </a:solidFill>
              </a:rPr>
              <a:t>ক্লাস</a:t>
            </a:r>
            <a:endParaRPr lang="en-US" sz="9600" b="1" dirty="0">
              <a:ln>
                <a:solidFill>
                  <a:srgbClr val="FF0000"/>
                </a:solidFill>
              </a:ln>
              <a:solidFill>
                <a:srgbClr val="FF33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D8CD72-1E95-40F3-8902-64BC36683875}"/>
              </a:ext>
            </a:extLst>
          </p:cNvPr>
          <p:cNvSpPr txBox="1"/>
          <p:nvPr/>
        </p:nvSpPr>
        <p:spPr>
          <a:xfrm rot="3436766">
            <a:off x="-1208641" y="2747377"/>
            <a:ext cx="7388352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9600" b="1" dirty="0" err="1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মাল্টিমিডিয়া</a:t>
            </a:r>
            <a:endParaRPr lang="en-US" sz="9600" b="1" dirty="0">
              <a:ln>
                <a:solidFill>
                  <a:srgbClr val="C00000"/>
                </a:solidFill>
              </a:ln>
              <a:solidFill>
                <a:srgbClr val="FF0000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6B1A804-E9D5-4930-80C0-845D82947DA6}"/>
              </a:ext>
            </a:extLst>
          </p:cNvPr>
          <p:cNvGrpSpPr/>
          <p:nvPr/>
        </p:nvGrpSpPr>
        <p:grpSpPr>
          <a:xfrm>
            <a:off x="8312558" y="433025"/>
            <a:ext cx="3374303" cy="4078042"/>
            <a:chOff x="8180832" y="396449"/>
            <a:chExt cx="3374303" cy="4078042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128CFD6-1F67-4C3B-BEF8-B4A33890AE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0832" y="396449"/>
              <a:ext cx="3374303" cy="4078042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A2AC5DD-8902-49FE-AE5C-146B16437C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4304" y="501768"/>
              <a:ext cx="646176" cy="619895"/>
            </a:xfrm>
            <a:prstGeom prst="rect">
              <a:avLst/>
            </a:prstGeom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0157B487-C65A-4287-9BBD-E281F71C91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807" y="144380"/>
            <a:ext cx="2143125" cy="23777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12A328E-AB22-4C6E-872D-4ABC682325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680" y="144379"/>
            <a:ext cx="2143125" cy="2377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9325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id="{1392EE29-6266-414F-9DCA-3284C0640013}"/>
              </a:ext>
            </a:extLst>
          </p:cNvPr>
          <p:cNvSpPr/>
          <p:nvPr/>
        </p:nvSpPr>
        <p:spPr>
          <a:xfrm>
            <a:off x="0" y="-33412"/>
            <a:ext cx="12192000" cy="6891413"/>
          </a:xfrm>
          <a:prstGeom prst="flowChartAlternateProcess">
            <a:avLst/>
          </a:prstGeom>
          <a:noFill/>
          <a:ln w="76200">
            <a:solidFill>
              <a:srgbClr val="C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1B07F1C7-0D0C-4B74-BE1E-ED80092C1C9D}"/>
              </a:ext>
            </a:extLst>
          </p:cNvPr>
          <p:cNvSpPr/>
          <p:nvPr/>
        </p:nvSpPr>
        <p:spPr>
          <a:xfrm>
            <a:off x="152400" y="96253"/>
            <a:ext cx="11891211" cy="6617367"/>
          </a:xfrm>
          <a:prstGeom prst="flowChartAlternateProcess">
            <a:avLst/>
          </a:prstGeom>
          <a:noFill/>
          <a:ln w="76200">
            <a:solidFill>
              <a:srgbClr val="92D05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DDA2CF-7EBB-4B67-B699-5BB21712B1BB}"/>
              </a:ext>
            </a:extLst>
          </p:cNvPr>
          <p:cNvSpPr txBox="1"/>
          <p:nvPr/>
        </p:nvSpPr>
        <p:spPr>
          <a:xfrm>
            <a:off x="2250781" y="3094844"/>
            <a:ext cx="66048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আমরা</a:t>
            </a:r>
            <a:r>
              <a:rPr lang="en-US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36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বইয়ের</a:t>
            </a:r>
            <a:r>
              <a:rPr lang="en-US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৪নং </a:t>
            </a:r>
            <a:r>
              <a:rPr lang="en-US" sz="36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পৃষ্ঠা</a:t>
            </a:r>
            <a:r>
              <a:rPr lang="en-US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36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সবাই</a:t>
            </a:r>
            <a:r>
              <a:rPr lang="en-US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36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দেখি</a:t>
            </a:r>
            <a:r>
              <a:rPr lang="en-US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36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খুলতে</a:t>
            </a:r>
            <a:r>
              <a:rPr lang="en-US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36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পারি</a:t>
            </a:r>
            <a:r>
              <a:rPr lang="en-US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36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কি</a:t>
            </a:r>
            <a:r>
              <a:rPr lang="en-US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36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না</a:t>
            </a:r>
            <a:r>
              <a:rPr lang="en-US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?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F232C1-F89A-4A47-9193-B9BE27EBC1C7}"/>
              </a:ext>
            </a:extLst>
          </p:cNvPr>
          <p:cNvSpPr txBox="1"/>
          <p:nvPr/>
        </p:nvSpPr>
        <p:spPr>
          <a:xfrm>
            <a:off x="1763734" y="294177"/>
            <a:ext cx="87660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C00CC"/>
                </a:solidFill>
              </a:rPr>
              <a:t>নীচের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C00CC"/>
                </a:solidFill>
              </a:rPr>
              <a:t> এ </a:t>
            </a:r>
            <a:r>
              <a:rPr 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C00CC"/>
                </a:solidFill>
              </a:rPr>
              <a:t>ছবিতে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C00CC"/>
                </a:solidFill>
              </a:rPr>
              <a:t> </a:t>
            </a:r>
            <a:r>
              <a:rPr 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C00CC"/>
                </a:solidFill>
              </a:rPr>
              <a:t>কী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C00CC"/>
                </a:solidFill>
              </a:rPr>
              <a:t> </a:t>
            </a:r>
            <a:r>
              <a:rPr 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C00CC"/>
                </a:solidFill>
              </a:rPr>
              <a:t>দেখা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C00CC"/>
                </a:solidFill>
              </a:rPr>
              <a:t> </a:t>
            </a:r>
            <a:r>
              <a:rPr 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C00CC"/>
                </a:solidFill>
              </a:rPr>
              <a:t>যাচ্ছে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C00CC"/>
                </a:solidFill>
              </a:rPr>
              <a:t> ? 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760B9E6-754D-487C-9C38-EB42933E0B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420" y="1288395"/>
            <a:ext cx="10407159" cy="530079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648E028-B78B-487B-B18B-8E6C925C2A93}"/>
              </a:ext>
            </a:extLst>
          </p:cNvPr>
          <p:cNvSpPr txBox="1"/>
          <p:nvPr/>
        </p:nvSpPr>
        <p:spPr>
          <a:xfrm>
            <a:off x="396894" y="504237"/>
            <a:ext cx="11795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C00CC"/>
                </a:solidFill>
              </a:rPr>
              <a:t>তোমরা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C00CC"/>
                </a:solidFill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C00CC"/>
                </a:solidFill>
              </a:rPr>
              <a:t>কী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C00CC"/>
                </a:solidFill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C00CC"/>
                </a:solidFill>
              </a:rPr>
              <a:t>ভোরে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C00CC"/>
                </a:solidFill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C00CC"/>
                </a:solidFill>
              </a:rPr>
              <a:t>তোমাদের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C00CC"/>
                </a:solidFill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C00CC"/>
                </a:solidFill>
              </a:rPr>
              <a:t>ভাইবোনকে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C00CC"/>
                </a:solidFill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C00CC"/>
                </a:solidFill>
              </a:rPr>
              <a:t>ডেকে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C00CC"/>
                </a:solidFill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C00CC"/>
                </a:solidFill>
              </a:rPr>
              <a:t>ওঠাও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C00CC"/>
                </a:solidFill>
              </a:rPr>
              <a:t>  ?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39A38C-CB8F-4705-98E8-9D3F4E7C952F}"/>
              </a:ext>
            </a:extLst>
          </p:cNvPr>
          <p:cNvSpPr txBox="1"/>
          <p:nvPr/>
        </p:nvSpPr>
        <p:spPr>
          <a:xfrm>
            <a:off x="1763734" y="230497"/>
            <a:ext cx="79678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C00CC"/>
                </a:solidFill>
              </a:rPr>
              <a:t>তোমরা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C00CC"/>
                </a:solidFill>
              </a:rPr>
              <a:t> </a:t>
            </a:r>
            <a:r>
              <a:rPr 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C00CC"/>
                </a:solidFill>
              </a:rPr>
              <a:t>ঘুম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C00CC"/>
                </a:solidFill>
              </a:rPr>
              <a:t> </a:t>
            </a:r>
            <a:r>
              <a:rPr 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C00CC"/>
                </a:solidFill>
              </a:rPr>
              <a:t>থেকে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C00CC"/>
                </a:solidFill>
              </a:rPr>
              <a:t> </a:t>
            </a:r>
            <a:r>
              <a:rPr 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C00CC"/>
                </a:solidFill>
              </a:rPr>
              <a:t>কখন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C00CC"/>
                </a:solidFill>
              </a:rPr>
              <a:t> </a:t>
            </a:r>
            <a:r>
              <a:rPr 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C00CC"/>
                </a:solidFill>
              </a:rPr>
              <a:t>ওঠো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C00CC"/>
                </a:solidFill>
              </a:rPr>
              <a:t> ?  </a:t>
            </a:r>
          </a:p>
        </p:txBody>
      </p:sp>
    </p:spTree>
    <p:extLst>
      <p:ext uri="{BB962C8B-B14F-4D97-AF65-F5344CB8AC3E}">
        <p14:creationId xmlns:p14="http://schemas.microsoft.com/office/powerpoint/2010/main" val="3258658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0" grpId="0"/>
      <p:bldP spid="10" grpId="1"/>
      <p:bldP spid="12" grpId="0"/>
      <p:bldP spid="13" grpId="0"/>
      <p:bldP spid="1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id="{1392EE29-6266-414F-9DCA-3284C0640013}"/>
              </a:ext>
            </a:extLst>
          </p:cNvPr>
          <p:cNvSpPr/>
          <p:nvPr/>
        </p:nvSpPr>
        <p:spPr>
          <a:xfrm>
            <a:off x="0" y="-33412"/>
            <a:ext cx="12192000" cy="6891413"/>
          </a:xfrm>
          <a:prstGeom prst="flowChartAlternateProcess">
            <a:avLst/>
          </a:prstGeom>
          <a:noFill/>
          <a:ln w="76200">
            <a:solidFill>
              <a:srgbClr val="C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1B07F1C7-0D0C-4B74-BE1E-ED80092C1C9D}"/>
              </a:ext>
            </a:extLst>
          </p:cNvPr>
          <p:cNvSpPr/>
          <p:nvPr/>
        </p:nvSpPr>
        <p:spPr>
          <a:xfrm>
            <a:off x="152400" y="96253"/>
            <a:ext cx="11891211" cy="6617367"/>
          </a:xfrm>
          <a:prstGeom prst="flowChartAlternateProcess">
            <a:avLst/>
          </a:prstGeom>
          <a:noFill/>
          <a:ln w="76200">
            <a:solidFill>
              <a:srgbClr val="92D05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C88A3E6F-A9FB-43B6-B1E0-82A4596BDF11}"/>
              </a:ext>
            </a:extLst>
          </p:cNvPr>
          <p:cNvSpPr/>
          <p:nvPr/>
        </p:nvSpPr>
        <p:spPr>
          <a:xfrm rot="17831567">
            <a:off x="1270050" y="-418265"/>
            <a:ext cx="2083282" cy="4191744"/>
          </a:xfrm>
          <a:prstGeom prst="wedgeEllipseCallout">
            <a:avLst/>
          </a:prstGeom>
          <a:solidFill>
            <a:schemeClr val="accent2">
              <a:lumMod val="60000"/>
              <a:lumOff val="4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1F5F27-DC08-4C0B-91B8-A1F0D86BE64B}"/>
              </a:ext>
            </a:extLst>
          </p:cNvPr>
          <p:cNvSpPr txBox="1"/>
          <p:nvPr/>
        </p:nvSpPr>
        <p:spPr>
          <a:xfrm rot="1488195">
            <a:off x="719190" y="1399895"/>
            <a:ext cx="37096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পরের</a:t>
            </a:r>
            <a:r>
              <a:rPr lang="en-US" sz="32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 </a:t>
            </a:r>
            <a:r>
              <a:rPr lang="en-US" sz="3200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ছবিতে</a:t>
            </a:r>
            <a:r>
              <a:rPr lang="en-US" sz="32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 </a:t>
            </a:r>
            <a:r>
              <a:rPr lang="en-US" sz="3200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কী</a:t>
            </a:r>
            <a:r>
              <a:rPr lang="en-US" sz="32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 </a:t>
            </a:r>
            <a:r>
              <a:rPr lang="en-US" sz="3200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দেখা</a:t>
            </a:r>
            <a:r>
              <a:rPr lang="en-US" sz="32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 </a:t>
            </a:r>
            <a:r>
              <a:rPr lang="en-US" sz="3200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যাচ্ছে</a:t>
            </a:r>
            <a:r>
              <a:rPr lang="en-US" sz="32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 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DBABBDB-4C47-479F-B87B-F67E63289314}"/>
              </a:ext>
            </a:extLst>
          </p:cNvPr>
          <p:cNvSpPr txBox="1"/>
          <p:nvPr/>
        </p:nvSpPr>
        <p:spPr>
          <a:xfrm rot="1488195">
            <a:off x="438389" y="1276784"/>
            <a:ext cx="38017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তোমরা</a:t>
            </a:r>
            <a:r>
              <a:rPr lang="en-US" sz="40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 </a:t>
            </a:r>
            <a:r>
              <a:rPr lang="en-US" sz="4000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কখন</a:t>
            </a:r>
            <a:r>
              <a:rPr lang="en-US" sz="40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 </a:t>
            </a:r>
            <a:r>
              <a:rPr lang="en-US" sz="4000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দাঁত</a:t>
            </a:r>
            <a:r>
              <a:rPr lang="en-US" sz="40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 </a:t>
            </a:r>
            <a:r>
              <a:rPr lang="en-US" sz="4000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মাজ</a:t>
            </a:r>
            <a:r>
              <a:rPr lang="en-US" sz="40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 ?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43A58CD-9A79-46D0-BBAE-38D29D4737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318" y="144380"/>
            <a:ext cx="6409620" cy="6122308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99436208-9A5B-4AC7-8A86-DD3D6F157428}"/>
              </a:ext>
            </a:extLst>
          </p:cNvPr>
          <p:cNvSpPr txBox="1"/>
          <p:nvPr/>
        </p:nvSpPr>
        <p:spPr>
          <a:xfrm rot="1488195">
            <a:off x="85224" y="1145124"/>
            <a:ext cx="42214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প্রতিদিন</a:t>
            </a:r>
            <a:r>
              <a:rPr lang="en-US" sz="36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 </a:t>
            </a:r>
            <a:r>
              <a:rPr lang="en-US" sz="3600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দাঁত</a:t>
            </a:r>
            <a:r>
              <a:rPr lang="en-US" sz="36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 </a:t>
            </a:r>
            <a:r>
              <a:rPr lang="en-US" sz="3600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মাজা</a:t>
            </a:r>
            <a:r>
              <a:rPr lang="en-US" sz="36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 </a:t>
            </a:r>
            <a:r>
              <a:rPr lang="en-US" sz="3600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দরকার</a:t>
            </a:r>
            <a:r>
              <a:rPr lang="en-US" sz="36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 </a:t>
            </a:r>
            <a:r>
              <a:rPr lang="en-US" sz="3600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কেন</a:t>
            </a:r>
            <a:r>
              <a:rPr lang="en-US" sz="36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42701021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6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48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49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5" grpId="1"/>
      <p:bldP spid="26" grpId="0"/>
      <p:bldP spid="26" grpId="1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id="{1392EE29-6266-414F-9DCA-3284C0640013}"/>
              </a:ext>
            </a:extLst>
          </p:cNvPr>
          <p:cNvSpPr/>
          <p:nvPr/>
        </p:nvSpPr>
        <p:spPr>
          <a:xfrm>
            <a:off x="0" y="-33412"/>
            <a:ext cx="12192000" cy="6891413"/>
          </a:xfrm>
          <a:prstGeom prst="flowChartAlternateProcess">
            <a:avLst/>
          </a:prstGeom>
          <a:noFill/>
          <a:ln w="76200">
            <a:solidFill>
              <a:srgbClr val="C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1B07F1C7-0D0C-4B74-BE1E-ED80092C1C9D}"/>
              </a:ext>
            </a:extLst>
          </p:cNvPr>
          <p:cNvSpPr/>
          <p:nvPr/>
        </p:nvSpPr>
        <p:spPr>
          <a:xfrm>
            <a:off x="152400" y="96253"/>
            <a:ext cx="11891211" cy="6617367"/>
          </a:xfrm>
          <a:prstGeom prst="flowChartAlternateProcess">
            <a:avLst/>
          </a:prstGeom>
          <a:noFill/>
          <a:ln w="76200">
            <a:solidFill>
              <a:srgbClr val="92D05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3875603-866E-48A1-896A-B90B033518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422" y="144380"/>
            <a:ext cx="7177413" cy="6243893"/>
          </a:xfrm>
          <a:prstGeom prst="rect">
            <a:avLst/>
          </a:prstGeom>
        </p:spPr>
      </p:pic>
      <p:sp>
        <p:nvSpPr>
          <p:cNvPr id="13" name="Speech Bubble: Oval 12">
            <a:extLst>
              <a:ext uri="{FF2B5EF4-FFF2-40B4-BE49-F238E27FC236}">
                <a16:creationId xmlns:a16="http://schemas.microsoft.com/office/drawing/2014/main" id="{A1A118B1-B65A-453C-A077-D4F46AE901A5}"/>
              </a:ext>
            </a:extLst>
          </p:cNvPr>
          <p:cNvSpPr/>
          <p:nvPr/>
        </p:nvSpPr>
        <p:spPr>
          <a:xfrm rot="16517812">
            <a:off x="1518683" y="95052"/>
            <a:ext cx="1878919" cy="3996169"/>
          </a:xfrm>
          <a:prstGeom prst="wedgeEllipseCallou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6D482AC-D6F1-4BF2-A6BB-71D3B47F8FE5}"/>
              </a:ext>
            </a:extLst>
          </p:cNvPr>
          <p:cNvSpPr txBox="1"/>
          <p:nvPr/>
        </p:nvSpPr>
        <p:spPr>
          <a:xfrm rot="435942">
            <a:off x="584781" y="1524589"/>
            <a:ext cx="37583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পরের</a:t>
            </a:r>
            <a:r>
              <a:rPr lang="en-US" sz="36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 </a:t>
            </a:r>
            <a:r>
              <a:rPr lang="en-US" sz="3600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ছবিতে</a:t>
            </a:r>
            <a:r>
              <a:rPr lang="en-US" sz="36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 </a:t>
            </a:r>
            <a:r>
              <a:rPr lang="en-US" sz="3600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কী</a:t>
            </a:r>
            <a:r>
              <a:rPr lang="en-US" sz="36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 </a:t>
            </a:r>
            <a:r>
              <a:rPr lang="en-US" sz="3600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দেখছি</a:t>
            </a:r>
            <a:r>
              <a:rPr lang="en-US" sz="36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  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0DAEE21-D1AC-4F12-B477-4B1648B813F8}"/>
              </a:ext>
            </a:extLst>
          </p:cNvPr>
          <p:cNvSpPr txBox="1"/>
          <p:nvPr/>
        </p:nvSpPr>
        <p:spPr>
          <a:xfrm rot="681853">
            <a:off x="574083" y="1530368"/>
            <a:ext cx="37583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খাওয়ার</a:t>
            </a:r>
            <a:r>
              <a:rPr lang="en-US" sz="36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 </a:t>
            </a:r>
            <a:r>
              <a:rPr lang="en-US" sz="3600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আগে</a:t>
            </a:r>
            <a:r>
              <a:rPr lang="en-US" sz="36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 ও </a:t>
            </a:r>
            <a:r>
              <a:rPr lang="en-US" sz="3600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পরে</a:t>
            </a:r>
            <a:r>
              <a:rPr lang="en-US" sz="36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 </a:t>
            </a:r>
            <a:r>
              <a:rPr lang="en-US" sz="3600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কী</a:t>
            </a:r>
            <a:r>
              <a:rPr lang="en-US" sz="36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 </a:t>
            </a:r>
            <a:r>
              <a:rPr lang="en-US" sz="3600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করি</a:t>
            </a:r>
            <a:r>
              <a:rPr lang="en-US" sz="36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  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414232E-2E1A-4F7C-A180-76964B72AAE3}"/>
              </a:ext>
            </a:extLst>
          </p:cNvPr>
          <p:cNvSpPr txBox="1"/>
          <p:nvPr/>
        </p:nvSpPr>
        <p:spPr>
          <a:xfrm rot="548852">
            <a:off x="574083" y="1396530"/>
            <a:ext cx="37583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আমরা</a:t>
            </a:r>
            <a:r>
              <a:rPr lang="en-US" sz="36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 </a:t>
            </a:r>
            <a:r>
              <a:rPr lang="en-US" sz="3600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কখন</a:t>
            </a:r>
            <a:r>
              <a:rPr lang="en-US" sz="36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 </a:t>
            </a:r>
            <a:r>
              <a:rPr lang="en-US" sz="3600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কখন</a:t>
            </a:r>
            <a:r>
              <a:rPr lang="en-US" sz="36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 </a:t>
            </a:r>
            <a:r>
              <a:rPr lang="en-US" sz="3600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হাত</a:t>
            </a:r>
            <a:r>
              <a:rPr lang="en-US" sz="36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 </a:t>
            </a:r>
            <a:r>
              <a:rPr lang="en-US" sz="3600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ধুই</a:t>
            </a:r>
            <a:r>
              <a:rPr lang="en-US" sz="36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  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182EBD-57DB-45A2-A5A5-C76652D7232F}"/>
              </a:ext>
            </a:extLst>
          </p:cNvPr>
          <p:cNvSpPr txBox="1"/>
          <p:nvPr/>
        </p:nvSpPr>
        <p:spPr>
          <a:xfrm rot="221273">
            <a:off x="708167" y="1677637"/>
            <a:ext cx="35115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কেন</a:t>
            </a:r>
            <a:r>
              <a:rPr lang="en-US" sz="48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 </a:t>
            </a:r>
            <a:r>
              <a:rPr lang="en-US" sz="4800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করি</a:t>
            </a:r>
            <a:r>
              <a:rPr lang="en-US" sz="48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  ?</a:t>
            </a:r>
          </a:p>
        </p:txBody>
      </p:sp>
    </p:spTree>
    <p:extLst>
      <p:ext uri="{BB962C8B-B14F-4D97-AF65-F5344CB8AC3E}">
        <p14:creationId xmlns:p14="http://schemas.microsoft.com/office/powerpoint/2010/main" val="3307655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39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40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6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55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56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4" grpId="1"/>
      <p:bldP spid="15" grpId="0"/>
      <p:bldP spid="15" grpId="1"/>
      <p:bldP spid="16" grpId="0"/>
      <p:bldP spid="16" grpId="1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id="{1392EE29-6266-414F-9DCA-3284C0640013}"/>
              </a:ext>
            </a:extLst>
          </p:cNvPr>
          <p:cNvSpPr/>
          <p:nvPr/>
        </p:nvSpPr>
        <p:spPr>
          <a:xfrm>
            <a:off x="0" y="-33412"/>
            <a:ext cx="12192000" cy="6891413"/>
          </a:xfrm>
          <a:prstGeom prst="flowChartAlternateProcess">
            <a:avLst/>
          </a:prstGeom>
          <a:noFill/>
          <a:ln w="76200">
            <a:solidFill>
              <a:srgbClr val="C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1B07F1C7-0D0C-4B74-BE1E-ED80092C1C9D}"/>
              </a:ext>
            </a:extLst>
          </p:cNvPr>
          <p:cNvSpPr/>
          <p:nvPr/>
        </p:nvSpPr>
        <p:spPr>
          <a:xfrm>
            <a:off x="152400" y="96253"/>
            <a:ext cx="11891211" cy="6617367"/>
          </a:xfrm>
          <a:prstGeom prst="flowChartAlternateProcess">
            <a:avLst/>
          </a:prstGeom>
          <a:noFill/>
          <a:ln w="76200">
            <a:solidFill>
              <a:srgbClr val="92D05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A9E6CA47-5494-46C3-ACFF-0C26939CD7F1}"/>
              </a:ext>
            </a:extLst>
          </p:cNvPr>
          <p:cNvSpPr/>
          <p:nvPr/>
        </p:nvSpPr>
        <p:spPr>
          <a:xfrm rot="4041141">
            <a:off x="8595479" y="-184074"/>
            <a:ext cx="2223854" cy="4809730"/>
          </a:xfrm>
          <a:prstGeom prst="wedgeEllipseCallou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8F63C5-B772-479D-B2A7-D55BA10A9A98}"/>
              </a:ext>
            </a:extLst>
          </p:cNvPr>
          <p:cNvSpPr txBox="1"/>
          <p:nvPr/>
        </p:nvSpPr>
        <p:spPr>
          <a:xfrm rot="20087749">
            <a:off x="7295913" y="1583609"/>
            <a:ext cx="42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এর</a:t>
            </a:r>
            <a:r>
              <a:rPr lang="en-US" sz="3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36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পরের</a:t>
            </a:r>
            <a:r>
              <a:rPr lang="en-US" sz="3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36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ছবিতে</a:t>
            </a:r>
            <a:r>
              <a:rPr lang="en-US" sz="3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 </a:t>
            </a:r>
            <a:r>
              <a:rPr lang="en-US" sz="36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কী</a:t>
            </a:r>
            <a:r>
              <a:rPr lang="en-US" sz="3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36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দেখছি</a:t>
            </a:r>
            <a:r>
              <a:rPr lang="en-US" sz="3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81D754D-832C-4CB5-9450-308FE3606A3B}"/>
              </a:ext>
            </a:extLst>
          </p:cNvPr>
          <p:cNvSpPr txBox="1"/>
          <p:nvPr/>
        </p:nvSpPr>
        <p:spPr>
          <a:xfrm rot="20158751">
            <a:off x="7280565" y="1685291"/>
            <a:ext cx="47958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আমরা</a:t>
            </a:r>
            <a:r>
              <a:rPr lang="en-US" sz="3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36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কে</a:t>
            </a:r>
            <a:r>
              <a:rPr lang="en-US" sz="3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36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কে</a:t>
            </a:r>
            <a:r>
              <a:rPr lang="en-US" sz="3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36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বাড়ির</a:t>
            </a:r>
            <a:r>
              <a:rPr lang="en-US" sz="3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36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কাজে</a:t>
            </a:r>
            <a:r>
              <a:rPr lang="en-US" sz="3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36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সাহায্য</a:t>
            </a:r>
            <a:r>
              <a:rPr lang="en-US" sz="3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36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করি</a:t>
            </a:r>
            <a:r>
              <a:rPr lang="en-US" sz="3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?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41E38BC-6A80-47CB-908A-FD85E0E0D3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33" y="329294"/>
            <a:ext cx="6072963" cy="608226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E533AD6-1667-48C0-8096-C333FE32E28D}"/>
              </a:ext>
            </a:extLst>
          </p:cNvPr>
          <p:cNvSpPr txBox="1"/>
          <p:nvPr/>
        </p:nvSpPr>
        <p:spPr>
          <a:xfrm rot="19726350">
            <a:off x="7971069" y="1658309"/>
            <a:ext cx="34726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কী</a:t>
            </a:r>
            <a:r>
              <a:rPr lang="en-US" sz="3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36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কী</a:t>
            </a:r>
            <a:r>
              <a:rPr lang="en-US" sz="3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36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কাজে</a:t>
            </a:r>
            <a:r>
              <a:rPr lang="en-US" sz="3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36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সাহায্য</a:t>
            </a:r>
            <a:r>
              <a:rPr lang="en-US" sz="3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36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করি</a:t>
            </a:r>
            <a:r>
              <a:rPr lang="en-US" sz="3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33596748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9" grpId="1"/>
      <p:bldP spid="16" grpId="0"/>
      <p:bldP spid="16" grpId="1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id="{1392EE29-6266-414F-9DCA-3284C0640013}"/>
              </a:ext>
            </a:extLst>
          </p:cNvPr>
          <p:cNvSpPr/>
          <p:nvPr/>
        </p:nvSpPr>
        <p:spPr>
          <a:xfrm>
            <a:off x="0" y="-33412"/>
            <a:ext cx="12192000" cy="6891413"/>
          </a:xfrm>
          <a:prstGeom prst="flowChartAlternateProcess">
            <a:avLst/>
          </a:prstGeom>
          <a:noFill/>
          <a:ln w="76200">
            <a:solidFill>
              <a:srgbClr val="C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1B07F1C7-0D0C-4B74-BE1E-ED80092C1C9D}"/>
              </a:ext>
            </a:extLst>
          </p:cNvPr>
          <p:cNvSpPr/>
          <p:nvPr/>
        </p:nvSpPr>
        <p:spPr>
          <a:xfrm>
            <a:off x="152400" y="96253"/>
            <a:ext cx="11891211" cy="6617367"/>
          </a:xfrm>
          <a:prstGeom prst="flowChartAlternateProcess">
            <a:avLst/>
          </a:prstGeom>
          <a:noFill/>
          <a:ln w="76200">
            <a:solidFill>
              <a:srgbClr val="92D05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A9E6CA47-5494-46C3-ACFF-0C26939CD7F1}"/>
              </a:ext>
            </a:extLst>
          </p:cNvPr>
          <p:cNvSpPr/>
          <p:nvPr/>
        </p:nvSpPr>
        <p:spPr>
          <a:xfrm rot="2764887">
            <a:off x="8480711" y="168166"/>
            <a:ext cx="2223854" cy="3912800"/>
          </a:xfrm>
          <a:prstGeom prst="wedgeEllipseCallou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8F63C5-B772-479D-B2A7-D55BA10A9A98}"/>
              </a:ext>
            </a:extLst>
          </p:cNvPr>
          <p:cNvSpPr txBox="1"/>
          <p:nvPr/>
        </p:nvSpPr>
        <p:spPr>
          <a:xfrm rot="18876402">
            <a:off x="7295913" y="1583609"/>
            <a:ext cx="42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এর</a:t>
            </a:r>
            <a:r>
              <a:rPr lang="en-US" sz="3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36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পরের</a:t>
            </a:r>
            <a:r>
              <a:rPr lang="en-US" sz="3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36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ছবিতে</a:t>
            </a:r>
            <a:r>
              <a:rPr lang="en-US" sz="3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 </a:t>
            </a:r>
            <a:r>
              <a:rPr lang="en-US" sz="36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কী</a:t>
            </a:r>
            <a:r>
              <a:rPr lang="en-US" sz="3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36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দেখছি</a:t>
            </a:r>
            <a:r>
              <a:rPr lang="en-US" sz="3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6DFB47-D91F-41B1-9896-29251B4A076A}"/>
              </a:ext>
            </a:extLst>
          </p:cNvPr>
          <p:cNvSpPr txBox="1"/>
          <p:nvPr/>
        </p:nvSpPr>
        <p:spPr>
          <a:xfrm rot="18920597">
            <a:off x="7659024" y="1599104"/>
            <a:ext cx="35865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পড়ালেখা</a:t>
            </a:r>
            <a:r>
              <a:rPr lang="en-US" sz="3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36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কখন</a:t>
            </a:r>
            <a:r>
              <a:rPr lang="en-US" sz="3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36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করি</a:t>
            </a:r>
            <a:r>
              <a:rPr lang="en-US" sz="3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5330853-60C9-4F35-9AE9-46131AA4F4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43" y="252662"/>
            <a:ext cx="6308967" cy="630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8750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9" grpId="1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id="{1392EE29-6266-414F-9DCA-3284C0640013}"/>
              </a:ext>
            </a:extLst>
          </p:cNvPr>
          <p:cNvSpPr/>
          <p:nvPr/>
        </p:nvSpPr>
        <p:spPr>
          <a:xfrm>
            <a:off x="0" y="-33412"/>
            <a:ext cx="12192000" cy="6891413"/>
          </a:xfrm>
          <a:prstGeom prst="flowChartAlternateProcess">
            <a:avLst/>
          </a:prstGeom>
          <a:noFill/>
          <a:ln w="76200">
            <a:solidFill>
              <a:srgbClr val="C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1B07F1C7-0D0C-4B74-BE1E-ED80092C1C9D}"/>
              </a:ext>
            </a:extLst>
          </p:cNvPr>
          <p:cNvSpPr/>
          <p:nvPr/>
        </p:nvSpPr>
        <p:spPr>
          <a:xfrm>
            <a:off x="152400" y="96253"/>
            <a:ext cx="11891211" cy="6617367"/>
          </a:xfrm>
          <a:prstGeom prst="flowChartAlternateProcess">
            <a:avLst/>
          </a:prstGeom>
          <a:noFill/>
          <a:ln w="76200">
            <a:solidFill>
              <a:srgbClr val="92D05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A9E6CA47-5494-46C3-ACFF-0C26939CD7F1}"/>
              </a:ext>
            </a:extLst>
          </p:cNvPr>
          <p:cNvSpPr/>
          <p:nvPr/>
        </p:nvSpPr>
        <p:spPr>
          <a:xfrm rot="1674570">
            <a:off x="9620479" y="416489"/>
            <a:ext cx="1969888" cy="2898545"/>
          </a:xfrm>
          <a:prstGeom prst="wedgeEllipseCallou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8F63C5-B772-479D-B2A7-D55BA10A9A98}"/>
              </a:ext>
            </a:extLst>
          </p:cNvPr>
          <p:cNvSpPr txBox="1"/>
          <p:nvPr/>
        </p:nvSpPr>
        <p:spPr>
          <a:xfrm rot="18876402">
            <a:off x="8719364" y="1033451"/>
            <a:ext cx="37721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এর</a:t>
            </a:r>
            <a:r>
              <a:rPr lang="en-US" sz="3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36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পরের</a:t>
            </a:r>
            <a:r>
              <a:rPr lang="en-US" sz="3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36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ছবিতে</a:t>
            </a:r>
            <a:r>
              <a:rPr lang="en-US" sz="3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 </a:t>
            </a:r>
            <a:r>
              <a:rPr lang="en-US" sz="36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কী</a:t>
            </a:r>
            <a:r>
              <a:rPr lang="en-US" sz="3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36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দেখছি</a:t>
            </a:r>
            <a:r>
              <a:rPr lang="en-US" sz="3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6DFB47-D91F-41B1-9896-29251B4A076A}"/>
              </a:ext>
            </a:extLst>
          </p:cNvPr>
          <p:cNvSpPr txBox="1"/>
          <p:nvPr/>
        </p:nvSpPr>
        <p:spPr>
          <a:xfrm rot="18365859">
            <a:off x="9308367" y="1353260"/>
            <a:ext cx="28770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আমরা</a:t>
            </a:r>
            <a:r>
              <a:rPr lang="en-US" sz="3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36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কখন</a:t>
            </a:r>
            <a:r>
              <a:rPr lang="en-US" sz="3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36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খেলি</a:t>
            </a:r>
            <a:r>
              <a:rPr lang="en-US" sz="3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8C425FA-7960-464F-8A0E-607DFF4CAB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37" y="431469"/>
            <a:ext cx="8685884" cy="589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147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9" grpId="1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id="{1392EE29-6266-414F-9DCA-3284C0640013}"/>
              </a:ext>
            </a:extLst>
          </p:cNvPr>
          <p:cNvSpPr/>
          <p:nvPr/>
        </p:nvSpPr>
        <p:spPr>
          <a:xfrm>
            <a:off x="0" y="-33412"/>
            <a:ext cx="12192000" cy="6891413"/>
          </a:xfrm>
          <a:prstGeom prst="flowChartAlternateProcess">
            <a:avLst/>
          </a:prstGeom>
          <a:noFill/>
          <a:ln w="76200">
            <a:solidFill>
              <a:srgbClr val="C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1B07F1C7-0D0C-4B74-BE1E-ED80092C1C9D}"/>
              </a:ext>
            </a:extLst>
          </p:cNvPr>
          <p:cNvSpPr/>
          <p:nvPr/>
        </p:nvSpPr>
        <p:spPr>
          <a:xfrm>
            <a:off x="152400" y="96253"/>
            <a:ext cx="11891211" cy="6617367"/>
          </a:xfrm>
          <a:prstGeom prst="flowChartAlternateProcess">
            <a:avLst/>
          </a:prstGeom>
          <a:noFill/>
          <a:ln w="76200">
            <a:solidFill>
              <a:srgbClr val="92D05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B07A13-EF90-448B-AB4A-9BB5001E2777}"/>
              </a:ext>
            </a:extLst>
          </p:cNvPr>
          <p:cNvSpPr txBox="1"/>
          <p:nvPr/>
        </p:nvSpPr>
        <p:spPr>
          <a:xfrm>
            <a:off x="2518601" y="288936"/>
            <a:ext cx="8304297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দলীয়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কাজ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 </a:t>
            </a:r>
            <a:r>
              <a:rPr lang="en-US" sz="4800" dirty="0" err="1">
                <a:ln w="0">
                  <a:solidFill>
                    <a:srgbClr val="C00000"/>
                  </a:solidFill>
                </a:ln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জোড়ায়</a:t>
            </a:r>
            <a:r>
              <a:rPr lang="en-US" sz="4800" dirty="0">
                <a:ln w="0">
                  <a:solidFill>
                    <a:srgbClr val="C00000"/>
                  </a:solidFill>
                </a:ln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800" dirty="0" err="1">
                <a:ln w="0">
                  <a:solidFill>
                    <a:srgbClr val="C00000"/>
                  </a:solidFill>
                </a:ln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জোড়ায়</a:t>
            </a:r>
            <a:r>
              <a:rPr lang="en-US" sz="4800" dirty="0">
                <a:ln w="0">
                  <a:solidFill>
                    <a:srgbClr val="C00000"/>
                  </a:solidFill>
                </a:ln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546A79-0215-406F-B14D-22D21A1348A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32"/>
          <a:stretch/>
        </p:blipFill>
        <p:spPr>
          <a:xfrm>
            <a:off x="2981362" y="1341931"/>
            <a:ext cx="6629011" cy="336801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9AFBB9B-4645-43B7-B8B5-816D45120E67}"/>
              </a:ext>
            </a:extLst>
          </p:cNvPr>
          <p:cNvSpPr txBox="1"/>
          <p:nvPr/>
        </p:nvSpPr>
        <p:spPr>
          <a:xfrm>
            <a:off x="2810931" y="5291567"/>
            <a:ext cx="84931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n>
                  <a:solidFill>
                    <a:srgbClr val="C00000"/>
                  </a:solidFill>
                </a:ln>
                <a:solidFill>
                  <a:srgbClr val="FF3300"/>
                </a:solidFill>
              </a:rPr>
              <a:t>বল</a:t>
            </a:r>
            <a:r>
              <a:rPr lang="en-US" sz="4800" dirty="0">
                <a:ln>
                  <a:solidFill>
                    <a:srgbClr val="C00000"/>
                  </a:solidFill>
                </a:ln>
                <a:solidFill>
                  <a:srgbClr val="FF3300"/>
                </a:solidFill>
              </a:rPr>
              <a:t> </a:t>
            </a:r>
            <a:r>
              <a:rPr lang="en-US" sz="4800" dirty="0" err="1">
                <a:ln>
                  <a:solidFill>
                    <a:srgbClr val="C00000"/>
                  </a:solidFill>
                </a:ln>
                <a:solidFill>
                  <a:srgbClr val="FF3300"/>
                </a:solidFill>
              </a:rPr>
              <a:t>আমরা</a:t>
            </a:r>
            <a:r>
              <a:rPr lang="en-US" sz="4800" dirty="0">
                <a:ln>
                  <a:solidFill>
                    <a:srgbClr val="C00000"/>
                  </a:solidFill>
                </a:ln>
                <a:solidFill>
                  <a:srgbClr val="FF3300"/>
                </a:solidFill>
              </a:rPr>
              <a:t> </a:t>
            </a:r>
            <a:r>
              <a:rPr lang="en-US" sz="4800" dirty="0" err="1">
                <a:ln>
                  <a:solidFill>
                    <a:srgbClr val="C00000"/>
                  </a:solidFill>
                </a:ln>
                <a:solidFill>
                  <a:srgbClr val="FF3300"/>
                </a:solidFill>
              </a:rPr>
              <a:t>কখন</a:t>
            </a:r>
            <a:r>
              <a:rPr lang="en-US" sz="4800" dirty="0">
                <a:ln>
                  <a:solidFill>
                    <a:srgbClr val="C00000"/>
                  </a:solidFill>
                </a:ln>
                <a:solidFill>
                  <a:srgbClr val="FF3300"/>
                </a:solidFill>
              </a:rPr>
              <a:t> </a:t>
            </a:r>
            <a:r>
              <a:rPr lang="en-US" sz="4800" dirty="0" err="1">
                <a:ln>
                  <a:solidFill>
                    <a:srgbClr val="C00000"/>
                  </a:solidFill>
                </a:ln>
                <a:solidFill>
                  <a:srgbClr val="FF3300"/>
                </a:solidFill>
              </a:rPr>
              <a:t>ঘুম</a:t>
            </a:r>
            <a:r>
              <a:rPr lang="en-US" sz="4800" dirty="0">
                <a:ln>
                  <a:solidFill>
                    <a:srgbClr val="C00000"/>
                  </a:solidFill>
                </a:ln>
                <a:solidFill>
                  <a:srgbClr val="FF3300"/>
                </a:solidFill>
              </a:rPr>
              <a:t> </a:t>
            </a:r>
            <a:r>
              <a:rPr lang="en-US" sz="4800" dirty="0" err="1">
                <a:ln>
                  <a:solidFill>
                    <a:srgbClr val="C00000"/>
                  </a:solidFill>
                </a:ln>
                <a:solidFill>
                  <a:srgbClr val="FF3300"/>
                </a:solidFill>
              </a:rPr>
              <a:t>থেকে</a:t>
            </a:r>
            <a:r>
              <a:rPr lang="en-US" sz="4800" dirty="0">
                <a:ln>
                  <a:solidFill>
                    <a:srgbClr val="C00000"/>
                  </a:solidFill>
                </a:ln>
                <a:solidFill>
                  <a:srgbClr val="FF3300"/>
                </a:solidFill>
              </a:rPr>
              <a:t> </a:t>
            </a:r>
            <a:r>
              <a:rPr lang="en-US" sz="4800" dirty="0" err="1">
                <a:ln>
                  <a:solidFill>
                    <a:srgbClr val="C00000"/>
                  </a:solidFill>
                </a:ln>
                <a:solidFill>
                  <a:srgbClr val="FF3300"/>
                </a:solidFill>
              </a:rPr>
              <a:t>উঠি</a:t>
            </a:r>
            <a:r>
              <a:rPr lang="en-US" sz="4800" dirty="0">
                <a:ln>
                  <a:solidFill>
                    <a:srgbClr val="C00000"/>
                  </a:solidFill>
                </a:ln>
                <a:solidFill>
                  <a:srgbClr val="FF3300"/>
                </a:solidFill>
              </a:rPr>
              <a:t> ?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5EB4BC-5FAE-4F53-A075-B51A307CA441}"/>
              </a:ext>
            </a:extLst>
          </p:cNvPr>
          <p:cNvSpPr txBox="1"/>
          <p:nvPr/>
        </p:nvSpPr>
        <p:spPr>
          <a:xfrm>
            <a:off x="3376838" y="5296282"/>
            <a:ext cx="65878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n>
                  <a:solidFill>
                    <a:srgbClr val="C00000"/>
                  </a:solidFill>
                </a:ln>
                <a:solidFill>
                  <a:srgbClr val="FF3300"/>
                </a:solidFill>
              </a:rPr>
              <a:t>আমরা</a:t>
            </a:r>
            <a:r>
              <a:rPr lang="en-US" sz="4800" dirty="0">
                <a:ln>
                  <a:solidFill>
                    <a:srgbClr val="C00000"/>
                  </a:solidFill>
                </a:ln>
                <a:solidFill>
                  <a:srgbClr val="FF3300"/>
                </a:solidFill>
              </a:rPr>
              <a:t> </a:t>
            </a:r>
            <a:r>
              <a:rPr lang="en-US" sz="4800" dirty="0" err="1">
                <a:ln>
                  <a:solidFill>
                    <a:srgbClr val="C00000"/>
                  </a:solidFill>
                </a:ln>
                <a:solidFill>
                  <a:srgbClr val="FF3300"/>
                </a:solidFill>
              </a:rPr>
              <a:t>কখন</a:t>
            </a:r>
            <a:r>
              <a:rPr lang="en-US" sz="4800" dirty="0">
                <a:ln>
                  <a:solidFill>
                    <a:srgbClr val="C00000"/>
                  </a:solidFill>
                </a:ln>
                <a:solidFill>
                  <a:srgbClr val="FF3300"/>
                </a:solidFill>
              </a:rPr>
              <a:t> </a:t>
            </a:r>
            <a:r>
              <a:rPr lang="en-US" sz="4800" dirty="0" err="1">
                <a:ln>
                  <a:solidFill>
                    <a:srgbClr val="C00000"/>
                  </a:solidFill>
                </a:ln>
                <a:solidFill>
                  <a:srgbClr val="FF3300"/>
                </a:solidFill>
              </a:rPr>
              <a:t>দাঁত</a:t>
            </a:r>
            <a:r>
              <a:rPr lang="en-US" sz="4800" dirty="0">
                <a:ln>
                  <a:solidFill>
                    <a:srgbClr val="C00000"/>
                  </a:solidFill>
                </a:ln>
                <a:solidFill>
                  <a:srgbClr val="FF3300"/>
                </a:solidFill>
              </a:rPr>
              <a:t> </a:t>
            </a:r>
            <a:r>
              <a:rPr lang="en-US" sz="4800" dirty="0" err="1">
                <a:ln>
                  <a:solidFill>
                    <a:srgbClr val="C00000"/>
                  </a:solidFill>
                </a:ln>
                <a:solidFill>
                  <a:srgbClr val="FF3300"/>
                </a:solidFill>
              </a:rPr>
              <a:t>মাজি</a:t>
            </a:r>
            <a:r>
              <a:rPr lang="en-US" sz="4800" dirty="0">
                <a:ln>
                  <a:solidFill>
                    <a:srgbClr val="C00000"/>
                  </a:solidFill>
                </a:ln>
                <a:solidFill>
                  <a:srgbClr val="FF3300"/>
                </a:solidFill>
              </a:rPr>
              <a:t> ?  </a:t>
            </a:r>
          </a:p>
        </p:txBody>
      </p:sp>
    </p:spTree>
    <p:extLst>
      <p:ext uri="{BB962C8B-B14F-4D97-AF65-F5344CB8AC3E}">
        <p14:creationId xmlns:p14="http://schemas.microsoft.com/office/powerpoint/2010/main" val="9283253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8" grpId="1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id="{1392EE29-6266-414F-9DCA-3284C0640013}"/>
              </a:ext>
            </a:extLst>
          </p:cNvPr>
          <p:cNvSpPr/>
          <p:nvPr/>
        </p:nvSpPr>
        <p:spPr>
          <a:xfrm>
            <a:off x="0" y="-33412"/>
            <a:ext cx="12192000" cy="6891413"/>
          </a:xfrm>
          <a:prstGeom prst="flowChartAlternateProcess">
            <a:avLst/>
          </a:prstGeom>
          <a:noFill/>
          <a:ln w="76200">
            <a:solidFill>
              <a:srgbClr val="C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1B07F1C7-0D0C-4B74-BE1E-ED80092C1C9D}"/>
              </a:ext>
            </a:extLst>
          </p:cNvPr>
          <p:cNvSpPr/>
          <p:nvPr/>
        </p:nvSpPr>
        <p:spPr>
          <a:xfrm>
            <a:off x="152400" y="96253"/>
            <a:ext cx="11891211" cy="6617367"/>
          </a:xfrm>
          <a:prstGeom prst="flowChartAlternateProcess">
            <a:avLst/>
          </a:prstGeom>
          <a:noFill/>
          <a:ln w="76200">
            <a:solidFill>
              <a:srgbClr val="7030A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629738-3B40-402A-8B9A-7D3D40CFA3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937" y="435686"/>
            <a:ext cx="4576813" cy="2014765"/>
          </a:xfrm>
          <a:prstGeom prst="rect">
            <a:avLst/>
          </a:prstGeom>
        </p:spPr>
      </p:pic>
      <p:sp>
        <p:nvSpPr>
          <p:cNvPr id="4" name="Cube 3">
            <a:extLst>
              <a:ext uri="{FF2B5EF4-FFF2-40B4-BE49-F238E27FC236}">
                <a16:creationId xmlns:a16="http://schemas.microsoft.com/office/drawing/2014/main" id="{8C6E93E2-24A9-4477-A1D8-2F929F75039D}"/>
              </a:ext>
            </a:extLst>
          </p:cNvPr>
          <p:cNvSpPr/>
          <p:nvPr/>
        </p:nvSpPr>
        <p:spPr>
          <a:xfrm>
            <a:off x="2832233" y="435686"/>
            <a:ext cx="4108704" cy="1292352"/>
          </a:xfrm>
          <a:prstGeom prst="cub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3AA29F-8E2D-4A78-A1ED-FF056BEB1ADA}"/>
              </a:ext>
            </a:extLst>
          </p:cNvPr>
          <p:cNvSpPr txBox="1"/>
          <p:nvPr/>
        </p:nvSpPr>
        <p:spPr>
          <a:xfrm>
            <a:off x="2911481" y="752660"/>
            <a:ext cx="37281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5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একক</a:t>
            </a:r>
            <a:r>
              <a:rPr lang="en-US" sz="4800" b="1" spc="5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 </a:t>
            </a:r>
            <a:r>
              <a:rPr lang="en-US" sz="4800" b="1" spc="5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কাজ</a:t>
            </a:r>
            <a:endParaRPr lang="en-US" sz="4800" b="1" spc="5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F2E984-FEC2-4B2E-96D9-A3D00F8C94D4}"/>
              </a:ext>
            </a:extLst>
          </p:cNvPr>
          <p:cNvSpPr txBox="1"/>
          <p:nvPr/>
        </p:nvSpPr>
        <p:spPr>
          <a:xfrm>
            <a:off x="1782331" y="3345721"/>
            <a:ext cx="947528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ln w="0">
                  <a:solidFill>
                    <a:srgbClr val="FF3300"/>
                  </a:solidFill>
                </a:ln>
                <a:solidFill>
                  <a:srgbClr val="FF33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বল</a:t>
            </a:r>
            <a:r>
              <a:rPr lang="en-US" sz="6600" dirty="0">
                <a:ln w="0">
                  <a:solidFill>
                    <a:srgbClr val="FF3300"/>
                  </a:solidFill>
                </a:ln>
                <a:solidFill>
                  <a:srgbClr val="FF33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6600" dirty="0" err="1">
                <a:ln w="0">
                  <a:solidFill>
                    <a:srgbClr val="FF3300"/>
                  </a:solidFill>
                </a:ln>
                <a:solidFill>
                  <a:srgbClr val="FF33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দেখি</a:t>
            </a:r>
            <a:r>
              <a:rPr lang="en-US" sz="6600" dirty="0">
                <a:ln w="0">
                  <a:solidFill>
                    <a:srgbClr val="FF3300"/>
                  </a:solidFill>
                </a:ln>
                <a:solidFill>
                  <a:srgbClr val="FF33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</a:t>
            </a:r>
            <a:r>
              <a:rPr lang="en-US" sz="6600" dirty="0" err="1">
                <a:ln w="0">
                  <a:solidFill>
                    <a:srgbClr val="FF3300"/>
                  </a:solidFill>
                </a:ln>
                <a:solidFill>
                  <a:srgbClr val="FF33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আমরা</a:t>
            </a:r>
            <a:r>
              <a:rPr lang="en-US" sz="6600" dirty="0">
                <a:ln w="0">
                  <a:solidFill>
                    <a:srgbClr val="FF3300"/>
                  </a:solidFill>
                </a:ln>
                <a:solidFill>
                  <a:srgbClr val="FF33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6600" dirty="0" err="1">
                <a:ln w="0">
                  <a:solidFill>
                    <a:srgbClr val="FF3300"/>
                  </a:solidFill>
                </a:ln>
                <a:solidFill>
                  <a:srgbClr val="FF33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খাওয়ার</a:t>
            </a:r>
            <a:r>
              <a:rPr lang="en-US" sz="6600" dirty="0">
                <a:ln w="0">
                  <a:solidFill>
                    <a:srgbClr val="FF3300"/>
                  </a:solidFill>
                </a:ln>
                <a:solidFill>
                  <a:srgbClr val="FF33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6600" dirty="0" err="1">
                <a:ln w="0">
                  <a:solidFill>
                    <a:srgbClr val="FF3300"/>
                  </a:solidFill>
                </a:ln>
                <a:solidFill>
                  <a:srgbClr val="FF33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আগে</a:t>
            </a:r>
            <a:r>
              <a:rPr lang="en-US" sz="6600" dirty="0">
                <a:ln w="0">
                  <a:solidFill>
                    <a:srgbClr val="FF3300"/>
                  </a:solidFill>
                </a:ln>
                <a:solidFill>
                  <a:srgbClr val="FF33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ও </a:t>
            </a:r>
            <a:r>
              <a:rPr lang="en-US" sz="6600" dirty="0" err="1">
                <a:ln w="0">
                  <a:solidFill>
                    <a:srgbClr val="FF3300"/>
                  </a:solidFill>
                </a:ln>
                <a:solidFill>
                  <a:srgbClr val="FF33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পরে</a:t>
            </a:r>
            <a:r>
              <a:rPr lang="en-US" sz="6600" dirty="0">
                <a:ln w="0">
                  <a:solidFill>
                    <a:srgbClr val="FF3300"/>
                  </a:solidFill>
                </a:ln>
                <a:solidFill>
                  <a:srgbClr val="FF33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6600" dirty="0" err="1">
                <a:ln w="0">
                  <a:solidFill>
                    <a:srgbClr val="FF3300"/>
                  </a:solidFill>
                </a:ln>
                <a:solidFill>
                  <a:srgbClr val="FF33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কী</a:t>
            </a:r>
            <a:r>
              <a:rPr lang="en-US" sz="6600" dirty="0">
                <a:ln w="0">
                  <a:solidFill>
                    <a:srgbClr val="FF3300"/>
                  </a:solidFill>
                </a:ln>
                <a:solidFill>
                  <a:srgbClr val="FF33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6600" dirty="0" err="1">
                <a:ln w="0">
                  <a:solidFill>
                    <a:srgbClr val="FF3300"/>
                  </a:solidFill>
                </a:ln>
                <a:solidFill>
                  <a:srgbClr val="FF33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করি</a:t>
            </a:r>
            <a:r>
              <a:rPr lang="en-US" sz="6600" dirty="0">
                <a:ln w="0">
                  <a:solidFill>
                    <a:srgbClr val="FF3300"/>
                  </a:solidFill>
                </a:ln>
                <a:solidFill>
                  <a:srgbClr val="FF33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?</a:t>
            </a:r>
            <a:endParaRPr lang="en-US" sz="6600" dirty="0">
              <a:ln w="0">
                <a:solidFill>
                  <a:srgbClr val="00B050"/>
                </a:solidFill>
              </a:ln>
              <a:solidFill>
                <a:schemeClr val="accent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11924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id="{1392EE29-6266-414F-9DCA-3284C0640013}"/>
              </a:ext>
            </a:extLst>
          </p:cNvPr>
          <p:cNvSpPr/>
          <p:nvPr/>
        </p:nvSpPr>
        <p:spPr>
          <a:xfrm>
            <a:off x="0" y="-33412"/>
            <a:ext cx="12192000" cy="6891413"/>
          </a:xfrm>
          <a:prstGeom prst="flowChartAlternateProcess">
            <a:avLst/>
          </a:prstGeom>
          <a:noFill/>
          <a:ln w="76200">
            <a:solidFill>
              <a:srgbClr val="C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1B07F1C7-0D0C-4B74-BE1E-ED80092C1C9D}"/>
              </a:ext>
            </a:extLst>
          </p:cNvPr>
          <p:cNvSpPr/>
          <p:nvPr/>
        </p:nvSpPr>
        <p:spPr>
          <a:xfrm>
            <a:off x="152400" y="96253"/>
            <a:ext cx="11891211" cy="6617367"/>
          </a:xfrm>
          <a:prstGeom prst="flowChartAlternateProcess">
            <a:avLst/>
          </a:prstGeom>
          <a:noFill/>
          <a:ln w="76200">
            <a:solidFill>
              <a:srgbClr val="92D05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bbon: Curved and Tilted Up 3">
            <a:extLst>
              <a:ext uri="{FF2B5EF4-FFF2-40B4-BE49-F238E27FC236}">
                <a16:creationId xmlns:a16="http://schemas.microsoft.com/office/drawing/2014/main" id="{797A1A6D-BE13-4CF4-98E3-C3D4DA4F8304}"/>
              </a:ext>
            </a:extLst>
          </p:cNvPr>
          <p:cNvSpPr/>
          <p:nvPr/>
        </p:nvSpPr>
        <p:spPr>
          <a:xfrm>
            <a:off x="2961457" y="407951"/>
            <a:ext cx="5414210" cy="1672389"/>
          </a:xfrm>
          <a:prstGeom prst="ellipseRibbon2">
            <a:avLst/>
          </a:prstGeom>
          <a:solidFill>
            <a:srgbClr val="CC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1CAC47-2D99-4F0F-BC75-76A2D124F637}"/>
              </a:ext>
            </a:extLst>
          </p:cNvPr>
          <p:cNvSpPr txBox="1"/>
          <p:nvPr/>
        </p:nvSpPr>
        <p:spPr>
          <a:xfrm>
            <a:off x="4269690" y="553004"/>
            <a:ext cx="2834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মূল্যায়ন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0D1EEC-B486-48E4-82CC-6C9A32D9AB26}"/>
              </a:ext>
            </a:extLst>
          </p:cNvPr>
          <p:cNvSpPr txBox="1"/>
          <p:nvPr/>
        </p:nvSpPr>
        <p:spPr>
          <a:xfrm>
            <a:off x="1548503" y="2875002"/>
            <a:ext cx="90949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আমরা</a:t>
            </a:r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কখন</a:t>
            </a:r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পড়ব</a:t>
            </a:r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? </a:t>
            </a:r>
          </a:p>
        </p:txBody>
      </p:sp>
    </p:spTree>
    <p:extLst>
      <p:ext uri="{BB962C8B-B14F-4D97-AF65-F5344CB8AC3E}">
        <p14:creationId xmlns:p14="http://schemas.microsoft.com/office/powerpoint/2010/main" val="33272982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id="{1392EE29-6266-414F-9DCA-3284C0640013}"/>
              </a:ext>
            </a:extLst>
          </p:cNvPr>
          <p:cNvSpPr/>
          <p:nvPr/>
        </p:nvSpPr>
        <p:spPr>
          <a:xfrm>
            <a:off x="0" y="-33412"/>
            <a:ext cx="12192000" cy="6891413"/>
          </a:xfrm>
          <a:prstGeom prst="flowChartAlternateProcess">
            <a:avLst/>
          </a:prstGeom>
          <a:noFill/>
          <a:ln w="76200">
            <a:solidFill>
              <a:srgbClr val="C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1B07F1C7-0D0C-4B74-BE1E-ED80092C1C9D}"/>
              </a:ext>
            </a:extLst>
          </p:cNvPr>
          <p:cNvSpPr/>
          <p:nvPr/>
        </p:nvSpPr>
        <p:spPr>
          <a:xfrm>
            <a:off x="152400" y="96253"/>
            <a:ext cx="11891211" cy="6617367"/>
          </a:xfrm>
          <a:prstGeom prst="flowChartAlternateProcess">
            <a:avLst/>
          </a:prstGeom>
          <a:noFill/>
          <a:ln w="76200">
            <a:solidFill>
              <a:srgbClr val="92D05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10B3B4-2313-4655-ACDB-94240C9A50DA}"/>
              </a:ext>
            </a:extLst>
          </p:cNvPr>
          <p:cNvSpPr txBox="1"/>
          <p:nvPr/>
        </p:nvSpPr>
        <p:spPr>
          <a:xfrm rot="18412382">
            <a:off x="-934563" y="2964984"/>
            <a:ext cx="7374944" cy="646331"/>
          </a:xfrm>
          <a:prstGeom prst="rect">
            <a:avLst/>
          </a:prstGeom>
          <a:solidFill>
            <a:srgbClr val="FF6699"/>
          </a:solidFill>
          <a:ln>
            <a:solidFill>
              <a:srgbClr val="FFFF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spc="50" dirty="0" err="1">
                <a:ln w="0">
                  <a:solidFill>
                    <a:srgbClr val="00B050"/>
                  </a:solidFill>
                </a:ln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পাঠ্য</a:t>
            </a:r>
            <a:r>
              <a:rPr lang="en-US" sz="3600" b="1" spc="50" dirty="0">
                <a:ln w="0">
                  <a:solidFill>
                    <a:srgbClr val="00B050"/>
                  </a:solidFill>
                </a:ln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3600" b="1" spc="50" dirty="0" err="1">
                <a:ln w="0">
                  <a:solidFill>
                    <a:srgbClr val="00B050"/>
                  </a:solidFill>
                </a:ln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বইয়ের</a:t>
            </a:r>
            <a:r>
              <a:rPr lang="en-US" sz="3600" b="1" spc="50" dirty="0">
                <a:ln w="0">
                  <a:solidFill>
                    <a:srgbClr val="00B050"/>
                  </a:solidFill>
                </a:ln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3600" b="1" spc="50" dirty="0" err="1">
                <a:ln w="0">
                  <a:solidFill>
                    <a:srgbClr val="00B050"/>
                  </a:solidFill>
                </a:ln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সাথে</a:t>
            </a:r>
            <a:r>
              <a:rPr lang="en-US" sz="3600" b="1" spc="50" dirty="0">
                <a:ln w="0">
                  <a:solidFill>
                    <a:srgbClr val="00B050"/>
                  </a:solidFill>
                </a:ln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3600" b="1" spc="50" dirty="0" err="1">
                <a:ln w="0">
                  <a:solidFill>
                    <a:srgbClr val="00B050"/>
                  </a:solidFill>
                </a:ln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সংযোগ</a:t>
            </a:r>
            <a:r>
              <a:rPr lang="en-US" sz="3600" b="1" spc="50" dirty="0">
                <a:ln w="0">
                  <a:solidFill>
                    <a:srgbClr val="00B050"/>
                  </a:solidFill>
                </a:ln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3600" b="1" spc="50" dirty="0" err="1">
                <a:ln w="0">
                  <a:solidFill>
                    <a:srgbClr val="00B050"/>
                  </a:solidFill>
                </a:ln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স্থাপন</a:t>
            </a:r>
            <a:r>
              <a:rPr lang="en-US" sz="3600" b="1" spc="50" dirty="0">
                <a:ln w="0">
                  <a:solidFill>
                    <a:srgbClr val="00B050"/>
                  </a:solidFill>
                </a:ln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-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49EBDF-CA07-492F-8F5F-F8295987997E}"/>
              </a:ext>
            </a:extLst>
          </p:cNvPr>
          <p:cNvSpPr txBox="1"/>
          <p:nvPr/>
        </p:nvSpPr>
        <p:spPr>
          <a:xfrm rot="18582013">
            <a:off x="-730595" y="2303481"/>
            <a:ext cx="73883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/>
              <a:t>তোমাদের</a:t>
            </a:r>
            <a:r>
              <a:rPr lang="en-US" sz="4800" dirty="0"/>
              <a:t> </a:t>
            </a:r>
            <a:r>
              <a:rPr lang="en-US" sz="4800" dirty="0" err="1"/>
              <a:t>পাঠ্য</a:t>
            </a:r>
            <a:r>
              <a:rPr lang="en-US" sz="4800" dirty="0"/>
              <a:t> </a:t>
            </a:r>
            <a:r>
              <a:rPr lang="en-US" sz="4800" dirty="0" err="1"/>
              <a:t>বইয়ের</a:t>
            </a:r>
            <a:r>
              <a:rPr lang="en-US" sz="4800" dirty="0"/>
              <a:t> ৪নং </a:t>
            </a:r>
            <a:r>
              <a:rPr lang="en-US" sz="4800" dirty="0" err="1"/>
              <a:t>পৃষ্ঠার</a:t>
            </a:r>
            <a:r>
              <a:rPr lang="en-US" sz="4800" dirty="0"/>
              <a:t> </a:t>
            </a:r>
            <a:r>
              <a:rPr lang="en-US" sz="4800" dirty="0" err="1"/>
              <a:t>সাথে</a:t>
            </a:r>
            <a:r>
              <a:rPr lang="en-US" sz="4800" dirty="0"/>
              <a:t> </a:t>
            </a:r>
            <a:r>
              <a:rPr lang="en-US" sz="4800" dirty="0" err="1"/>
              <a:t>মিলিয়ে</a:t>
            </a:r>
            <a:r>
              <a:rPr lang="en-US" sz="4800" dirty="0"/>
              <a:t> </a:t>
            </a:r>
            <a:r>
              <a:rPr lang="en-US" sz="4800" dirty="0" err="1"/>
              <a:t>দেখ</a:t>
            </a:r>
            <a:endParaRPr lang="en-US" sz="4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A3FAB09-4AF6-4176-A6EE-636DB91E09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418" y="276962"/>
            <a:ext cx="6527439" cy="643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9158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id="{1392EE29-6266-414F-9DCA-3284C0640013}"/>
              </a:ext>
            </a:extLst>
          </p:cNvPr>
          <p:cNvSpPr/>
          <p:nvPr/>
        </p:nvSpPr>
        <p:spPr>
          <a:xfrm>
            <a:off x="0" y="-33412"/>
            <a:ext cx="12192000" cy="6891413"/>
          </a:xfrm>
          <a:prstGeom prst="flowChartAlternateProcess">
            <a:avLst/>
          </a:prstGeom>
          <a:noFill/>
          <a:ln w="76200">
            <a:solidFill>
              <a:srgbClr val="C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1B07F1C7-0D0C-4B74-BE1E-ED80092C1C9D}"/>
              </a:ext>
            </a:extLst>
          </p:cNvPr>
          <p:cNvSpPr/>
          <p:nvPr/>
        </p:nvSpPr>
        <p:spPr>
          <a:xfrm>
            <a:off x="152400" y="96253"/>
            <a:ext cx="11891211" cy="6617367"/>
          </a:xfrm>
          <a:prstGeom prst="flowChartAlternateProcess">
            <a:avLst/>
          </a:prstGeom>
          <a:noFill/>
          <a:ln w="76200">
            <a:solidFill>
              <a:srgbClr val="92D05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527904-522F-46AD-8FC6-33098ECA4F8E}"/>
              </a:ext>
            </a:extLst>
          </p:cNvPr>
          <p:cNvSpPr txBox="1"/>
          <p:nvPr/>
        </p:nvSpPr>
        <p:spPr>
          <a:xfrm>
            <a:off x="2046368" y="107718"/>
            <a:ext cx="87589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ln>
                  <a:solidFill>
                    <a:srgbClr val="C00000"/>
                  </a:solidFill>
                </a:ln>
              </a:rPr>
              <a:t>আজকের</a:t>
            </a:r>
            <a:r>
              <a:rPr lang="en-US" sz="6600" dirty="0">
                <a:ln>
                  <a:solidFill>
                    <a:srgbClr val="C00000"/>
                  </a:solidFill>
                </a:ln>
              </a:rPr>
              <a:t> </a:t>
            </a:r>
            <a:r>
              <a:rPr lang="en-US" sz="6600" dirty="0" err="1">
                <a:ln>
                  <a:solidFill>
                    <a:srgbClr val="C00000"/>
                  </a:solidFill>
                </a:ln>
              </a:rPr>
              <a:t>পাঠে</a:t>
            </a:r>
            <a:r>
              <a:rPr lang="en-US" sz="6600" dirty="0">
                <a:ln>
                  <a:solidFill>
                    <a:srgbClr val="C00000"/>
                  </a:solidFill>
                </a:ln>
              </a:rPr>
              <a:t> </a:t>
            </a:r>
            <a:r>
              <a:rPr lang="en-US" sz="6600" dirty="0" err="1">
                <a:ln>
                  <a:solidFill>
                    <a:srgbClr val="C00000"/>
                  </a:solidFill>
                </a:ln>
              </a:rPr>
              <a:t>সবাইকে</a:t>
            </a:r>
            <a:endParaRPr lang="en-US" sz="6600" dirty="0">
              <a:ln>
                <a:solidFill>
                  <a:srgbClr val="C00000"/>
                </a:solidFill>
              </a:ln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F045D2-6E76-4CB6-867B-335EE232C7B8}"/>
              </a:ext>
            </a:extLst>
          </p:cNvPr>
          <p:cNvSpPr txBox="1"/>
          <p:nvPr/>
        </p:nvSpPr>
        <p:spPr>
          <a:xfrm>
            <a:off x="9801723" y="533970"/>
            <a:ext cx="244642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solidFill>
                  <a:srgbClr val="FF0000"/>
                </a:solidFill>
              </a:rPr>
              <a:t> </a:t>
            </a:r>
            <a:r>
              <a:rPr lang="en-US" sz="115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স্বা</a:t>
            </a:r>
            <a:endParaRPr lang="en-US" sz="115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D6D1BD-7F12-4778-AD82-3F9091F50014}"/>
              </a:ext>
            </a:extLst>
          </p:cNvPr>
          <p:cNvSpPr txBox="1"/>
          <p:nvPr/>
        </p:nvSpPr>
        <p:spPr>
          <a:xfrm>
            <a:off x="9757396" y="1769077"/>
            <a:ext cx="236420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গ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168F6E-3A9D-44A1-9744-D1E7C98479AC}"/>
              </a:ext>
            </a:extLst>
          </p:cNvPr>
          <p:cNvSpPr txBox="1"/>
          <p:nvPr/>
        </p:nvSpPr>
        <p:spPr>
          <a:xfrm>
            <a:off x="9648172" y="4317373"/>
            <a:ext cx="307929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ম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E056F1-98EC-4789-983C-79EB3ABE6AFB}"/>
              </a:ext>
            </a:extLst>
          </p:cNvPr>
          <p:cNvSpPr txBox="1"/>
          <p:nvPr/>
        </p:nvSpPr>
        <p:spPr>
          <a:xfrm>
            <a:off x="9918037" y="3098623"/>
            <a:ext cx="212156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ত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625D3E2-692E-4BDA-AA36-7400571A86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98" y="1030646"/>
            <a:ext cx="9613234" cy="5342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4167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id="{1392EE29-6266-414F-9DCA-3284C0640013}"/>
              </a:ext>
            </a:extLst>
          </p:cNvPr>
          <p:cNvSpPr/>
          <p:nvPr/>
        </p:nvSpPr>
        <p:spPr>
          <a:xfrm>
            <a:off x="0" y="-33412"/>
            <a:ext cx="12192000" cy="6891413"/>
          </a:xfrm>
          <a:prstGeom prst="flowChartAlternateProcess">
            <a:avLst/>
          </a:prstGeom>
          <a:noFill/>
          <a:ln w="76200">
            <a:solidFill>
              <a:srgbClr val="C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1B07F1C7-0D0C-4B74-BE1E-ED80092C1C9D}"/>
              </a:ext>
            </a:extLst>
          </p:cNvPr>
          <p:cNvSpPr/>
          <p:nvPr/>
        </p:nvSpPr>
        <p:spPr>
          <a:xfrm>
            <a:off x="152400" y="96253"/>
            <a:ext cx="11891211" cy="6617367"/>
          </a:xfrm>
          <a:prstGeom prst="flowChartAlternateProcess">
            <a:avLst/>
          </a:prstGeom>
          <a:noFill/>
          <a:ln w="76200">
            <a:solidFill>
              <a:srgbClr val="92D05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B07A13-EF90-448B-AB4A-9BB5001E2777}"/>
              </a:ext>
            </a:extLst>
          </p:cNvPr>
          <p:cNvSpPr txBox="1"/>
          <p:nvPr/>
        </p:nvSpPr>
        <p:spPr>
          <a:xfrm>
            <a:off x="420624" y="4180162"/>
            <a:ext cx="113507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আমরা</a:t>
            </a:r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6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বাড়িতে</a:t>
            </a:r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6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মা-বাবাকে</a:t>
            </a:r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6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কী</a:t>
            </a:r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6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কী</a:t>
            </a:r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6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কাজে</a:t>
            </a:r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6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সাহায্য</a:t>
            </a:r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6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করি</a:t>
            </a:r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২টির </a:t>
            </a:r>
            <a:r>
              <a:rPr lang="en-US" sz="6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নাম</a:t>
            </a:r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6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বল</a:t>
            </a:r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BE3EA5-184F-451D-8FEE-799FE2C0A0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745" y="368895"/>
            <a:ext cx="6330775" cy="35386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7041F90-4AAB-4DD5-8750-49F07324066D}"/>
              </a:ext>
            </a:extLst>
          </p:cNvPr>
          <p:cNvSpPr txBox="1"/>
          <p:nvPr/>
        </p:nvSpPr>
        <p:spPr>
          <a:xfrm rot="5400000">
            <a:off x="9027290" y="1693606"/>
            <a:ext cx="3538627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8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বাড়ির</a:t>
            </a:r>
            <a:r>
              <a:rPr lang="en-US" sz="4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US" sz="48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কাজ</a:t>
            </a:r>
            <a:endParaRPr lang="en-US" sz="4800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6301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id="{1392EE29-6266-414F-9DCA-3284C0640013}"/>
              </a:ext>
            </a:extLst>
          </p:cNvPr>
          <p:cNvSpPr/>
          <p:nvPr/>
        </p:nvSpPr>
        <p:spPr>
          <a:xfrm>
            <a:off x="0" y="-33412"/>
            <a:ext cx="12192000" cy="6891413"/>
          </a:xfrm>
          <a:prstGeom prst="flowChartAlternateProcess">
            <a:avLst/>
          </a:prstGeom>
          <a:noFill/>
          <a:ln w="76200">
            <a:solidFill>
              <a:srgbClr val="C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1B07F1C7-0D0C-4B74-BE1E-ED80092C1C9D}"/>
              </a:ext>
            </a:extLst>
          </p:cNvPr>
          <p:cNvSpPr/>
          <p:nvPr/>
        </p:nvSpPr>
        <p:spPr>
          <a:xfrm>
            <a:off x="152400" y="96253"/>
            <a:ext cx="11891211" cy="6617367"/>
          </a:xfrm>
          <a:prstGeom prst="flowChartAlternateProcess">
            <a:avLst/>
          </a:prstGeom>
          <a:noFill/>
          <a:ln w="76200">
            <a:solidFill>
              <a:srgbClr val="92D05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B07A13-EF90-448B-AB4A-9BB5001E2777}"/>
              </a:ext>
            </a:extLst>
          </p:cNvPr>
          <p:cNvSpPr txBox="1"/>
          <p:nvPr/>
        </p:nvSpPr>
        <p:spPr>
          <a:xfrm>
            <a:off x="1837944" y="826097"/>
            <a:ext cx="7927848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dirty="0" err="1">
                <a:ln/>
                <a:solidFill>
                  <a:schemeClr val="accent4"/>
                </a:solidFill>
              </a:rPr>
              <a:t>আজকের</a:t>
            </a:r>
            <a:r>
              <a:rPr lang="en-US" sz="4800" b="1" dirty="0">
                <a:ln/>
                <a:solidFill>
                  <a:schemeClr val="accent4"/>
                </a:solidFill>
              </a:rPr>
              <a:t> </a:t>
            </a:r>
            <a:r>
              <a:rPr lang="en-US" sz="4800" b="1" dirty="0" err="1">
                <a:ln/>
                <a:solidFill>
                  <a:schemeClr val="accent4"/>
                </a:solidFill>
              </a:rPr>
              <a:t>মত</a:t>
            </a:r>
            <a:r>
              <a:rPr lang="en-US" sz="4800" b="1" dirty="0">
                <a:ln/>
                <a:solidFill>
                  <a:schemeClr val="accent4"/>
                </a:solidFill>
              </a:rPr>
              <a:t> </a:t>
            </a:r>
            <a:r>
              <a:rPr lang="en-US" sz="4800" b="1" dirty="0" err="1">
                <a:ln/>
                <a:solidFill>
                  <a:schemeClr val="accent4"/>
                </a:solidFill>
              </a:rPr>
              <a:t>এখানেই</a:t>
            </a:r>
            <a:r>
              <a:rPr lang="en-US" sz="4800" b="1" dirty="0">
                <a:ln/>
                <a:solidFill>
                  <a:schemeClr val="accent4"/>
                </a:solidFill>
              </a:rPr>
              <a:t> </a:t>
            </a:r>
            <a:r>
              <a:rPr lang="en-US" sz="4800" b="1" dirty="0" err="1">
                <a:ln>
                  <a:solidFill>
                    <a:srgbClr val="FF0000"/>
                  </a:solidFill>
                </a:ln>
                <a:solidFill>
                  <a:srgbClr val="FF3300"/>
                </a:solidFill>
              </a:rPr>
              <a:t>সমাপ্তি</a:t>
            </a:r>
            <a:endParaRPr lang="en-US" sz="4800" b="1" dirty="0">
              <a:ln>
                <a:solidFill>
                  <a:srgbClr val="FF0000"/>
                </a:solidFill>
              </a:ln>
              <a:solidFill>
                <a:srgbClr val="FF33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39D7E6-78D0-41F8-8969-F37AC7E146DC}"/>
              </a:ext>
            </a:extLst>
          </p:cNvPr>
          <p:cNvSpPr txBox="1"/>
          <p:nvPr/>
        </p:nvSpPr>
        <p:spPr>
          <a:xfrm>
            <a:off x="1798320" y="2395757"/>
            <a:ext cx="76626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সবাইকে</a:t>
            </a:r>
            <a:r>
              <a:rPr lang="en-US" sz="4800" dirty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800" dirty="0" err="1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অসংখ্য</a:t>
            </a:r>
            <a:r>
              <a:rPr lang="en-US" sz="4800" dirty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7200" dirty="0" err="1">
                <a:ln w="0">
                  <a:solidFill>
                    <a:srgbClr val="FFFF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ধন্যবাদ</a:t>
            </a:r>
            <a:endParaRPr lang="en-US" sz="4800" dirty="0">
              <a:ln w="0">
                <a:solidFill>
                  <a:srgbClr val="FFFF00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Picture 2" descr="bird GIF">
            <a:extLst>
              <a:ext uri="{FF2B5EF4-FFF2-40B4-BE49-F238E27FC236}">
                <a16:creationId xmlns:a16="http://schemas.microsoft.com/office/drawing/2014/main" id="{31494614-602D-4CD2-B6B0-C405989A12A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429001"/>
            <a:ext cx="4800600" cy="167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bird GIF">
            <a:extLst>
              <a:ext uri="{FF2B5EF4-FFF2-40B4-BE49-F238E27FC236}">
                <a16:creationId xmlns:a16="http://schemas.microsoft.com/office/drawing/2014/main" id="{2CF46E23-38F4-4C3B-BE9D-812DC20DBE5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231" y="3429000"/>
            <a:ext cx="4073769" cy="1684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95319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  <p:bldP spid="6" grpId="0"/>
      <p:bldP spid="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id="{1392EE29-6266-414F-9DCA-3284C0640013}"/>
              </a:ext>
            </a:extLst>
          </p:cNvPr>
          <p:cNvSpPr/>
          <p:nvPr/>
        </p:nvSpPr>
        <p:spPr>
          <a:xfrm>
            <a:off x="0" y="-33412"/>
            <a:ext cx="12192000" cy="6891413"/>
          </a:xfrm>
          <a:prstGeom prst="flowChartAlternateProcess">
            <a:avLst/>
          </a:prstGeom>
          <a:noFill/>
          <a:ln w="76200">
            <a:solidFill>
              <a:srgbClr val="C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1B07F1C7-0D0C-4B74-BE1E-ED80092C1C9D}"/>
              </a:ext>
            </a:extLst>
          </p:cNvPr>
          <p:cNvSpPr/>
          <p:nvPr/>
        </p:nvSpPr>
        <p:spPr>
          <a:xfrm>
            <a:off x="152400" y="96253"/>
            <a:ext cx="11891211" cy="6617367"/>
          </a:xfrm>
          <a:prstGeom prst="flowChartAlternateProcess">
            <a:avLst/>
          </a:prstGeom>
          <a:noFill/>
          <a:ln w="76200">
            <a:solidFill>
              <a:srgbClr val="92D05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527904-522F-46AD-8FC6-33098ECA4F8E}"/>
              </a:ext>
            </a:extLst>
          </p:cNvPr>
          <p:cNvSpPr txBox="1"/>
          <p:nvPr/>
        </p:nvSpPr>
        <p:spPr>
          <a:xfrm>
            <a:off x="5813350" y="331452"/>
            <a:ext cx="5602668" cy="923330"/>
          </a:xfrm>
          <a:prstGeom prst="rect">
            <a:avLst/>
          </a:prstGeom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b="1" spc="5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5400" b="1" spc="50" dirty="0" err="1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শিক্ষক</a:t>
            </a:r>
            <a:r>
              <a:rPr lang="en-US" sz="5400" b="1" spc="5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5400" b="1" spc="50" dirty="0" err="1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পরিচিতি</a:t>
            </a:r>
            <a:endParaRPr lang="en-US" sz="5400" b="1" spc="5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E0405D-5A5F-4346-9796-D1E2C687BB1D}"/>
              </a:ext>
            </a:extLst>
          </p:cNvPr>
          <p:cNvSpPr txBox="1"/>
          <p:nvPr/>
        </p:nvSpPr>
        <p:spPr>
          <a:xfrm>
            <a:off x="5906615" y="1448751"/>
            <a:ext cx="6086902" cy="292387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spcBef>
                <a:spcPts val="600"/>
              </a:spcBef>
            </a:pPr>
            <a:r>
              <a:rPr lang="en-US" sz="4400" b="1" dirty="0" err="1">
                <a:ln/>
                <a:solidFill>
                  <a:schemeClr val="accent4"/>
                </a:solidFill>
              </a:rPr>
              <a:t>মোহাম্মদ</a:t>
            </a:r>
            <a:r>
              <a:rPr lang="en-US" sz="4400" b="1" dirty="0">
                <a:ln/>
                <a:solidFill>
                  <a:schemeClr val="accent4"/>
                </a:solidFill>
              </a:rPr>
              <a:t> </a:t>
            </a:r>
            <a:r>
              <a:rPr lang="en-US" sz="4400" b="1" dirty="0" err="1">
                <a:ln/>
                <a:solidFill>
                  <a:schemeClr val="accent4"/>
                </a:solidFill>
              </a:rPr>
              <a:t>শামছুন</a:t>
            </a:r>
            <a:r>
              <a:rPr lang="en-US" sz="4400" b="1" dirty="0">
                <a:ln/>
                <a:solidFill>
                  <a:schemeClr val="accent4"/>
                </a:solidFill>
              </a:rPr>
              <a:t>  </a:t>
            </a:r>
            <a:r>
              <a:rPr lang="en-US" sz="4400" b="1" dirty="0" err="1">
                <a:ln/>
                <a:solidFill>
                  <a:schemeClr val="accent4"/>
                </a:solidFill>
              </a:rPr>
              <a:t>নূর</a:t>
            </a:r>
            <a:endParaRPr lang="en-US" sz="2800" b="1" dirty="0">
              <a:ln/>
              <a:solidFill>
                <a:schemeClr val="accent4"/>
              </a:solidFill>
            </a:endParaRPr>
          </a:p>
          <a:p>
            <a:pPr algn="ctr">
              <a:spcBef>
                <a:spcPts val="600"/>
              </a:spcBef>
            </a:pPr>
            <a:r>
              <a:rPr lang="en-US" sz="3600" b="1" dirty="0" err="1">
                <a:ln/>
                <a:solidFill>
                  <a:schemeClr val="accent4"/>
                </a:solidFill>
              </a:rPr>
              <a:t>প্রধান</a:t>
            </a:r>
            <a:r>
              <a:rPr lang="en-US" sz="2800" b="1" dirty="0">
                <a:ln/>
                <a:solidFill>
                  <a:schemeClr val="accent4"/>
                </a:solidFill>
              </a:rPr>
              <a:t> </a:t>
            </a:r>
            <a:r>
              <a:rPr lang="en-US" sz="3600" b="1" dirty="0" err="1">
                <a:ln/>
                <a:solidFill>
                  <a:schemeClr val="accent4"/>
                </a:solidFill>
              </a:rPr>
              <a:t>শিক্ষক</a:t>
            </a:r>
            <a:endParaRPr lang="en-US" sz="2800" b="1" dirty="0">
              <a:ln/>
              <a:solidFill>
                <a:schemeClr val="accent4"/>
              </a:solidFill>
            </a:endParaRPr>
          </a:p>
          <a:p>
            <a:pPr algn="ctr">
              <a:spcBef>
                <a:spcPts val="600"/>
              </a:spcBef>
            </a:pPr>
            <a:r>
              <a:rPr lang="en-US" sz="2800" b="1" dirty="0" err="1">
                <a:ln/>
                <a:solidFill>
                  <a:schemeClr val="accent4"/>
                </a:solidFill>
              </a:rPr>
              <a:t>মুরারগাঁও</a:t>
            </a:r>
            <a:r>
              <a:rPr lang="en-US" sz="2800" b="1" dirty="0">
                <a:ln/>
                <a:solidFill>
                  <a:schemeClr val="accent4"/>
                </a:solidFill>
              </a:rPr>
              <a:t> </a:t>
            </a:r>
            <a:r>
              <a:rPr lang="en-US" sz="2800" b="1" dirty="0" err="1">
                <a:ln/>
                <a:solidFill>
                  <a:schemeClr val="accent4"/>
                </a:solidFill>
              </a:rPr>
              <a:t>সরকারি</a:t>
            </a:r>
            <a:r>
              <a:rPr lang="en-US" sz="2800" b="1" dirty="0">
                <a:ln/>
                <a:solidFill>
                  <a:schemeClr val="accent4"/>
                </a:solidFill>
              </a:rPr>
              <a:t> </a:t>
            </a:r>
            <a:r>
              <a:rPr lang="en-US" sz="2800" b="1" dirty="0" err="1">
                <a:ln/>
                <a:solidFill>
                  <a:schemeClr val="accent4"/>
                </a:solidFill>
              </a:rPr>
              <a:t>প্রাথমিক</a:t>
            </a:r>
            <a:r>
              <a:rPr lang="en-US" sz="2800" b="1" dirty="0">
                <a:ln/>
                <a:solidFill>
                  <a:schemeClr val="accent4"/>
                </a:solidFill>
              </a:rPr>
              <a:t> </a:t>
            </a:r>
            <a:r>
              <a:rPr lang="en-US" sz="2800" b="1" dirty="0" err="1">
                <a:ln/>
                <a:solidFill>
                  <a:schemeClr val="accent4"/>
                </a:solidFill>
              </a:rPr>
              <a:t>বিদ্যালয়</a:t>
            </a:r>
            <a:endParaRPr lang="en-US" sz="2800" b="1" dirty="0">
              <a:ln/>
              <a:solidFill>
                <a:schemeClr val="accent4"/>
              </a:solidFill>
            </a:endParaRPr>
          </a:p>
          <a:p>
            <a:pPr algn="ctr">
              <a:spcBef>
                <a:spcPts val="600"/>
              </a:spcBef>
            </a:pPr>
            <a:r>
              <a:rPr lang="en-US" sz="2800" b="1" dirty="0" err="1">
                <a:ln/>
                <a:solidFill>
                  <a:schemeClr val="accent4"/>
                </a:solidFill>
              </a:rPr>
              <a:t>কোম্পানীগঞ্জ</a:t>
            </a:r>
            <a:r>
              <a:rPr lang="en-US" sz="2800" b="1" dirty="0">
                <a:ln/>
                <a:solidFill>
                  <a:schemeClr val="accent4"/>
                </a:solidFill>
              </a:rPr>
              <a:t>, </a:t>
            </a:r>
            <a:r>
              <a:rPr lang="en-US" sz="2800" b="1" dirty="0" err="1">
                <a:ln/>
                <a:solidFill>
                  <a:schemeClr val="accent4"/>
                </a:solidFill>
              </a:rPr>
              <a:t>সিলেট</a:t>
            </a:r>
            <a:r>
              <a:rPr lang="en-US" sz="2800" b="1" dirty="0">
                <a:ln/>
                <a:solidFill>
                  <a:schemeClr val="accent4"/>
                </a:solidFill>
              </a:rPr>
              <a:t> ।</a:t>
            </a:r>
          </a:p>
          <a:p>
            <a:pPr algn="ctr">
              <a:spcBef>
                <a:spcPts val="600"/>
              </a:spcBef>
            </a:pPr>
            <a:r>
              <a:rPr lang="en-US" sz="2400" b="1" dirty="0">
                <a:ln/>
                <a:solidFill>
                  <a:schemeClr val="accent4"/>
                </a:solidFill>
              </a:rPr>
              <a:t>ই-</a:t>
            </a:r>
            <a:r>
              <a:rPr lang="en-US" sz="2400" b="1" dirty="0" err="1">
                <a:ln/>
                <a:solidFill>
                  <a:schemeClr val="accent4"/>
                </a:solidFill>
              </a:rPr>
              <a:t>মেইল</a:t>
            </a:r>
            <a:r>
              <a:rPr lang="en-US" sz="2800" b="1" dirty="0">
                <a:ln/>
                <a:solidFill>
                  <a:schemeClr val="accent4"/>
                </a:solidFill>
              </a:rPr>
              <a:t> : shadmanheya@gmail.com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9C9D1B5-70AE-4544-A026-D377CFEB1E18}"/>
              </a:ext>
            </a:extLst>
          </p:cNvPr>
          <p:cNvGrpSpPr/>
          <p:nvPr/>
        </p:nvGrpSpPr>
        <p:grpSpPr>
          <a:xfrm>
            <a:off x="516064" y="1009933"/>
            <a:ext cx="5079518" cy="5254388"/>
            <a:chOff x="516064" y="1009933"/>
            <a:chExt cx="5079518" cy="5254388"/>
          </a:xfrm>
        </p:grpSpPr>
        <p:sp>
          <p:nvSpPr>
            <p:cNvPr id="13" name="Heart 12">
              <a:extLst>
                <a:ext uri="{FF2B5EF4-FFF2-40B4-BE49-F238E27FC236}">
                  <a16:creationId xmlns:a16="http://schemas.microsoft.com/office/drawing/2014/main" id="{EFD26AAC-B5A4-47F0-9806-D3B6511631FB}"/>
                </a:ext>
              </a:extLst>
            </p:cNvPr>
            <p:cNvSpPr/>
            <p:nvPr/>
          </p:nvSpPr>
          <p:spPr>
            <a:xfrm>
              <a:off x="516064" y="1009933"/>
              <a:ext cx="5079518" cy="5254388"/>
            </a:xfrm>
            <a:prstGeom prst="heart">
              <a:avLst/>
            </a:prstGeom>
            <a:solidFill>
              <a:srgbClr val="FF99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1C01560-9572-4A8B-B124-202F88F753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1191" y="2341094"/>
              <a:ext cx="2960787" cy="2585754"/>
            </a:xfrm>
            <a:prstGeom prst="roundRect">
              <a:avLst>
                <a:gd name="adj" fmla="val 11111"/>
              </a:avLst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01600" dist="50800" dir="7200000" algn="tl" rotWithShape="0">
                <a:srgbClr val="000000">
                  <a:alpha val="45000"/>
                </a:srgbClr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FFFFFF"/>
              </a:extrusionClr>
            </a:sp3d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392CFD9-DFC0-44DC-BB54-D00C12DFC276}"/>
                </a:ext>
              </a:extLst>
            </p:cNvPr>
            <p:cNvSpPr txBox="1"/>
            <p:nvPr/>
          </p:nvSpPr>
          <p:spPr>
            <a:xfrm>
              <a:off x="2136414" y="5076965"/>
              <a:ext cx="22035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01712-307039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B2F2E638-FFFC-4F74-B6CE-F559EBF4CB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195" y="936528"/>
            <a:ext cx="697992" cy="69799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AFEB345-A685-49C8-98CD-1B31BA4413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537" y="1399518"/>
            <a:ext cx="391883" cy="39188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6B49F0B-AF9D-49E5-9213-F61B46ABEB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44" y="1168176"/>
            <a:ext cx="697992" cy="69799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6CE892D-4208-4F50-9081-491D3B84B1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08" y="1842576"/>
            <a:ext cx="697992" cy="69799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A1BE7A3-8ED2-4523-A75D-8B41D6E147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08" y="2540568"/>
            <a:ext cx="697992" cy="69799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3574E1C-245D-47A2-A442-D902D3160B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08" y="3238560"/>
            <a:ext cx="697992" cy="69799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F436EBA-D4B2-420F-B696-14266C644B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08" y="3936552"/>
            <a:ext cx="697992" cy="69799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7446267-1A4A-457A-AD74-F8C1B244F1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50506">
            <a:off x="773432" y="4598772"/>
            <a:ext cx="697992" cy="69799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5595DDE-D102-41AB-9034-61AF31952C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56095">
            <a:off x="1245393" y="5183988"/>
            <a:ext cx="697992" cy="69799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40FB612-0432-48FC-9F5F-F0D1811882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524" y="5811485"/>
            <a:ext cx="697992" cy="69799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670BECC-5346-47EE-BA69-851684FDA2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91732">
            <a:off x="1816152" y="5612009"/>
            <a:ext cx="697992" cy="69799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9C4FE02-6535-4189-B876-E3D4E3C125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184" y="5789210"/>
            <a:ext cx="697992" cy="69799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05C49FA-91B3-49CB-948E-F9DC4CC159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29800">
            <a:off x="3818736" y="5412101"/>
            <a:ext cx="697992" cy="69799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770C068-965D-4B91-BEDE-AEC21C27B1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29800">
            <a:off x="4288292" y="4937100"/>
            <a:ext cx="697992" cy="69799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2C32EDE-9B62-4839-9B9A-80232B67C4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29800">
            <a:off x="4706185" y="4469598"/>
            <a:ext cx="697992" cy="69799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934D213-BB05-4D3A-89E6-597865C313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5541">
            <a:off x="4866697" y="3922906"/>
            <a:ext cx="697992" cy="69799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5F56197-383C-4337-8C7B-A1AB7DE5E9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5541">
            <a:off x="5086153" y="3270397"/>
            <a:ext cx="697992" cy="69799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5F136DE-2AD9-43C9-90A0-39B830471B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2321">
            <a:off x="5138492" y="2533823"/>
            <a:ext cx="697992" cy="69799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61E7D5B-F241-4957-8079-071CF555D8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4471">
            <a:off x="5141293" y="1852060"/>
            <a:ext cx="697992" cy="69799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4BA4E741-8DAC-4500-8570-F569E34CAE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6461">
            <a:off x="5065605" y="1192676"/>
            <a:ext cx="697992" cy="69799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BA8A59FD-CC4F-4098-A5FE-06596BEB4B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5541">
            <a:off x="4508716" y="798432"/>
            <a:ext cx="697992" cy="69799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B5C7BD42-72BE-4A2E-9EA3-5419450C3F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5541">
            <a:off x="3836879" y="766199"/>
            <a:ext cx="697992" cy="69799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1E0B555-2EF4-40C7-9BDF-A8532BB556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8255">
            <a:off x="3245581" y="841253"/>
            <a:ext cx="589123" cy="58912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B86656EF-2886-407F-BDA3-BBE1E915D6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7102">
            <a:off x="3127402" y="1485721"/>
            <a:ext cx="399997" cy="399997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277EE093-69D6-40F7-822D-862F787DCA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7102">
            <a:off x="2545009" y="1609265"/>
            <a:ext cx="358504" cy="35850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8D6A8615-8CC7-4FAF-B951-0E419ED059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7102">
            <a:off x="3127402" y="1885776"/>
            <a:ext cx="399997" cy="399997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BCD1090C-0232-4943-A5ED-F4DE8E38E4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7102">
            <a:off x="2796404" y="1885777"/>
            <a:ext cx="399997" cy="39999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84E052CE-A1BE-41AC-9470-4717362171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750" y="875288"/>
            <a:ext cx="697992" cy="6979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AC9D103-2B0B-4F4C-B469-675FC6F981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04244" y="1412972"/>
            <a:ext cx="794808" cy="59941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14004A1B-4583-497A-B6D8-C3C0D7BB05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97110" y="1412972"/>
            <a:ext cx="794808" cy="59941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62997294-D1D7-4A42-AEB6-AA51D9019B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25540" y="2024346"/>
            <a:ext cx="528854" cy="398844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2F216F98-D402-46C4-952B-DC6B9E8742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57045" y="2024346"/>
            <a:ext cx="470431" cy="34384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3886C033-53BA-460F-B16C-1DCD2C792B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41481" y="1912661"/>
            <a:ext cx="470431" cy="34384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860AEFEA-E39B-42A5-835A-7F261D91A6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26054" y="1913215"/>
            <a:ext cx="470431" cy="34384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54D5F3FD-6E2E-446B-A984-578B2F026E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25540" y="2378283"/>
            <a:ext cx="528854" cy="398844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2151ADF8-D51C-4CE8-A288-27CA63D184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25540" y="2791445"/>
            <a:ext cx="528854" cy="39884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EA8DDA78-0EE2-4908-A670-AD3ECC2029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25540" y="3158335"/>
            <a:ext cx="528854" cy="398844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B282A24A-E0AC-4683-8EDC-56ED142681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25540" y="3622952"/>
            <a:ext cx="528854" cy="398844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7CBD101D-6742-4316-AD01-E070039C09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25539" y="3941231"/>
            <a:ext cx="354856" cy="26762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3E375660-4C21-44BE-BADE-D331220D7D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25539" y="4269984"/>
            <a:ext cx="300747" cy="226813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6FA1A650-EA5A-4C95-86EA-A3C3DF5B0C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12820" y="1595852"/>
            <a:ext cx="794808" cy="599418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DB3A28CE-AA8F-4B3B-80A4-9094F44C1B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60214" y="1878049"/>
            <a:ext cx="402638" cy="367013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12C2A02F-FCC8-44B0-A31C-0EE1E9454A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90050" y="1698195"/>
            <a:ext cx="402638" cy="546867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B5B7F82A-D192-4A24-A6E7-A2AEBD4237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90050" y="2222777"/>
            <a:ext cx="402638" cy="546867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627C1E7E-4FC6-4FE5-88ED-7DD482516B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90050" y="2712778"/>
            <a:ext cx="402638" cy="546867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20592892-1C02-4709-BDBD-91BC4BAC45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90050" y="3249272"/>
            <a:ext cx="402638" cy="546867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C962EED5-326F-4438-BD9D-3798210975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65666" y="3723117"/>
            <a:ext cx="402638" cy="546867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939B9562-A5D3-4C29-A02D-1CAA4C48A5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65666" y="4308714"/>
            <a:ext cx="402638" cy="249675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1B38B156-ECA2-4D94-9C74-A45D54C7A7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89096" y="5443212"/>
            <a:ext cx="402638" cy="248276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4AF3273D-DD1A-4366-8A6B-01DE21D3DB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39798" y="5491980"/>
            <a:ext cx="402638" cy="348548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733A8019-1269-4F30-8172-55106C784E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79582" y="5491979"/>
            <a:ext cx="402638" cy="356087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19B62B07-3DBB-4ED7-BFA1-C3E9430018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10315" y="5406636"/>
            <a:ext cx="402638" cy="248276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C92DE254-1092-40E2-8C24-7C2A20FA20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38588" y="5044537"/>
            <a:ext cx="402638" cy="248276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59AD2CEB-61F1-4EE3-B6FB-A913D7C2D3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97084" y="5277657"/>
            <a:ext cx="402638" cy="24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7101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000"/>
                            </p:stCondLst>
                            <p:childTnLst>
                              <p:par>
                                <p:cTn id="8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3000"/>
                            </p:stCondLst>
                            <p:childTnLst>
                              <p:par>
                                <p:cTn id="12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4000"/>
                            </p:stCondLst>
                            <p:childTnLst>
                              <p:par>
                                <p:cTn id="13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8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4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6000"/>
                            </p:stCondLst>
                            <p:childTnLst>
                              <p:par>
                                <p:cTn id="14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8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7000"/>
                            </p:stCondLst>
                            <p:childTnLst>
                              <p:par>
                                <p:cTn id="15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80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8000"/>
                            </p:stCondLst>
                            <p:childTnLst>
                              <p:par>
                                <p:cTn id="16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8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9000"/>
                            </p:stCondLst>
                            <p:childTnLst>
                              <p:par>
                                <p:cTn id="17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800" decel="10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8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800" decel="10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21000"/>
                            </p:stCondLst>
                            <p:childTnLst>
                              <p:par>
                                <p:cTn id="19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800" decel="10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22000"/>
                            </p:stCondLst>
                            <p:childTnLst>
                              <p:par>
                                <p:cTn id="20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800" decel="100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23000"/>
                            </p:stCondLst>
                            <p:childTnLst>
                              <p:par>
                                <p:cTn id="21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800" decel="10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5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24000"/>
                            </p:stCondLst>
                            <p:childTnLst>
                              <p:par>
                                <p:cTn id="22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800" decel="10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25000"/>
                            </p:stCondLst>
                            <p:childTnLst>
                              <p:par>
                                <p:cTn id="23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3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800" decel="10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27000"/>
                            </p:stCondLst>
                            <p:childTnLst>
                              <p:par>
                                <p:cTn id="24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800" decel="10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1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28000"/>
                            </p:stCondLst>
                            <p:childTnLst>
                              <p:par>
                                <p:cTn id="25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800" decel="10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29000"/>
                            </p:stCondLst>
                            <p:childTnLst>
                              <p:par>
                                <p:cTn id="26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800" decel="100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9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30000"/>
                            </p:stCondLst>
                            <p:childTnLst>
                              <p:par>
                                <p:cTn id="27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31000"/>
                            </p:stCondLst>
                            <p:childTnLst>
                              <p:par>
                                <p:cTn id="28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800" decel="100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7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32000"/>
                            </p:stCondLst>
                            <p:childTnLst>
                              <p:par>
                                <p:cTn id="29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80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6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33000"/>
                            </p:stCondLst>
                            <p:childTnLst>
                              <p:par>
                                <p:cTn id="30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800" decel="100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5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34000"/>
                            </p:stCondLst>
                            <p:childTnLst>
                              <p:par>
                                <p:cTn id="31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800" decel="100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4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35000"/>
                            </p:stCondLst>
                            <p:childTnLst>
                              <p:par>
                                <p:cTn id="32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800" decel="100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3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36000"/>
                            </p:stCondLst>
                            <p:childTnLst>
                              <p:par>
                                <p:cTn id="32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1" dur="800" decel="100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2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37000"/>
                            </p:stCondLst>
                            <p:childTnLst>
                              <p:par>
                                <p:cTn id="33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0" dur="800" decel="100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1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38000"/>
                            </p:stCondLst>
                            <p:childTnLst>
                              <p:par>
                                <p:cTn id="34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800" decel="100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0" dur="8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8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8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39000"/>
                            </p:stCondLst>
                            <p:childTnLst>
                              <p:par>
                                <p:cTn id="35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8" dur="800" decel="100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9" dur="8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8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8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40000"/>
                            </p:stCondLst>
                            <p:childTnLst>
                              <p:par>
                                <p:cTn id="36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7" dur="800" decel="100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8" dur="8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8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8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41000"/>
                            </p:stCondLst>
                            <p:childTnLst>
                              <p:par>
                                <p:cTn id="37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6" dur="800" decel="100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7" dur="8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8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8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42000"/>
                            </p:stCondLst>
                            <p:childTnLst>
                              <p:par>
                                <p:cTn id="38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5" dur="800" decel="100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6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>
                            <p:stCondLst>
                              <p:cond delay="43000"/>
                            </p:stCondLst>
                            <p:childTnLst>
                              <p:par>
                                <p:cTn id="39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4" dur="800" decel="100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5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44000"/>
                            </p:stCondLst>
                            <p:childTnLst>
                              <p:par>
                                <p:cTn id="40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3" dur="800" decel="100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4" dur="800" decel="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5" dur="800" decel="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800" decel="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9" fill="hold">
                            <p:stCondLst>
                              <p:cond delay="45000"/>
                            </p:stCondLst>
                            <p:childTnLst>
                              <p:par>
                                <p:cTn id="41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2" dur="800" decel="100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3" dur="8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4" dur="8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8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46000"/>
                            </p:stCondLst>
                            <p:childTnLst>
                              <p:par>
                                <p:cTn id="41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1" dur="800" decel="100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2" dur="8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8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8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7" fill="hold">
                            <p:stCondLst>
                              <p:cond delay="47000"/>
                            </p:stCondLst>
                            <p:childTnLst>
                              <p:par>
                                <p:cTn id="42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0" dur="800" decel="100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1" dur="8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2" dur="8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8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6" fill="hold">
                            <p:stCondLst>
                              <p:cond delay="48000"/>
                            </p:stCondLst>
                            <p:childTnLst>
                              <p:par>
                                <p:cTn id="43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9" dur="800" decel="100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0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5" fill="hold">
                            <p:stCondLst>
                              <p:cond delay="49000"/>
                            </p:stCondLst>
                            <p:childTnLst>
                              <p:par>
                                <p:cTn id="44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8" dur="800" decel="100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9" dur="8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8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8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4" fill="hold">
                            <p:stCondLst>
                              <p:cond delay="50000"/>
                            </p:stCondLst>
                            <p:childTnLst>
                              <p:par>
                                <p:cTn id="45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7" dur="800" decel="100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8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9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0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3" fill="hold">
                            <p:stCondLst>
                              <p:cond delay="51000"/>
                            </p:stCondLst>
                            <p:childTnLst>
                              <p:par>
                                <p:cTn id="46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6" dur="800" decel="100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7" dur="8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8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8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2" fill="hold">
                            <p:stCondLst>
                              <p:cond delay="52000"/>
                            </p:stCondLst>
                            <p:childTnLst>
                              <p:par>
                                <p:cTn id="47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5" dur="800" decel="100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6" dur="800" decel="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7" dur="800" decel="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8" dur="800" decel="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1" fill="hold">
                            <p:stCondLst>
                              <p:cond delay="53000"/>
                            </p:stCondLst>
                            <p:childTnLst>
                              <p:par>
                                <p:cTn id="48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4" dur="800" decel="100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5" dur="8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6" dur="8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8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0" fill="hold">
                            <p:stCondLst>
                              <p:cond delay="54000"/>
                            </p:stCondLst>
                            <p:childTnLst>
                              <p:par>
                                <p:cTn id="49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3" dur="800" decel="100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4" dur="800" decel="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5" dur="800" decel="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6" dur="800" decel="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9" fill="hold">
                            <p:stCondLst>
                              <p:cond delay="55000"/>
                            </p:stCondLst>
                            <p:childTnLst>
                              <p:par>
                                <p:cTn id="50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2" dur="800" decel="100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3" dur="800" decel="100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4" dur="800" decel="100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800" decel="100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8" fill="hold">
                            <p:stCondLst>
                              <p:cond delay="56000"/>
                            </p:stCondLst>
                            <p:childTnLst>
                              <p:par>
                                <p:cTn id="50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1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2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3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id="{1392EE29-6266-414F-9DCA-3284C0640013}"/>
              </a:ext>
            </a:extLst>
          </p:cNvPr>
          <p:cNvSpPr/>
          <p:nvPr/>
        </p:nvSpPr>
        <p:spPr>
          <a:xfrm>
            <a:off x="0" y="-33412"/>
            <a:ext cx="12192000" cy="6891413"/>
          </a:xfrm>
          <a:prstGeom prst="flowChartAlternateProcess">
            <a:avLst/>
          </a:prstGeom>
          <a:noFill/>
          <a:ln w="76200">
            <a:solidFill>
              <a:srgbClr val="C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1B07F1C7-0D0C-4B74-BE1E-ED80092C1C9D}"/>
              </a:ext>
            </a:extLst>
          </p:cNvPr>
          <p:cNvSpPr/>
          <p:nvPr/>
        </p:nvSpPr>
        <p:spPr>
          <a:xfrm>
            <a:off x="152400" y="96253"/>
            <a:ext cx="11891211" cy="6617367"/>
          </a:xfrm>
          <a:prstGeom prst="flowChartAlternateProcess">
            <a:avLst/>
          </a:prstGeom>
          <a:noFill/>
          <a:ln w="76200">
            <a:solidFill>
              <a:srgbClr val="92D05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527904-522F-46AD-8FC6-33098ECA4F8E}"/>
              </a:ext>
            </a:extLst>
          </p:cNvPr>
          <p:cNvSpPr txBox="1"/>
          <p:nvPr/>
        </p:nvSpPr>
        <p:spPr>
          <a:xfrm>
            <a:off x="6754577" y="347439"/>
            <a:ext cx="352669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পাঠ</a:t>
            </a:r>
            <a:r>
              <a:rPr lang="en-US" sz="3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6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পরিচিতি</a:t>
            </a:r>
            <a:endParaRPr lang="en-US" sz="36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D3B6C9C-2535-418C-9D37-4B2492F34A13}"/>
              </a:ext>
            </a:extLst>
          </p:cNvPr>
          <p:cNvGrpSpPr/>
          <p:nvPr/>
        </p:nvGrpSpPr>
        <p:grpSpPr>
          <a:xfrm>
            <a:off x="529619" y="378586"/>
            <a:ext cx="4703280" cy="6100827"/>
            <a:chOff x="734145" y="347439"/>
            <a:chExt cx="4703280" cy="610082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5D93D39-FE8C-417C-867B-F8FA6F6916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145" y="347439"/>
              <a:ext cx="4703280" cy="6100827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EEA747D-02BF-4923-9A82-24EE476460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3618" y="396086"/>
              <a:ext cx="1001919" cy="787945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A8EF5445-36F5-4E07-99E5-1ACD30739856}"/>
              </a:ext>
            </a:extLst>
          </p:cNvPr>
          <p:cNvSpPr txBox="1"/>
          <p:nvPr/>
        </p:nvSpPr>
        <p:spPr>
          <a:xfrm>
            <a:off x="5232899" y="1244956"/>
            <a:ext cx="6806701" cy="417761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শ্রেণি</a:t>
            </a:r>
            <a:r>
              <a:rPr lang="en-US" sz="3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: </a:t>
            </a:r>
            <a:r>
              <a:rPr lang="en-US" sz="32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প্রথম</a:t>
            </a:r>
            <a:endParaRPr lang="en-US" sz="32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en-US" sz="32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বিষয়</a:t>
            </a:r>
            <a:r>
              <a:rPr lang="en-US" sz="3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: </a:t>
            </a:r>
            <a:r>
              <a:rPr lang="en-US" sz="32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বাংলা</a:t>
            </a:r>
            <a:endParaRPr lang="en-US" sz="32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en-US" sz="32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পাঠ</a:t>
            </a:r>
            <a:r>
              <a:rPr lang="en-US" sz="3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: </a:t>
            </a:r>
            <a:r>
              <a:rPr lang="en-US" sz="32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তিন</a:t>
            </a:r>
            <a:endParaRPr lang="en-US" sz="32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>
              <a:lnSpc>
                <a:spcPct val="150000"/>
              </a:lnSpc>
            </a:pPr>
            <a:r>
              <a:rPr lang="en-US" sz="24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পাঠ</a:t>
            </a:r>
            <a:r>
              <a:rPr lang="en-US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4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শিরোনাম</a:t>
            </a:r>
            <a:r>
              <a:rPr lang="en-US" sz="1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:</a:t>
            </a:r>
            <a:r>
              <a:rPr lang="en-US" sz="1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আমরা</a:t>
            </a:r>
            <a:r>
              <a:rPr lang="en-US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কী</a:t>
            </a:r>
            <a:r>
              <a:rPr lang="en-US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কী</a:t>
            </a:r>
            <a:r>
              <a:rPr lang="en-US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কাজ</a:t>
            </a:r>
            <a:r>
              <a:rPr lang="en-US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করি</a:t>
            </a:r>
            <a:endParaRPr lang="en-US" sz="28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>
              <a:lnSpc>
                <a:spcPct val="150000"/>
              </a:lnSpc>
            </a:pPr>
            <a:r>
              <a:rPr lang="en-US" sz="28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তারিখ</a:t>
            </a:r>
            <a:r>
              <a:rPr lang="en-US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: ০৪ </a:t>
            </a:r>
            <a:r>
              <a:rPr lang="en-US" sz="28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জানুয়ারী</a:t>
            </a:r>
            <a:r>
              <a:rPr lang="en-US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২০২১খ্রিঃ</a:t>
            </a:r>
          </a:p>
          <a:p>
            <a:pPr algn="ctr">
              <a:lnSpc>
                <a:spcPct val="150000"/>
              </a:lnSpc>
            </a:pPr>
            <a:r>
              <a:rPr lang="en-US" sz="28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সময়</a:t>
            </a:r>
            <a:r>
              <a:rPr lang="en-US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: ৪৫ </a:t>
            </a:r>
            <a:r>
              <a:rPr lang="en-US" sz="28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মিনিট</a:t>
            </a:r>
            <a:r>
              <a:rPr lang="en-US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776050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id="{1392EE29-6266-414F-9DCA-3284C0640013}"/>
              </a:ext>
            </a:extLst>
          </p:cNvPr>
          <p:cNvSpPr/>
          <p:nvPr/>
        </p:nvSpPr>
        <p:spPr>
          <a:xfrm>
            <a:off x="0" y="-33412"/>
            <a:ext cx="12192000" cy="6891413"/>
          </a:xfrm>
          <a:prstGeom prst="flowChartAlternateProcess">
            <a:avLst/>
          </a:prstGeom>
          <a:noFill/>
          <a:ln w="76200">
            <a:solidFill>
              <a:srgbClr val="C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1B07F1C7-0D0C-4B74-BE1E-ED80092C1C9D}"/>
              </a:ext>
            </a:extLst>
          </p:cNvPr>
          <p:cNvSpPr/>
          <p:nvPr/>
        </p:nvSpPr>
        <p:spPr>
          <a:xfrm>
            <a:off x="152400" y="96253"/>
            <a:ext cx="11891211" cy="6617367"/>
          </a:xfrm>
          <a:prstGeom prst="flowChartAlternateProcess">
            <a:avLst/>
          </a:prstGeom>
          <a:noFill/>
          <a:ln w="76200">
            <a:solidFill>
              <a:srgbClr val="92D05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527904-522F-46AD-8FC6-33098ECA4F8E}"/>
              </a:ext>
            </a:extLst>
          </p:cNvPr>
          <p:cNvSpPr txBox="1"/>
          <p:nvPr/>
        </p:nvSpPr>
        <p:spPr>
          <a:xfrm>
            <a:off x="3426753" y="392390"/>
            <a:ext cx="4981075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এসো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একটি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ভিডিও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</a:t>
            </a:r>
            <a:r>
              <a:rPr lang="en-US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দেখি</a:t>
            </a:r>
            <a:endParaRPr lang="en-US" sz="3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B52211-4660-41DB-B5C9-4E81D52ABC5F}"/>
              </a:ext>
            </a:extLst>
          </p:cNvPr>
          <p:cNvSpPr txBox="1"/>
          <p:nvPr/>
        </p:nvSpPr>
        <p:spPr>
          <a:xfrm>
            <a:off x="3291638" y="2372137"/>
            <a:ext cx="525130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https://www.youtube.com/watch?v=dPtmoF6eyZE</a:t>
            </a:r>
          </a:p>
        </p:txBody>
      </p:sp>
    </p:spTree>
    <p:extLst>
      <p:ext uri="{BB962C8B-B14F-4D97-AF65-F5344CB8AC3E}">
        <p14:creationId xmlns:p14="http://schemas.microsoft.com/office/powerpoint/2010/main" val="25257424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id="{1392EE29-6266-414F-9DCA-3284C0640013}"/>
              </a:ext>
            </a:extLst>
          </p:cNvPr>
          <p:cNvSpPr/>
          <p:nvPr/>
        </p:nvSpPr>
        <p:spPr>
          <a:xfrm>
            <a:off x="0" y="-33412"/>
            <a:ext cx="12192000" cy="6891413"/>
          </a:xfrm>
          <a:prstGeom prst="flowChartAlternateProcess">
            <a:avLst/>
          </a:prstGeom>
          <a:noFill/>
          <a:ln w="76200">
            <a:solidFill>
              <a:srgbClr val="C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1B07F1C7-0D0C-4B74-BE1E-ED80092C1C9D}"/>
              </a:ext>
            </a:extLst>
          </p:cNvPr>
          <p:cNvSpPr/>
          <p:nvPr/>
        </p:nvSpPr>
        <p:spPr>
          <a:xfrm>
            <a:off x="152400" y="96253"/>
            <a:ext cx="11891211" cy="6617367"/>
          </a:xfrm>
          <a:prstGeom prst="flowChartAlternateProcess">
            <a:avLst/>
          </a:prstGeom>
          <a:noFill/>
          <a:ln w="76200">
            <a:solidFill>
              <a:srgbClr val="92D05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527904-522F-46AD-8FC6-33098ECA4F8E}"/>
              </a:ext>
            </a:extLst>
          </p:cNvPr>
          <p:cNvSpPr txBox="1"/>
          <p:nvPr/>
        </p:nvSpPr>
        <p:spPr>
          <a:xfrm>
            <a:off x="7903619" y="1220808"/>
            <a:ext cx="3935483" cy="707886"/>
          </a:xfrm>
          <a:prstGeom prst="rect">
            <a:avLst/>
          </a:prstGeom>
          <a:ln w="57150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আজকের</a:t>
            </a:r>
            <a:r>
              <a:rPr lang="en-US" sz="4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40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পাঠ</a:t>
            </a:r>
            <a:r>
              <a:rPr lang="en-US" sz="4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-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B62085-99E7-4B18-B251-0CA40AB217EC}"/>
              </a:ext>
            </a:extLst>
          </p:cNvPr>
          <p:cNvSpPr txBox="1"/>
          <p:nvPr/>
        </p:nvSpPr>
        <p:spPr>
          <a:xfrm>
            <a:off x="1263097" y="225213"/>
            <a:ext cx="3549535" cy="92333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cross"/>
            <a:contourClr>
              <a:srgbClr val="FFFFFF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dirty="0" err="1"/>
              <a:t>পাঠ</a:t>
            </a:r>
            <a:r>
              <a:rPr lang="en-US" sz="5400" dirty="0"/>
              <a:t> </a:t>
            </a:r>
            <a:r>
              <a:rPr lang="en-US" sz="5400" dirty="0" err="1"/>
              <a:t>ঘোষণা</a:t>
            </a:r>
            <a:endParaRPr lang="en-US" sz="5400" dirty="0"/>
          </a:p>
        </p:txBody>
      </p:sp>
      <p:pic>
        <p:nvPicPr>
          <p:cNvPr id="6" name="Picture 2" descr="D:\Creation of Dulal\Creation of Dulal\EIA\EIA\EIA_PTF\1.TEACHER\1.CLASSROOM\4 POSTER\Describing Classroom Activities\Ask &amp; Ans Questions_T2S.jpg">
            <a:extLst>
              <a:ext uri="{FF2B5EF4-FFF2-40B4-BE49-F238E27FC236}">
                <a16:creationId xmlns:a16="http://schemas.microsoft.com/office/drawing/2014/main" id="{DB5B9F0E-5A9E-4A04-B4B1-CA83D3969B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6" t="27273" r="4588" b="3637"/>
          <a:stretch/>
        </p:blipFill>
        <p:spPr bwMode="auto">
          <a:xfrm>
            <a:off x="497276" y="1257176"/>
            <a:ext cx="7077481" cy="51436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CD55C2-3CF5-47F8-8C8D-752E432BBB12}"/>
              </a:ext>
            </a:extLst>
          </p:cNvPr>
          <p:cNvSpPr txBox="1"/>
          <p:nvPr/>
        </p:nvSpPr>
        <p:spPr>
          <a:xfrm>
            <a:off x="7823409" y="2251651"/>
            <a:ext cx="4216191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‘</a:t>
            </a:r>
            <a:r>
              <a:rPr lang="en-US" sz="3600" b="1" spc="50" dirty="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0"/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শিক্ষার্থীদের</a:t>
            </a:r>
            <a:r>
              <a:rPr lang="en-US" sz="2800" b="1" spc="50" dirty="0">
                <a:ln w="0"/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0"/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প্রতিদিনের</a:t>
            </a:r>
            <a:r>
              <a:rPr lang="en-US" sz="2800" b="1" spc="50" dirty="0">
                <a:ln w="0"/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0"/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প্রয়োজনীয়</a:t>
            </a:r>
            <a:r>
              <a:rPr lang="en-US" sz="2800" b="1" spc="50" dirty="0">
                <a:ln w="0"/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0"/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কাজের</a:t>
            </a:r>
            <a:r>
              <a:rPr lang="en-US" sz="2800" b="1" spc="50" dirty="0">
                <a:ln w="0"/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0"/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পরিচয়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’</a:t>
            </a:r>
            <a:endParaRPr lang="en-US" sz="3600" dirty="0"/>
          </a:p>
          <a:p>
            <a:pPr algn="ctr"/>
            <a:r>
              <a:rPr lang="en-US" sz="2800" dirty="0" err="1">
                <a:solidFill>
                  <a:srgbClr val="FF0000"/>
                </a:solidFill>
              </a:rPr>
              <a:t>পৃষ্ঠা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নং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spc="50" dirty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:</a:t>
            </a:r>
            <a:r>
              <a:rPr lang="en-US" sz="3600" dirty="0">
                <a:solidFill>
                  <a:srgbClr val="FF0000"/>
                </a:solidFill>
              </a:rPr>
              <a:t> ৪</a:t>
            </a:r>
          </a:p>
        </p:txBody>
      </p:sp>
    </p:spTree>
    <p:extLst>
      <p:ext uri="{BB962C8B-B14F-4D97-AF65-F5344CB8AC3E}">
        <p14:creationId xmlns:p14="http://schemas.microsoft.com/office/powerpoint/2010/main" val="17301116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id="{1392EE29-6266-414F-9DCA-3284C0640013}"/>
              </a:ext>
            </a:extLst>
          </p:cNvPr>
          <p:cNvSpPr/>
          <p:nvPr/>
        </p:nvSpPr>
        <p:spPr>
          <a:xfrm>
            <a:off x="0" y="-33412"/>
            <a:ext cx="12192000" cy="6891413"/>
          </a:xfrm>
          <a:prstGeom prst="flowChartAlternateProcess">
            <a:avLst/>
          </a:prstGeom>
          <a:noFill/>
          <a:ln w="76200">
            <a:solidFill>
              <a:srgbClr val="C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1B07F1C7-0D0C-4B74-BE1E-ED80092C1C9D}"/>
              </a:ext>
            </a:extLst>
          </p:cNvPr>
          <p:cNvSpPr/>
          <p:nvPr/>
        </p:nvSpPr>
        <p:spPr>
          <a:xfrm>
            <a:off x="152400" y="96253"/>
            <a:ext cx="11891211" cy="6617367"/>
          </a:xfrm>
          <a:prstGeom prst="flowChartAlternateProcess">
            <a:avLst/>
          </a:prstGeom>
          <a:noFill/>
          <a:ln w="76200">
            <a:solidFill>
              <a:srgbClr val="92D05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527904-522F-46AD-8FC6-33098ECA4F8E}"/>
              </a:ext>
            </a:extLst>
          </p:cNvPr>
          <p:cNvSpPr txBox="1"/>
          <p:nvPr/>
        </p:nvSpPr>
        <p:spPr>
          <a:xfrm>
            <a:off x="3877857" y="747565"/>
            <a:ext cx="5241759" cy="14773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n>
                  <a:solidFill>
                    <a:srgbClr val="FFFF00"/>
                  </a:solidFill>
                </a:ln>
              </a:rPr>
              <a:t>আজকের</a:t>
            </a:r>
            <a:r>
              <a:rPr lang="en-US" sz="3600" dirty="0">
                <a:ln>
                  <a:solidFill>
                    <a:srgbClr val="FFFF00"/>
                  </a:solidFill>
                </a:ln>
              </a:rPr>
              <a:t> </a:t>
            </a:r>
            <a:r>
              <a:rPr lang="en-US" sz="3600" dirty="0" err="1">
                <a:ln>
                  <a:solidFill>
                    <a:srgbClr val="FFFF00"/>
                  </a:solidFill>
                </a:ln>
              </a:rPr>
              <a:t>পাঠের</a:t>
            </a:r>
            <a:r>
              <a:rPr lang="en-US" sz="3600" dirty="0">
                <a:ln>
                  <a:solidFill>
                    <a:srgbClr val="FFFF00"/>
                  </a:solidFill>
                </a:ln>
              </a:rPr>
              <a:t> </a:t>
            </a:r>
            <a:r>
              <a:rPr lang="en-US" sz="3600" dirty="0" err="1">
                <a:ln>
                  <a:solidFill>
                    <a:srgbClr val="FFFF00"/>
                  </a:solidFill>
                </a:ln>
              </a:rPr>
              <a:t>কা</a:t>
            </a:r>
            <a:r>
              <a:rPr lang="en-US" sz="3200" dirty="0" err="1">
                <a:ln>
                  <a:solidFill>
                    <a:srgbClr val="FFFF00"/>
                  </a:solidFill>
                </a:ln>
              </a:rPr>
              <a:t>ঙ্ক্ষি</a:t>
            </a:r>
            <a:r>
              <a:rPr lang="en-US" sz="3600" dirty="0" err="1">
                <a:ln>
                  <a:solidFill>
                    <a:srgbClr val="FFFF00"/>
                  </a:solidFill>
                </a:ln>
              </a:rPr>
              <a:t>ত</a:t>
            </a:r>
            <a:r>
              <a:rPr lang="en-US" sz="3600" dirty="0">
                <a:ln>
                  <a:solidFill>
                    <a:srgbClr val="FFFF00"/>
                  </a:solidFill>
                </a:ln>
              </a:rPr>
              <a:t> </a:t>
            </a:r>
          </a:p>
          <a:p>
            <a:pPr algn="ctr"/>
            <a:r>
              <a:rPr lang="en-US" sz="3600" dirty="0">
                <a:ln>
                  <a:solidFill>
                    <a:srgbClr val="FFFF00"/>
                  </a:solidFill>
                </a:ln>
              </a:rPr>
              <a:t> </a:t>
            </a:r>
            <a:r>
              <a:rPr lang="en-US" sz="5400" dirty="0" err="1">
                <a:ln>
                  <a:solidFill>
                    <a:srgbClr val="FFFF00"/>
                  </a:solidFill>
                </a:ln>
              </a:rPr>
              <a:t>শিখনফল</a:t>
            </a:r>
            <a:endParaRPr lang="en-US" sz="3600" dirty="0">
              <a:ln>
                <a:solidFill>
                  <a:srgbClr val="FFFF00"/>
                </a:solidFill>
              </a:ln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08EFE6-86B4-4E8C-AD92-702F27F90570}"/>
              </a:ext>
            </a:extLst>
          </p:cNvPr>
          <p:cNvSpPr txBox="1"/>
          <p:nvPr/>
        </p:nvSpPr>
        <p:spPr>
          <a:xfrm>
            <a:off x="1260025" y="2638053"/>
            <a:ext cx="1364703" cy="64633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/>
              <a:t>বলা</a:t>
            </a:r>
            <a:endParaRPr lang="en-US" sz="3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0CDB68-12A5-4B81-8C90-02B481A7B351}"/>
              </a:ext>
            </a:extLst>
          </p:cNvPr>
          <p:cNvSpPr txBox="1"/>
          <p:nvPr/>
        </p:nvSpPr>
        <p:spPr>
          <a:xfrm>
            <a:off x="2722264" y="2961218"/>
            <a:ext cx="8375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rgbClr val="CC00CC"/>
                  </a:solidFill>
                </a:ln>
                <a:solidFill>
                  <a:srgbClr val="CC00CC"/>
                </a:solidFill>
              </a:rPr>
              <a:t>৪.১.১ </a:t>
            </a:r>
            <a:r>
              <a:rPr lang="en-US" sz="3200" dirty="0" err="1">
                <a:ln>
                  <a:solidFill>
                    <a:srgbClr val="CC00CC"/>
                  </a:solidFill>
                </a:ln>
                <a:solidFill>
                  <a:srgbClr val="CC00CC"/>
                </a:solidFill>
              </a:rPr>
              <a:t>সহজ</a:t>
            </a:r>
            <a:r>
              <a:rPr lang="en-US" sz="3200" dirty="0">
                <a:ln>
                  <a:solidFill>
                    <a:srgbClr val="CC00CC"/>
                  </a:solidFill>
                </a:ln>
                <a:solidFill>
                  <a:srgbClr val="CC00CC"/>
                </a:solidFill>
              </a:rPr>
              <a:t> </a:t>
            </a:r>
            <a:r>
              <a:rPr lang="en-US" sz="3200" dirty="0" err="1">
                <a:ln>
                  <a:solidFill>
                    <a:srgbClr val="CC00CC"/>
                  </a:solidFill>
                </a:ln>
                <a:solidFill>
                  <a:srgbClr val="CC00CC"/>
                </a:solidFill>
              </a:rPr>
              <a:t>বিষয়ে</a:t>
            </a:r>
            <a:r>
              <a:rPr lang="en-US" sz="3200" dirty="0">
                <a:ln>
                  <a:solidFill>
                    <a:srgbClr val="CC00CC"/>
                  </a:solidFill>
                </a:ln>
                <a:solidFill>
                  <a:srgbClr val="CC00CC"/>
                </a:solidFill>
              </a:rPr>
              <a:t> </a:t>
            </a:r>
            <a:r>
              <a:rPr lang="en-US" sz="3200" dirty="0" err="1">
                <a:ln>
                  <a:solidFill>
                    <a:srgbClr val="CC00CC"/>
                  </a:solidFill>
                </a:ln>
                <a:solidFill>
                  <a:srgbClr val="CC00CC"/>
                </a:solidFill>
              </a:rPr>
              <a:t>অনুভূতি</a:t>
            </a:r>
            <a:r>
              <a:rPr lang="en-US" sz="3200" dirty="0">
                <a:ln>
                  <a:solidFill>
                    <a:srgbClr val="CC00CC"/>
                  </a:solidFill>
                </a:ln>
                <a:solidFill>
                  <a:srgbClr val="CC00CC"/>
                </a:solidFill>
              </a:rPr>
              <a:t> </a:t>
            </a:r>
            <a:r>
              <a:rPr lang="en-US" sz="3200" dirty="0" err="1">
                <a:ln>
                  <a:solidFill>
                    <a:srgbClr val="CC00CC"/>
                  </a:solidFill>
                </a:ln>
                <a:solidFill>
                  <a:srgbClr val="CC00CC"/>
                </a:solidFill>
              </a:rPr>
              <a:t>ব্যক্ত</a:t>
            </a:r>
            <a:r>
              <a:rPr lang="en-US" sz="3200" dirty="0">
                <a:ln>
                  <a:solidFill>
                    <a:srgbClr val="CC00CC"/>
                  </a:solidFill>
                </a:ln>
                <a:solidFill>
                  <a:srgbClr val="CC00CC"/>
                </a:solidFill>
              </a:rPr>
              <a:t> </a:t>
            </a:r>
            <a:r>
              <a:rPr lang="en-US" sz="3200" dirty="0" err="1">
                <a:ln>
                  <a:solidFill>
                    <a:srgbClr val="CC00CC"/>
                  </a:solidFill>
                </a:ln>
                <a:solidFill>
                  <a:srgbClr val="CC00CC"/>
                </a:solidFill>
              </a:rPr>
              <a:t>করতে</a:t>
            </a:r>
            <a:r>
              <a:rPr lang="en-US" sz="3200" dirty="0">
                <a:ln>
                  <a:solidFill>
                    <a:srgbClr val="CC00CC"/>
                  </a:solidFill>
                </a:ln>
                <a:solidFill>
                  <a:srgbClr val="CC00CC"/>
                </a:solidFill>
              </a:rPr>
              <a:t>  </a:t>
            </a:r>
            <a:r>
              <a:rPr lang="en-US" sz="3200" dirty="0" err="1">
                <a:ln>
                  <a:solidFill>
                    <a:srgbClr val="CC00CC"/>
                  </a:solidFill>
                </a:ln>
                <a:solidFill>
                  <a:srgbClr val="CC00CC"/>
                </a:solidFill>
              </a:rPr>
              <a:t>পারবে</a:t>
            </a:r>
            <a:r>
              <a:rPr lang="en-US" sz="3200" dirty="0">
                <a:ln>
                  <a:solidFill>
                    <a:srgbClr val="CC00CC"/>
                  </a:solidFill>
                </a:ln>
                <a:solidFill>
                  <a:srgbClr val="CC00CC"/>
                </a:solidFill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23660482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id="{1392EE29-6266-414F-9DCA-3284C0640013}"/>
              </a:ext>
            </a:extLst>
          </p:cNvPr>
          <p:cNvSpPr/>
          <p:nvPr/>
        </p:nvSpPr>
        <p:spPr>
          <a:xfrm>
            <a:off x="0" y="-33412"/>
            <a:ext cx="12192000" cy="6891413"/>
          </a:xfrm>
          <a:prstGeom prst="flowChartAlternateProcess">
            <a:avLst/>
          </a:prstGeom>
          <a:noFill/>
          <a:ln w="76200">
            <a:solidFill>
              <a:srgbClr val="C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1B07F1C7-0D0C-4B74-BE1E-ED80092C1C9D}"/>
              </a:ext>
            </a:extLst>
          </p:cNvPr>
          <p:cNvSpPr/>
          <p:nvPr/>
        </p:nvSpPr>
        <p:spPr>
          <a:xfrm>
            <a:off x="152400" y="96253"/>
            <a:ext cx="11891211" cy="6617367"/>
          </a:xfrm>
          <a:prstGeom prst="flowChartAlternateProcess">
            <a:avLst/>
          </a:prstGeom>
          <a:noFill/>
          <a:ln w="76200">
            <a:solidFill>
              <a:srgbClr val="92D05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527904-522F-46AD-8FC6-33098ECA4F8E}"/>
              </a:ext>
            </a:extLst>
          </p:cNvPr>
          <p:cNvSpPr txBox="1"/>
          <p:nvPr/>
        </p:nvSpPr>
        <p:spPr>
          <a:xfrm>
            <a:off x="3681878" y="2105031"/>
            <a:ext cx="4093175" cy="523220"/>
          </a:xfrm>
          <a:prstGeom prst="rect">
            <a:avLst/>
          </a:prstGeom>
          <a:solidFill>
            <a:srgbClr val="CC00CC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/>
              <a:t>শিক্ষার্থীদের</a:t>
            </a:r>
            <a:r>
              <a:rPr lang="en-US" sz="2800" dirty="0"/>
              <a:t> </a:t>
            </a:r>
            <a:r>
              <a:rPr lang="en-US" sz="2800" dirty="0" err="1"/>
              <a:t>উদ্দেশ্যে</a:t>
            </a:r>
            <a:r>
              <a:rPr lang="en-US" sz="2800" dirty="0"/>
              <a:t> </a:t>
            </a:r>
            <a:r>
              <a:rPr lang="en-US" sz="2800" dirty="0" err="1"/>
              <a:t>প্রশ্ন</a:t>
            </a:r>
            <a:r>
              <a:rPr lang="en-US" sz="2800" dirty="0"/>
              <a:t>-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C94D03-5253-43E9-9FFB-8CE2EF3AF3A9}"/>
              </a:ext>
            </a:extLst>
          </p:cNvPr>
          <p:cNvSpPr txBox="1"/>
          <p:nvPr/>
        </p:nvSpPr>
        <p:spPr>
          <a:xfrm>
            <a:off x="3551209" y="846376"/>
            <a:ext cx="4565220" cy="92333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dirty="0" err="1"/>
              <a:t>পূর্বজ্ঞান</a:t>
            </a:r>
            <a:r>
              <a:rPr lang="en-US" sz="5400" dirty="0"/>
              <a:t> </a:t>
            </a:r>
            <a:r>
              <a:rPr lang="en-US" sz="5400" dirty="0" err="1"/>
              <a:t>যাচাই</a:t>
            </a:r>
            <a:endParaRPr lang="en-US" sz="5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9A908C-E562-4390-82ED-14B62F63949D}"/>
              </a:ext>
            </a:extLst>
          </p:cNvPr>
          <p:cNvSpPr txBox="1"/>
          <p:nvPr/>
        </p:nvSpPr>
        <p:spPr>
          <a:xfrm>
            <a:off x="712941" y="2629312"/>
            <a:ext cx="10766118" cy="1754326"/>
          </a:xfrm>
          <a:prstGeom prst="rect">
            <a:avLst/>
          </a:prstGeom>
          <a:ln w="3492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dirty="0" err="1"/>
              <a:t>বলতো</a:t>
            </a:r>
            <a:r>
              <a:rPr lang="en-US" sz="5400" dirty="0"/>
              <a:t> </a:t>
            </a:r>
            <a:r>
              <a:rPr lang="en-US" sz="5400" dirty="0" err="1"/>
              <a:t>দেখি</a:t>
            </a:r>
            <a:r>
              <a:rPr lang="en-US" sz="5400" dirty="0"/>
              <a:t>,  </a:t>
            </a:r>
            <a:r>
              <a:rPr lang="en-US" sz="5400" dirty="0" err="1"/>
              <a:t>তোমাদের</a:t>
            </a:r>
            <a:r>
              <a:rPr lang="en-US" sz="5400" dirty="0"/>
              <a:t> </a:t>
            </a:r>
            <a:r>
              <a:rPr lang="en-US" sz="5400" dirty="0" err="1"/>
              <a:t>শ্রেণির</a:t>
            </a:r>
            <a:r>
              <a:rPr lang="en-US" sz="5400" dirty="0"/>
              <a:t> </a:t>
            </a:r>
            <a:r>
              <a:rPr lang="en-US" sz="5400" dirty="0" err="1"/>
              <a:t>শিক্ষার্থীরা</a:t>
            </a:r>
            <a:r>
              <a:rPr lang="en-US" sz="5400" dirty="0"/>
              <a:t> </a:t>
            </a:r>
            <a:r>
              <a:rPr lang="en-US" sz="5400" dirty="0" err="1"/>
              <a:t>তোমাদের</a:t>
            </a:r>
            <a:r>
              <a:rPr lang="en-US" sz="5400" dirty="0"/>
              <a:t> </a:t>
            </a:r>
            <a:r>
              <a:rPr lang="en-US" sz="5400" dirty="0" err="1"/>
              <a:t>সম্পর্কে</a:t>
            </a:r>
            <a:r>
              <a:rPr lang="en-US" sz="5400" dirty="0"/>
              <a:t> </a:t>
            </a:r>
            <a:r>
              <a:rPr lang="en-US" sz="5400" dirty="0" err="1"/>
              <a:t>কী</a:t>
            </a:r>
            <a:r>
              <a:rPr lang="en-US" sz="5400" dirty="0"/>
              <a:t> </a:t>
            </a:r>
            <a:r>
              <a:rPr lang="en-US" sz="5400" dirty="0" err="1"/>
              <a:t>হয়</a:t>
            </a:r>
            <a:r>
              <a:rPr lang="en-US" sz="5400" dirty="0"/>
              <a:t> ।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45A459-2CD3-4383-8D0E-29A0F340C38A}"/>
              </a:ext>
            </a:extLst>
          </p:cNvPr>
          <p:cNvSpPr txBox="1"/>
          <p:nvPr/>
        </p:nvSpPr>
        <p:spPr>
          <a:xfrm>
            <a:off x="1060704" y="2856215"/>
            <a:ext cx="9723120" cy="144655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/>
              <a:t>সঠিক</a:t>
            </a:r>
            <a:r>
              <a:rPr lang="en-US" sz="4400" dirty="0"/>
              <a:t> </a:t>
            </a:r>
            <a:r>
              <a:rPr lang="en-US" sz="4400" dirty="0" err="1"/>
              <a:t>উত্তরটি</a:t>
            </a:r>
            <a:r>
              <a:rPr lang="en-US" sz="4400" dirty="0"/>
              <a:t> </a:t>
            </a:r>
            <a:r>
              <a:rPr lang="en-US" sz="4400" dirty="0" err="1"/>
              <a:t>যারা</a:t>
            </a:r>
            <a:r>
              <a:rPr lang="en-US" sz="4400" dirty="0"/>
              <a:t> </a:t>
            </a:r>
            <a:r>
              <a:rPr lang="en-US" sz="4400" dirty="0" err="1"/>
              <a:t>দিবে</a:t>
            </a:r>
            <a:r>
              <a:rPr lang="en-US" sz="4400" dirty="0"/>
              <a:t> </a:t>
            </a:r>
            <a:r>
              <a:rPr lang="en-US" sz="4400" dirty="0" err="1"/>
              <a:t>হাততালি</a:t>
            </a:r>
            <a:r>
              <a:rPr lang="en-US" sz="4400" dirty="0"/>
              <a:t> </a:t>
            </a:r>
            <a:r>
              <a:rPr lang="en-US" sz="4400" dirty="0" err="1"/>
              <a:t>দিয়ে</a:t>
            </a:r>
            <a:r>
              <a:rPr lang="en-US" sz="4400" dirty="0"/>
              <a:t> </a:t>
            </a:r>
            <a:r>
              <a:rPr lang="en-US" sz="4400" dirty="0" err="1"/>
              <a:t>উৎসাহিত</a:t>
            </a:r>
            <a:r>
              <a:rPr lang="en-US" sz="4400" dirty="0"/>
              <a:t> </a:t>
            </a:r>
            <a:r>
              <a:rPr lang="en-US" sz="4400" dirty="0" err="1"/>
              <a:t>করব</a:t>
            </a:r>
            <a:r>
              <a:rPr lang="en-US" sz="4400" dirty="0"/>
              <a:t> </a:t>
            </a:r>
            <a:r>
              <a:rPr lang="en-US" sz="4400" dirty="0" err="1"/>
              <a:t>এবং</a:t>
            </a:r>
            <a:r>
              <a:rPr lang="en-US" sz="4400" dirty="0"/>
              <a:t> </a:t>
            </a:r>
            <a:r>
              <a:rPr lang="en-US" sz="4400" dirty="0" err="1"/>
              <a:t>মিলিয়ে</a:t>
            </a:r>
            <a:r>
              <a:rPr lang="en-US" sz="4400" dirty="0"/>
              <a:t> </a:t>
            </a:r>
            <a:r>
              <a:rPr lang="en-US" sz="4400" dirty="0" err="1"/>
              <a:t>নিব</a:t>
            </a:r>
            <a:r>
              <a:rPr lang="en-US" sz="4400" dirty="0"/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8088504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9" grpId="0" animBg="1"/>
      <p:bldP spid="9" grpId="1" animBg="1"/>
      <p:bldP spid="10" grpId="0" animBg="1"/>
      <p:bldP spid="10" grpId="1" animBg="1"/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id="{1392EE29-6266-414F-9DCA-3284C0640013}"/>
              </a:ext>
            </a:extLst>
          </p:cNvPr>
          <p:cNvSpPr/>
          <p:nvPr/>
        </p:nvSpPr>
        <p:spPr>
          <a:xfrm>
            <a:off x="0" y="-33412"/>
            <a:ext cx="12192000" cy="6891413"/>
          </a:xfrm>
          <a:prstGeom prst="flowChartAlternateProcess">
            <a:avLst/>
          </a:prstGeom>
          <a:noFill/>
          <a:ln w="76200">
            <a:solidFill>
              <a:srgbClr val="C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1B07F1C7-0D0C-4B74-BE1E-ED80092C1C9D}"/>
              </a:ext>
            </a:extLst>
          </p:cNvPr>
          <p:cNvSpPr/>
          <p:nvPr/>
        </p:nvSpPr>
        <p:spPr>
          <a:xfrm>
            <a:off x="152400" y="96253"/>
            <a:ext cx="11891211" cy="6617367"/>
          </a:xfrm>
          <a:prstGeom prst="flowChartAlternateProcess">
            <a:avLst/>
          </a:prstGeom>
          <a:noFill/>
          <a:ln w="76200">
            <a:solidFill>
              <a:srgbClr val="92D05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34295E5-3531-4C3F-B7FB-93802587A556}"/>
              </a:ext>
            </a:extLst>
          </p:cNvPr>
          <p:cNvGrpSpPr/>
          <p:nvPr/>
        </p:nvGrpSpPr>
        <p:grpSpPr>
          <a:xfrm>
            <a:off x="266098" y="642276"/>
            <a:ext cx="4531415" cy="5395928"/>
            <a:chOff x="304800" y="731036"/>
            <a:chExt cx="4531415" cy="539592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9527904-522F-46AD-8FC6-33098ECA4F8E}"/>
                </a:ext>
              </a:extLst>
            </p:cNvPr>
            <p:cNvSpPr txBox="1"/>
            <p:nvPr/>
          </p:nvSpPr>
          <p:spPr>
            <a:xfrm>
              <a:off x="304800" y="731036"/>
              <a:ext cx="4531415" cy="923330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5400" dirty="0" err="1">
                  <a:ln>
                    <a:solidFill>
                      <a:srgbClr val="FFC000"/>
                    </a:solidFill>
                  </a:ln>
                  <a:solidFill>
                    <a:srgbClr val="FFFF00"/>
                  </a:solidFill>
                </a:rPr>
                <a:t>পাঠ</a:t>
              </a:r>
              <a:r>
                <a:rPr lang="en-US" sz="5400" dirty="0">
                  <a:ln>
                    <a:solidFill>
                      <a:srgbClr val="FFC000"/>
                    </a:solidFill>
                  </a:ln>
                  <a:solidFill>
                    <a:srgbClr val="FFFF00"/>
                  </a:solidFill>
                </a:rPr>
                <a:t> </a:t>
              </a:r>
              <a:r>
                <a:rPr lang="en-US" sz="5400" dirty="0" err="1">
                  <a:ln>
                    <a:solidFill>
                      <a:srgbClr val="FFC000"/>
                    </a:solidFill>
                  </a:ln>
                  <a:solidFill>
                    <a:srgbClr val="FFFF00"/>
                  </a:solidFill>
                </a:rPr>
                <a:t>উপস্থাপন</a:t>
              </a:r>
              <a:endParaRPr lang="en-US" sz="5400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602B2BF-3F15-4E16-876C-088C7FF661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1668795"/>
              <a:ext cx="4531415" cy="4458169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A35BD661-F8A9-4F70-9121-EBFC75252C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218" y="262678"/>
            <a:ext cx="6605977" cy="54403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790C298-91CF-4AFA-A9DD-30E71865695E}"/>
              </a:ext>
            </a:extLst>
          </p:cNvPr>
          <p:cNvSpPr txBox="1"/>
          <p:nvPr/>
        </p:nvSpPr>
        <p:spPr>
          <a:xfrm>
            <a:off x="5185610" y="5205436"/>
            <a:ext cx="62870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ভোরে</a:t>
            </a:r>
            <a:r>
              <a:rPr lang="en-US" sz="4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40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ঘুম</a:t>
            </a:r>
            <a:r>
              <a:rPr lang="en-US" sz="4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40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থেকে</a:t>
            </a:r>
            <a:r>
              <a:rPr lang="en-US" sz="4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40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ওঠার</a:t>
            </a:r>
            <a:r>
              <a:rPr lang="en-US" sz="4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40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পর</a:t>
            </a:r>
            <a:r>
              <a:rPr lang="en-US" sz="4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40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কী</a:t>
            </a:r>
            <a:r>
              <a:rPr lang="en-US" sz="4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40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কী</a:t>
            </a:r>
            <a:r>
              <a:rPr lang="en-US" sz="4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40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কাজ</a:t>
            </a:r>
            <a:r>
              <a:rPr lang="en-US" sz="4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40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করি</a:t>
            </a:r>
            <a:r>
              <a:rPr lang="en-US" sz="4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E261CE7-0A25-493E-B3C4-8537C5967F86}"/>
              </a:ext>
            </a:extLst>
          </p:cNvPr>
          <p:cNvSpPr txBox="1"/>
          <p:nvPr/>
        </p:nvSpPr>
        <p:spPr>
          <a:xfrm>
            <a:off x="5313126" y="5373534"/>
            <a:ext cx="55534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আমরা</a:t>
            </a:r>
            <a:r>
              <a:rPr lang="en-US" sz="4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40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প্রতিদিন</a:t>
            </a:r>
            <a:r>
              <a:rPr lang="en-US" sz="4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40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ঘুম</a:t>
            </a:r>
            <a:r>
              <a:rPr lang="en-US" sz="4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40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থেকে</a:t>
            </a:r>
            <a:r>
              <a:rPr lang="en-US" sz="4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40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কখন</a:t>
            </a:r>
            <a:r>
              <a:rPr lang="en-US" sz="4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40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ওঠি</a:t>
            </a:r>
            <a:r>
              <a:rPr lang="en-US" sz="4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34896559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 tmFilter="0,0; .5, 0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4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1459</TotalTime>
  <Words>338</Words>
  <Application>Microsoft Office PowerPoint</Application>
  <PresentationFormat>Widescreen</PresentationFormat>
  <Paragraphs>69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97</cp:revision>
  <dcterms:created xsi:type="dcterms:W3CDTF">2021-03-25T18:06:20Z</dcterms:created>
  <dcterms:modified xsi:type="dcterms:W3CDTF">2021-04-01T08:37:02Z</dcterms:modified>
</cp:coreProperties>
</file>