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1" r:id="rId5"/>
    <p:sldId id="335" r:id="rId6"/>
    <p:sldId id="262" r:id="rId7"/>
    <p:sldId id="337" r:id="rId8"/>
    <p:sldId id="264" r:id="rId9"/>
    <p:sldId id="265" r:id="rId10"/>
    <p:sldId id="269" r:id="rId11"/>
    <p:sldId id="270" r:id="rId12"/>
    <p:sldId id="276" r:id="rId13"/>
    <p:sldId id="277" r:id="rId14"/>
    <p:sldId id="278" r:id="rId15"/>
    <p:sldId id="279" r:id="rId16"/>
    <p:sldId id="267" r:id="rId17"/>
    <p:sldId id="290" r:id="rId18"/>
    <p:sldId id="291" r:id="rId19"/>
    <p:sldId id="292" r:id="rId20"/>
    <p:sldId id="294" r:id="rId21"/>
    <p:sldId id="295" r:id="rId22"/>
    <p:sldId id="298" r:id="rId23"/>
    <p:sldId id="334" r:id="rId24"/>
    <p:sldId id="314" r:id="rId25"/>
    <p:sldId id="315" r:id="rId26"/>
    <p:sldId id="316" r:id="rId27"/>
    <p:sldId id="322" r:id="rId28"/>
    <p:sldId id="321" r:id="rId29"/>
    <p:sldId id="325" r:id="rId30"/>
    <p:sldId id="326" r:id="rId31"/>
    <p:sldId id="302" r:id="rId32"/>
    <p:sldId id="330" r:id="rId33"/>
    <p:sldId id="33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7A60A-0A69-4CE5-9EA3-C8352ACB4B2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D5590-7891-420A-83F5-1C73CE51EC2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শিরকে আকবার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ECB7DF-5BF6-4F26-B185-F6B9C98F9F4F}" type="parTrans" cxnId="{EA4D9B82-2126-4C81-9588-F712592EDE73}">
      <dgm:prSet/>
      <dgm:spPr/>
      <dgm:t>
        <a:bodyPr/>
        <a:lstStyle/>
        <a:p>
          <a:endParaRPr lang="en-US"/>
        </a:p>
      </dgm:t>
    </dgm:pt>
    <dgm:pt modelId="{00DC6640-7B98-47CB-B3C8-E81B6654FF39}" type="sibTrans" cxnId="{EA4D9B82-2126-4C81-9588-F712592EDE73}">
      <dgm:prSet/>
      <dgm:spPr/>
      <dgm:t>
        <a:bodyPr/>
        <a:lstStyle/>
        <a:p>
          <a:endParaRPr lang="en-US"/>
        </a:p>
      </dgm:t>
    </dgm:pt>
    <dgm:pt modelId="{D8219E71-AECC-436F-A7F4-1E43E8AA4D2D}">
      <dgm:prSet phldrT="[Text]" custT="1"/>
      <dgm:spPr/>
      <dgm:t>
        <a:bodyPr/>
        <a:lstStyle/>
        <a:p>
          <a:r>
            <a:rPr lang="bn-IN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বড় শিরক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DBF585-57A4-47A4-86BF-444B023C0396}" type="parTrans" cxnId="{E9971644-7C97-442F-B9C0-C04873A10285}">
      <dgm:prSet/>
      <dgm:spPr/>
      <dgm:t>
        <a:bodyPr/>
        <a:lstStyle/>
        <a:p>
          <a:endParaRPr lang="en-US"/>
        </a:p>
      </dgm:t>
    </dgm:pt>
    <dgm:pt modelId="{B7421407-41F9-41C0-8103-3BE606AD3B9B}" type="sibTrans" cxnId="{E9971644-7C97-442F-B9C0-C04873A10285}">
      <dgm:prSet/>
      <dgm:spPr/>
      <dgm:t>
        <a:bodyPr/>
        <a:lstStyle/>
        <a:p>
          <a:endParaRPr lang="en-US"/>
        </a:p>
      </dgm:t>
    </dgm:pt>
    <dgm:pt modelId="{BCE9F995-5531-4EA9-A4D2-1BBF1976E38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শিরকে আসগার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3748A2-DF19-4755-8335-BAF4B353D1B6}" type="parTrans" cxnId="{552704B5-69A5-4129-B58F-B2957AA8D316}">
      <dgm:prSet/>
      <dgm:spPr/>
      <dgm:t>
        <a:bodyPr/>
        <a:lstStyle/>
        <a:p>
          <a:endParaRPr lang="en-US"/>
        </a:p>
      </dgm:t>
    </dgm:pt>
    <dgm:pt modelId="{9FCD3208-728B-4A04-BCE2-5ACD79419C52}" type="sibTrans" cxnId="{552704B5-69A5-4129-B58F-B2957AA8D316}">
      <dgm:prSet/>
      <dgm:spPr/>
      <dgm:t>
        <a:bodyPr/>
        <a:lstStyle/>
        <a:p>
          <a:endParaRPr lang="en-US"/>
        </a:p>
      </dgm:t>
    </dgm:pt>
    <dgm:pt modelId="{5F2E8FEF-0F3B-44EF-9FEF-27D1CDA03BF2}">
      <dgm:prSet phldrT="[Text]" custT="1"/>
      <dgm:spPr/>
      <dgm:t>
        <a:bodyPr/>
        <a:lstStyle/>
        <a:p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ছোট শিরক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84F842-FCDB-4E03-9347-AD3D722640F5}" type="parTrans" cxnId="{411BD533-2E8B-4BD6-BF28-BF4636F2D495}">
      <dgm:prSet/>
      <dgm:spPr/>
      <dgm:t>
        <a:bodyPr/>
        <a:lstStyle/>
        <a:p>
          <a:endParaRPr lang="en-US"/>
        </a:p>
      </dgm:t>
    </dgm:pt>
    <dgm:pt modelId="{5421962A-B9DB-428C-9A26-6C2374C91F75}" type="sibTrans" cxnId="{411BD533-2E8B-4BD6-BF28-BF4636F2D495}">
      <dgm:prSet/>
      <dgm:spPr/>
      <dgm:t>
        <a:bodyPr/>
        <a:lstStyle/>
        <a:p>
          <a:endParaRPr lang="en-US"/>
        </a:p>
      </dgm:t>
    </dgm:pt>
    <dgm:pt modelId="{F432BE53-5A06-414E-948F-87C5BCE74093}" type="pres">
      <dgm:prSet presAssocID="{A8D7A60A-0A69-4CE5-9EA3-C8352ACB4B2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09B78-00AE-46D3-8D62-39F44482D153}" type="pres">
      <dgm:prSet presAssocID="{A8D7A60A-0A69-4CE5-9EA3-C8352ACB4B2C}" presName="cycle" presStyleCnt="0"/>
      <dgm:spPr/>
    </dgm:pt>
    <dgm:pt modelId="{018B092A-49F4-4512-830A-87C86CEBCA9B}" type="pres">
      <dgm:prSet presAssocID="{A8D7A60A-0A69-4CE5-9EA3-C8352ACB4B2C}" presName="centerShape" presStyleCnt="0"/>
      <dgm:spPr/>
    </dgm:pt>
    <dgm:pt modelId="{40AF4F35-A2C1-46AD-AF5C-E7143C754173}" type="pres">
      <dgm:prSet presAssocID="{A8D7A60A-0A69-4CE5-9EA3-C8352ACB4B2C}" presName="connSite" presStyleLbl="node1" presStyleIdx="0" presStyleCnt="3"/>
      <dgm:spPr/>
    </dgm:pt>
    <dgm:pt modelId="{44B1A081-13B9-48F3-AB66-F47EAB8E3EC0}" type="pres">
      <dgm:prSet presAssocID="{A8D7A60A-0A69-4CE5-9EA3-C8352ACB4B2C}" presName="visible" presStyleLbl="node1" presStyleIdx="0" presStyleCnt="3"/>
      <dgm:spPr/>
    </dgm:pt>
    <dgm:pt modelId="{BABE53D5-7D47-4718-BE7B-8AFCEC8191D0}" type="pres">
      <dgm:prSet presAssocID="{9CECB7DF-5BF6-4F26-B185-F6B9C98F9F4F}" presName="Name25" presStyleLbl="parChTrans1D1" presStyleIdx="0" presStyleCnt="2"/>
      <dgm:spPr/>
      <dgm:t>
        <a:bodyPr/>
        <a:lstStyle/>
        <a:p>
          <a:endParaRPr lang="en-US"/>
        </a:p>
      </dgm:t>
    </dgm:pt>
    <dgm:pt modelId="{3383C41D-73A3-48DF-8CCF-93B6CB9D84B9}" type="pres">
      <dgm:prSet presAssocID="{E08D5590-7891-420A-83F5-1C73CE51EC22}" presName="node" presStyleCnt="0"/>
      <dgm:spPr/>
    </dgm:pt>
    <dgm:pt modelId="{71386DC1-BCB1-4552-94C1-56F4DF9B0D0B}" type="pres">
      <dgm:prSet presAssocID="{E08D5590-7891-420A-83F5-1C73CE51EC22}" presName="parentNode" presStyleLbl="node1" presStyleIdx="1" presStyleCnt="3" custScaleX="1100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DAA01-EAD7-4C6E-A615-7019E9A373E2}" type="pres">
      <dgm:prSet presAssocID="{E08D5590-7891-420A-83F5-1C73CE51EC2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268C5-25C2-402F-A9A8-D194F9E7F119}" type="pres">
      <dgm:prSet presAssocID="{623748A2-DF19-4755-8335-BAF4B353D1B6}" presName="Name25" presStyleLbl="parChTrans1D1" presStyleIdx="1" presStyleCnt="2"/>
      <dgm:spPr/>
      <dgm:t>
        <a:bodyPr/>
        <a:lstStyle/>
        <a:p>
          <a:endParaRPr lang="en-US"/>
        </a:p>
      </dgm:t>
    </dgm:pt>
    <dgm:pt modelId="{0263FFC4-58A7-4B34-8925-63F17BA7D1D9}" type="pres">
      <dgm:prSet presAssocID="{BCE9F995-5531-4EA9-A4D2-1BBF1976E385}" presName="node" presStyleCnt="0"/>
      <dgm:spPr/>
    </dgm:pt>
    <dgm:pt modelId="{F7D860E2-56B2-4E74-BB05-854392DC2251}" type="pres">
      <dgm:prSet presAssocID="{BCE9F995-5531-4EA9-A4D2-1BBF1976E385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78BA1-A605-449B-9490-961609AA26DD}" type="pres">
      <dgm:prSet presAssocID="{BCE9F995-5531-4EA9-A4D2-1BBF1976E385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71CA1-181E-46B8-9FA2-8EF0F4712B83}" type="presOf" srcId="{BCE9F995-5531-4EA9-A4D2-1BBF1976E385}" destId="{F7D860E2-56B2-4E74-BB05-854392DC2251}" srcOrd="0" destOrd="0" presId="urn:microsoft.com/office/officeart/2005/8/layout/radial2"/>
    <dgm:cxn modelId="{E9971644-7C97-442F-B9C0-C04873A10285}" srcId="{E08D5590-7891-420A-83F5-1C73CE51EC22}" destId="{D8219E71-AECC-436F-A7F4-1E43E8AA4D2D}" srcOrd="0" destOrd="0" parTransId="{DFDBF585-57A4-47A4-86BF-444B023C0396}" sibTransId="{B7421407-41F9-41C0-8103-3BE606AD3B9B}"/>
    <dgm:cxn modelId="{EA4D9B82-2126-4C81-9588-F712592EDE73}" srcId="{A8D7A60A-0A69-4CE5-9EA3-C8352ACB4B2C}" destId="{E08D5590-7891-420A-83F5-1C73CE51EC22}" srcOrd="0" destOrd="0" parTransId="{9CECB7DF-5BF6-4F26-B185-F6B9C98F9F4F}" sibTransId="{00DC6640-7B98-47CB-B3C8-E81B6654FF39}"/>
    <dgm:cxn modelId="{411BD533-2E8B-4BD6-BF28-BF4636F2D495}" srcId="{BCE9F995-5531-4EA9-A4D2-1BBF1976E385}" destId="{5F2E8FEF-0F3B-44EF-9FEF-27D1CDA03BF2}" srcOrd="0" destOrd="0" parTransId="{5F84F842-FCDB-4E03-9347-AD3D722640F5}" sibTransId="{5421962A-B9DB-428C-9A26-6C2374C91F75}"/>
    <dgm:cxn modelId="{C74F436E-FB16-43A1-9DF6-C6E751855D39}" type="presOf" srcId="{9CECB7DF-5BF6-4F26-B185-F6B9C98F9F4F}" destId="{BABE53D5-7D47-4718-BE7B-8AFCEC8191D0}" srcOrd="0" destOrd="0" presId="urn:microsoft.com/office/officeart/2005/8/layout/radial2"/>
    <dgm:cxn modelId="{B2CE3B14-F5EF-4C49-8125-939EEFFD6A33}" type="presOf" srcId="{623748A2-DF19-4755-8335-BAF4B353D1B6}" destId="{3F1268C5-25C2-402F-A9A8-D194F9E7F119}" srcOrd="0" destOrd="0" presId="urn:microsoft.com/office/officeart/2005/8/layout/radial2"/>
    <dgm:cxn modelId="{AC4B7C18-CC66-4040-BAEA-54DA36AD08A5}" type="presOf" srcId="{5F2E8FEF-0F3B-44EF-9FEF-27D1CDA03BF2}" destId="{05178BA1-A605-449B-9490-961609AA26DD}" srcOrd="0" destOrd="0" presId="urn:microsoft.com/office/officeart/2005/8/layout/radial2"/>
    <dgm:cxn modelId="{086134C9-7505-499E-B332-F1E6A4144C42}" type="presOf" srcId="{A8D7A60A-0A69-4CE5-9EA3-C8352ACB4B2C}" destId="{F432BE53-5A06-414E-948F-87C5BCE74093}" srcOrd="0" destOrd="0" presId="urn:microsoft.com/office/officeart/2005/8/layout/radial2"/>
    <dgm:cxn modelId="{552704B5-69A5-4129-B58F-B2957AA8D316}" srcId="{A8D7A60A-0A69-4CE5-9EA3-C8352ACB4B2C}" destId="{BCE9F995-5531-4EA9-A4D2-1BBF1976E385}" srcOrd="1" destOrd="0" parTransId="{623748A2-DF19-4755-8335-BAF4B353D1B6}" sibTransId="{9FCD3208-728B-4A04-BCE2-5ACD79419C52}"/>
    <dgm:cxn modelId="{CCCCA00E-8EC1-4F48-9390-FBBE6E2B05C2}" type="presOf" srcId="{E08D5590-7891-420A-83F5-1C73CE51EC22}" destId="{71386DC1-BCB1-4552-94C1-56F4DF9B0D0B}" srcOrd="0" destOrd="0" presId="urn:microsoft.com/office/officeart/2005/8/layout/radial2"/>
    <dgm:cxn modelId="{2173DEF5-CD12-4BC3-80BE-A238CD28161D}" type="presOf" srcId="{D8219E71-AECC-436F-A7F4-1E43E8AA4D2D}" destId="{BB0DAA01-EAD7-4C6E-A615-7019E9A373E2}" srcOrd="0" destOrd="0" presId="urn:microsoft.com/office/officeart/2005/8/layout/radial2"/>
    <dgm:cxn modelId="{7B9FEFF4-3A9C-4527-B319-1886104FC9A9}" type="presParOf" srcId="{F432BE53-5A06-414E-948F-87C5BCE74093}" destId="{A6009B78-00AE-46D3-8D62-39F44482D153}" srcOrd="0" destOrd="0" presId="urn:microsoft.com/office/officeart/2005/8/layout/radial2"/>
    <dgm:cxn modelId="{AB32F3E5-4C30-4BC4-8197-A7EAA9B6C093}" type="presParOf" srcId="{A6009B78-00AE-46D3-8D62-39F44482D153}" destId="{018B092A-49F4-4512-830A-87C86CEBCA9B}" srcOrd="0" destOrd="0" presId="urn:microsoft.com/office/officeart/2005/8/layout/radial2"/>
    <dgm:cxn modelId="{9ED5AF63-BC20-4859-94CD-12B7BCD3B233}" type="presParOf" srcId="{018B092A-49F4-4512-830A-87C86CEBCA9B}" destId="{40AF4F35-A2C1-46AD-AF5C-E7143C754173}" srcOrd="0" destOrd="0" presId="urn:microsoft.com/office/officeart/2005/8/layout/radial2"/>
    <dgm:cxn modelId="{D81BC260-A33D-41A1-82B7-EE4CF93658B7}" type="presParOf" srcId="{018B092A-49F4-4512-830A-87C86CEBCA9B}" destId="{44B1A081-13B9-48F3-AB66-F47EAB8E3EC0}" srcOrd="1" destOrd="0" presId="urn:microsoft.com/office/officeart/2005/8/layout/radial2"/>
    <dgm:cxn modelId="{5815EBBC-0EE8-40E2-B584-AD72D569BE95}" type="presParOf" srcId="{A6009B78-00AE-46D3-8D62-39F44482D153}" destId="{BABE53D5-7D47-4718-BE7B-8AFCEC8191D0}" srcOrd="1" destOrd="0" presId="urn:microsoft.com/office/officeart/2005/8/layout/radial2"/>
    <dgm:cxn modelId="{3231A250-4B09-4662-B664-11E30D05E1DC}" type="presParOf" srcId="{A6009B78-00AE-46D3-8D62-39F44482D153}" destId="{3383C41D-73A3-48DF-8CCF-93B6CB9D84B9}" srcOrd="2" destOrd="0" presId="urn:microsoft.com/office/officeart/2005/8/layout/radial2"/>
    <dgm:cxn modelId="{E78C94BD-2484-40B9-8329-980919DC9568}" type="presParOf" srcId="{3383C41D-73A3-48DF-8CCF-93B6CB9D84B9}" destId="{71386DC1-BCB1-4552-94C1-56F4DF9B0D0B}" srcOrd="0" destOrd="0" presId="urn:microsoft.com/office/officeart/2005/8/layout/radial2"/>
    <dgm:cxn modelId="{F7C037CE-64D1-4EEF-BEEE-EFB781D2EBC8}" type="presParOf" srcId="{3383C41D-73A3-48DF-8CCF-93B6CB9D84B9}" destId="{BB0DAA01-EAD7-4C6E-A615-7019E9A373E2}" srcOrd="1" destOrd="0" presId="urn:microsoft.com/office/officeart/2005/8/layout/radial2"/>
    <dgm:cxn modelId="{CDF14BF1-18FB-497F-8519-CB618B1DC2FA}" type="presParOf" srcId="{A6009B78-00AE-46D3-8D62-39F44482D153}" destId="{3F1268C5-25C2-402F-A9A8-D194F9E7F119}" srcOrd="3" destOrd="0" presId="urn:microsoft.com/office/officeart/2005/8/layout/radial2"/>
    <dgm:cxn modelId="{89DAD633-4532-46EA-A1CA-E956E606B189}" type="presParOf" srcId="{A6009B78-00AE-46D3-8D62-39F44482D153}" destId="{0263FFC4-58A7-4B34-8925-63F17BA7D1D9}" srcOrd="4" destOrd="0" presId="urn:microsoft.com/office/officeart/2005/8/layout/radial2"/>
    <dgm:cxn modelId="{14062B1F-A625-465E-A7D5-6E4CDB91C166}" type="presParOf" srcId="{0263FFC4-58A7-4B34-8925-63F17BA7D1D9}" destId="{F7D860E2-56B2-4E74-BB05-854392DC2251}" srcOrd="0" destOrd="0" presId="urn:microsoft.com/office/officeart/2005/8/layout/radial2"/>
    <dgm:cxn modelId="{48591DEB-7F3A-4E13-A366-7FF6D1BC4730}" type="presParOf" srcId="{0263FFC4-58A7-4B34-8925-63F17BA7D1D9}" destId="{05178BA1-A605-449B-9490-961609AA26D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268C5-25C2-402F-A9A8-D194F9E7F119}">
      <dsp:nvSpPr>
        <dsp:cNvPr id="0" name=""/>
        <dsp:cNvSpPr/>
      </dsp:nvSpPr>
      <dsp:spPr>
        <a:xfrm rot="1758552">
          <a:off x="2493071" y="3514594"/>
          <a:ext cx="96302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63021" y="34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E53D5-7D47-4718-BE7B-8AFCEC8191D0}">
      <dsp:nvSpPr>
        <dsp:cNvPr id="0" name=""/>
        <dsp:cNvSpPr/>
      </dsp:nvSpPr>
      <dsp:spPr>
        <a:xfrm rot="19828864">
          <a:off x="2498068" y="1851578"/>
          <a:ext cx="872684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872684" y="34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1A081-13B9-48F3-AB66-F47EAB8E3EC0}">
      <dsp:nvSpPr>
        <dsp:cNvPr id="0" name=""/>
        <dsp:cNvSpPr/>
      </dsp:nvSpPr>
      <dsp:spPr>
        <a:xfrm>
          <a:off x="-56331" y="1173427"/>
          <a:ext cx="3071812" cy="3071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86DC1-BCB1-4552-94C1-56F4DF9B0D0B}">
      <dsp:nvSpPr>
        <dsp:cNvPr id="0" name=""/>
        <dsp:cNvSpPr/>
      </dsp:nvSpPr>
      <dsp:spPr>
        <a:xfrm>
          <a:off x="3160673" y="261688"/>
          <a:ext cx="2028391" cy="1843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শিরকে আকবার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7724" y="531602"/>
        <a:ext cx="1434289" cy="1303259"/>
      </dsp:txXfrm>
    </dsp:sp>
    <dsp:sp modelId="{BB0DAA01-EAD7-4C6E-A615-7019E9A373E2}">
      <dsp:nvSpPr>
        <dsp:cNvPr id="0" name=""/>
        <dsp:cNvSpPr/>
      </dsp:nvSpPr>
      <dsp:spPr>
        <a:xfrm>
          <a:off x="5141744" y="261688"/>
          <a:ext cx="3042587" cy="184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4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বড় শিরক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1744" y="261688"/>
        <a:ext cx="3042587" cy="1843087"/>
      </dsp:txXfrm>
    </dsp:sp>
    <dsp:sp modelId="{F7D860E2-56B2-4E74-BB05-854392DC2251}">
      <dsp:nvSpPr>
        <dsp:cNvPr id="0" name=""/>
        <dsp:cNvSpPr/>
      </dsp:nvSpPr>
      <dsp:spPr>
        <a:xfrm>
          <a:off x="3276488" y="3313890"/>
          <a:ext cx="1843087" cy="1843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শিরকে আসগার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6402" y="3583804"/>
        <a:ext cx="1303259" cy="1303259"/>
      </dsp:txXfrm>
    </dsp:sp>
    <dsp:sp modelId="{05178BA1-A605-449B-9490-961609AA26DD}">
      <dsp:nvSpPr>
        <dsp:cNvPr id="0" name=""/>
        <dsp:cNvSpPr/>
      </dsp:nvSpPr>
      <dsp:spPr>
        <a:xfrm>
          <a:off x="5303885" y="3313890"/>
          <a:ext cx="2764631" cy="184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ছোট শিরক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3885" y="3313890"/>
        <a:ext cx="2764631" cy="184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6218-0A01-41EF-876A-80CC20D6D8ED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9A797-1A8F-4429-97FE-0541ACDB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4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0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1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5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9510-0EFF-443B-8637-FBD7CDEBA5B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7EFF9-BD9C-4E47-B400-5EEECF19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8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1.pn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8/11/2020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1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72" y="982631"/>
            <a:ext cx="8769927" cy="241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9" y="2616510"/>
            <a:ext cx="13134109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4" y="0"/>
            <a:ext cx="8146471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شرك </a:t>
            </a:r>
            <a:r>
              <a:rPr lang="bn-IN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কারীর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endParaRPr lang="en-US" sz="40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5772" y="3205147"/>
            <a:ext cx="64965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إِنَّ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اللَّهَ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لَا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يَغْفِرُ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أَن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يُشْرَكَ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بِهِ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وَيَغْفِرُ</a:t>
            </a:r>
            <a:endParaRPr lang="en-US" sz="4000" b="1" dirty="0" smtClean="0">
              <a:solidFill>
                <a:srgbClr val="1C1E2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ar-SA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مَا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دُونَ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ذَٰلِكَ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لِمَن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يَشَاءُ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837611" y="807003"/>
            <a:ext cx="7354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জঘন্য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অমার্জনীয়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6617" y="2580904"/>
            <a:ext cx="3874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তায়ালা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বলেন-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6"/>
            <a:ext cx="4490215" cy="5917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8127" y="4534878"/>
            <a:ext cx="7837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1C1E2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অর্থঃ</a:t>
            </a:r>
            <a:r>
              <a:rPr lang="en-US" sz="3600" b="1" dirty="0" smtClean="0">
                <a:solidFill>
                  <a:srgbClr val="1C1E21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- “</a:t>
            </a:r>
            <a:r>
              <a:rPr lang="bn-IN" sz="36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নিশ্চয় আল্লাহ তা‘আলা তাঁর সাথে শিরকের অপরাধ ক্ষমা করবেন না। আর ইহা ব্যতীত যাকে ইচ্ছা (তার অন্যান্য অপরাধ) ক্ষমা করে দেন।” (সূরা আন-নিসা ৪: ৪৮</a:t>
            </a:r>
            <a:r>
              <a:rPr lang="bn-IN" sz="36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3600" b="1" dirty="0"/>
          </a:p>
        </p:txBody>
      </p:sp>
      <p:pic>
        <p:nvPicPr>
          <p:cNvPr id="6" name="004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662" y="2026921"/>
            <a:ext cx="714103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1301" y="3931308"/>
            <a:ext cx="72106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অর্থঃ</a:t>
            </a:r>
            <a:r>
              <a:rPr lang="en-US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en-US" sz="4000" b="1" dirty="0" smtClean="0">
                <a:solidFill>
                  <a:srgbClr val="1C1E21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“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যখন লোকমান তাঁর পুত্রকে উপদেশ </a:t>
            </a:r>
            <a:r>
              <a:rPr lang="bn-IN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দি</a:t>
            </a:r>
            <a:r>
              <a:rPr lang="en-US" sz="4000" b="1" dirty="0" err="1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য়ে</a:t>
            </a:r>
            <a:r>
              <a:rPr lang="bn-IN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বললেনঃ হে বৎ</a:t>
            </a:r>
            <a:r>
              <a:rPr lang="bn-IN" sz="4000" b="1" dirty="0">
                <a:solidFill>
                  <a:srgbClr val="1C1E21"/>
                </a:solidFill>
                <a:ea typeface="Arial Unicode MS" panose="020B0604020202020204" pitchFamily="34" charset="-128"/>
                <a:cs typeface="NikoshBAN" panose="02000000000000000000" pitchFamily="2" charset="0"/>
              </a:rPr>
              <a:t>স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! </a:t>
            </a:r>
            <a:r>
              <a:rPr lang="bn-IN" sz="4000" b="1" dirty="0">
                <a:solidFill>
                  <a:srgbClr val="1C1E21"/>
                </a:solidFill>
                <a:ea typeface="Arial Unicode MS" panose="020B0604020202020204" pitchFamily="34" charset="-128"/>
                <a:cs typeface="NikoshBAN" panose="02000000000000000000" pitchFamily="2" charset="0"/>
              </a:rPr>
              <a:t>আল্লাহর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1C1E21"/>
                </a:solidFill>
                <a:ea typeface="Arial Unicode MS" panose="020B0604020202020204" pitchFamily="34" charset="-128"/>
                <a:cs typeface="NikoshBAN" panose="02000000000000000000" pitchFamily="2" charset="0"/>
              </a:rPr>
              <a:t>সঙ্গে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1C1E21"/>
                </a:solidFill>
                <a:ea typeface="Arial Unicode MS" panose="020B0604020202020204" pitchFamily="34" charset="-128"/>
                <a:cs typeface="NikoshBAN" panose="02000000000000000000" pitchFamily="2" charset="0"/>
              </a:rPr>
              <a:t>শিরক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1C1E21"/>
                </a:solidFill>
                <a:ea typeface="Arial Unicode MS" panose="020B0604020202020204" pitchFamily="34" charset="-128"/>
                <a:cs typeface="NikoshBAN" panose="02000000000000000000" pitchFamily="2" charset="0"/>
              </a:rPr>
              <a:t>করনা</a:t>
            </a:r>
            <a:r>
              <a:rPr lang="en-US" sz="4000" b="1" dirty="0">
                <a:solidFill>
                  <a:srgbClr val="1C1E21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; 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কেননা শিরক </a:t>
            </a:r>
            <a:r>
              <a:rPr lang="bn-IN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সবচে</a:t>
            </a:r>
            <a:r>
              <a:rPr lang="en-US" sz="4000" b="1" dirty="0" err="1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য়ে</a:t>
            </a:r>
            <a:r>
              <a:rPr lang="bn-IN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বড় </a:t>
            </a:r>
            <a:r>
              <a:rPr lang="bn-IN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অন্যা</a:t>
            </a:r>
            <a:r>
              <a:rPr lang="en-US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bn-IN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” </a:t>
            </a:r>
            <a:r>
              <a:rPr lang="bn-IN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(সূরা </a:t>
            </a:r>
            <a:r>
              <a:rPr lang="bn-IN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লোকমান)।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909734" y="182879"/>
            <a:ext cx="4795969" cy="6614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b="1" dirty="0" smtClean="0">
                <a:ln/>
                <a:solidFill>
                  <a:schemeClr val="accent6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কুরআনে </a:t>
            </a:r>
            <a:r>
              <a:rPr lang="en-US" b="1" dirty="0" err="1">
                <a:ln/>
                <a:solidFill>
                  <a:schemeClr val="accent6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মহান</a:t>
            </a:r>
            <a:r>
              <a:rPr lang="en-US" b="1" dirty="0">
                <a:ln/>
                <a:solidFill>
                  <a:schemeClr val="accent6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n/>
                <a:solidFill>
                  <a:schemeClr val="accent6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‍আল্লাহ</a:t>
            </a:r>
            <a:r>
              <a:rPr lang="en-US" b="1" dirty="0" smtClean="0">
                <a:ln/>
                <a:solidFill>
                  <a:schemeClr val="accent6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6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তায়ালা</a:t>
            </a:r>
            <a:r>
              <a:rPr lang="bn-IN" b="1" dirty="0" smtClean="0">
                <a:ln/>
                <a:solidFill>
                  <a:schemeClr val="accent6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b="1" dirty="0">
                <a:ln/>
                <a:solidFill>
                  <a:schemeClr val="accent6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বলেন</a:t>
            </a:r>
            <a:r>
              <a:rPr lang="en-US" b="1" dirty="0">
                <a:ln/>
                <a:solidFill>
                  <a:schemeClr val="accent6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,</a:t>
            </a:r>
            <a:endParaRPr lang="en-US" b="1" dirty="0">
              <a:ln/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9485" y="2499752"/>
            <a:ext cx="6561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وَإِذْ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قَالَ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لُقْمَانُ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لِابْنِهِ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وَهُوَ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يَعِظُهُ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يَا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بُنَيَّ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1C1E21"/>
              </a:solidFill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r" rtl="1"/>
            <a:r>
              <a:rPr lang="ar-SA" sz="4000" b="1" dirty="0" smtClean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لَا</a:t>
            </a:r>
            <a:r>
              <a:rPr lang="ar-SA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تُشْرِكْ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بِاللَّهِ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ۖإِنَّ</a:t>
            </a:r>
            <a:r>
              <a:rPr lang="ar-SA" sz="4000" b="1" dirty="0" smtClean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الشِّرْكَ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لَظُلْمٌ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1C1E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عَظِيمٌ</a:t>
            </a:r>
            <a:r>
              <a:rPr lang="ar-SA" sz="4000" b="1" dirty="0">
                <a:solidFill>
                  <a:srgbClr val="1C1E21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75"/>
            <a:ext cx="4881027" cy="62571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031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3978" y="115390"/>
            <a:ext cx="1227908" cy="12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573" y="222069"/>
            <a:ext cx="8146471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شرك</a:t>
            </a:r>
            <a:r>
              <a:rPr lang="bn-IN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357188" y="11768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310742" y="2325188"/>
            <a:ext cx="3030583" cy="309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r-S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</a:rPr>
              <a:t>شرك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966"/>
            <a:ext cx="3840480" cy="582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9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1A081-13B9-48F3-AB66-F47EAB8E3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4B1A081-13B9-48F3-AB66-F47EAB8E3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4B1A081-13B9-48F3-AB66-F47EAB8E3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BE53D5-7D47-4718-BE7B-8AFCEC819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ABE53D5-7D47-4718-BE7B-8AFCEC819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ABE53D5-7D47-4718-BE7B-8AFCEC819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86DC1-BCB1-4552-94C1-56F4DF9B0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1386DC1-BCB1-4552-94C1-56F4DF9B0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1386DC1-BCB1-4552-94C1-56F4DF9B0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DAA01-EAD7-4C6E-A615-7019E9A37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B0DAA01-EAD7-4C6E-A615-7019E9A37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B0DAA01-EAD7-4C6E-A615-7019E9A37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1268C5-25C2-402F-A9A8-D194F9E7F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F1268C5-25C2-402F-A9A8-D194F9E7F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F1268C5-25C2-402F-A9A8-D194F9E7F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860E2-56B2-4E74-BB05-854392DC2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7D860E2-56B2-4E74-BB05-854392DC2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7D860E2-56B2-4E74-BB05-854392DC2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178BA1-A605-449B-9490-961609AA2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5178BA1-A605-449B-9490-961609AA2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5178BA1-A605-449B-9490-961609AA2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53990" y="2272422"/>
            <a:ext cx="7432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শিরকে আকবর হলো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রুল্লাহ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তথা আল্লাহ ছাড়া যে কোন ব্যক্তি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বা বস্তুর উদ্দেশ্যে কোন ইবাদত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213" y="195944"/>
            <a:ext cx="8146471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الشرك الأكبر</a:t>
            </a:r>
            <a:r>
              <a:rPr lang="bn-IN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9817" y="1267097"/>
            <a:ext cx="3448594" cy="5408023"/>
          </a:xfrm>
          <a:prstGeom prst="roundRect">
            <a:avLst>
              <a:gd name="adj" fmla="val 644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scadeUp">
              <a:avLst>
                <a:gd name="adj" fmla="val 63117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</a:rPr>
              <a:t>الشرك الأكبر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634" y="0"/>
            <a:ext cx="7181079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6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شرك أكبر</a:t>
            </a:r>
            <a:r>
              <a:rPr lang="bn-IN" sz="36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6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0"/>
            <a:ext cx="4336869" cy="593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506686" y="1344862"/>
            <a:ext cx="7903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সত্ত্বায়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সৃষ্টিজগতের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এবাদতের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মূর্তিপূজা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চন্দ্র-সূর্য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আগুন-বাতাস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উপাসনা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671" y="178527"/>
            <a:ext cx="8146471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الشرك الأصغر</a:t>
            </a:r>
            <a:r>
              <a:rPr lang="bn-IN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" y="1110343"/>
            <a:ext cx="3605349" cy="5538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Down">
              <a:avLst>
                <a:gd name="adj" fmla="val 15697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ar-SA" b="1" spc="50" dirty="0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الشرك</a:t>
            </a:r>
          </a:p>
          <a:p>
            <a:pPr algn="ctr"/>
            <a:r>
              <a:rPr lang="ar-SA" b="1" spc="50" dirty="0" smtClean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الأصغر</a:t>
            </a:r>
            <a:endParaRPr lang="en-US" b="1" spc="50" dirty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116" y="1619280"/>
            <a:ext cx="74327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শিরকে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আজগর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ছোট ধরনের শিরক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অপ্রকাশ্য বা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গোপনে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ইবাদতের মধ্যে কেবল আল্লাহর সন্তুষ্টি ছাড়া অন্য কোনো উদ্দেশ্যে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3308" y="4550620"/>
            <a:ext cx="709521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লোক দেখানো ইবাদত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3215" y="110836"/>
            <a:ext cx="30861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5127" y="5471933"/>
            <a:ext cx="11401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53" y="1879935"/>
            <a:ext cx="4627418" cy="316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44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69529" y="0"/>
            <a:ext cx="5416334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كفر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4863" y="1271537"/>
            <a:ext cx="4918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كفر</a:t>
            </a:r>
            <a:r>
              <a:rPr lang="bn-IN" sz="4800" b="1" dirty="0" smtClean="0">
                <a:latin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আরবী শব্দ।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8462" y="2275117"/>
            <a:ext cx="623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r-SA" sz="5400" b="1" dirty="0" smtClean="0">
                <a:latin typeface="NikoshBAN" panose="02000000000000000000" pitchFamily="2" charset="0"/>
              </a:rPr>
              <a:t>  </a:t>
            </a:r>
            <a:endParaRPr lang="en-US" sz="5400" b="1" dirty="0">
              <a:latin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34327" y="3232322"/>
            <a:ext cx="475482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করা,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অবিশ্বাস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করা,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করা,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ঢেকে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রাখা ইত্যাদি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4506687" cy="6557554"/>
          </a:xfrm>
          <a:prstGeom prst="roundRect">
            <a:avLst>
              <a:gd name="adj" fmla="val 122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معني </a:t>
            </a:r>
          </a:p>
          <a:p>
            <a:pPr algn="ctr"/>
            <a:r>
              <a:rPr lang="ar-SA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الكفر</a:t>
            </a:r>
          </a:p>
          <a:p>
            <a:pPr algn="ctr"/>
            <a:r>
              <a:rPr lang="ar-SA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لغة </a:t>
            </a:r>
          </a:p>
        </p:txBody>
      </p:sp>
    </p:spTree>
    <p:extLst>
      <p:ext uri="{BB962C8B-B14F-4D97-AF65-F5344CB8AC3E}">
        <p14:creationId xmlns:p14="http://schemas.microsoft.com/office/powerpoint/2010/main" val="32415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965" y="0"/>
            <a:ext cx="6830289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كفر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14402"/>
            <a:ext cx="2834640" cy="262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641159" y="3298449"/>
            <a:ext cx="2231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69" y="3393055"/>
            <a:ext cx="139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2" name="Bent Arrow 11"/>
          <p:cNvSpPr/>
          <p:nvPr/>
        </p:nvSpPr>
        <p:spPr>
          <a:xfrm rot="10800000">
            <a:off x="10805307" y="2093889"/>
            <a:ext cx="1386693" cy="38384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93416" y="6150114"/>
            <a:ext cx="179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" y="4765051"/>
            <a:ext cx="6714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পরিভাষায়, আল্লাহ তায়ালা ও ইসলামের মৌলিক বিষয়সমূহের কোনো একটির প্রতি অবিশ্বাস করাকে কুফর বলে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16729" y="1648296"/>
            <a:ext cx="1052946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705500" y="1805050"/>
            <a:ext cx="1124991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82745" y="901336"/>
            <a:ext cx="2939142" cy="242969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অবিশ্বাস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7679" y="1018903"/>
            <a:ext cx="3213463" cy="23382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endParaRPr lang="en-US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5" y="4023360"/>
            <a:ext cx="3154859" cy="21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5" grpId="0"/>
      <p:bldP spid="17" grpId="0" animBg="1"/>
      <p:bldP spid="18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95906"/>
            <a:ext cx="7376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রাসুল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সঃ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আনীত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অস্বীকার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করাকে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কুফর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640081" y="0"/>
            <a:ext cx="10737668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كفر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7667896" y="4114800"/>
            <a:ext cx="2991395" cy="2364377"/>
          </a:xfrm>
          <a:prstGeom prst="snip1Rect">
            <a:avLst>
              <a:gd name="adj" fmla="val 2384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</a:rPr>
              <a:t>كفر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293221"/>
            <a:ext cx="2821577" cy="202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7203" y="3393055"/>
            <a:ext cx="2627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সঃ </a:t>
            </a:r>
            <a:r>
              <a:rPr lang="en-US" sz="4000" b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কে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35086" y="1737361"/>
            <a:ext cx="1384663" cy="94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4702629" y="1293224"/>
            <a:ext cx="2926080" cy="1894113"/>
          </a:xfrm>
          <a:prstGeom prst="roundRect">
            <a:avLst>
              <a:gd name="adj" fmla="val 2056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4800" b="1" dirty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আনীত</a:t>
            </a:r>
            <a:endParaRPr lang="en-US" sz="4800" b="1" dirty="0" smtClean="0">
              <a:solidFill>
                <a:srgbClr val="3A3A3A"/>
              </a:solidFill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বিষয়</a:t>
            </a:r>
            <a:endParaRPr lang="en-US" sz="4800" dirty="0"/>
          </a:p>
        </p:txBody>
      </p:sp>
      <p:sp>
        <p:nvSpPr>
          <p:cNvPr id="13" name="Right Arrow 12"/>
          <p:cNvSpPr/>
          <p:nvPr/>
        </p:nvSpPr>
        <p:spPr>
          <a:xfrm>
            <a:off x="7715794" y="1680756"/>
            <a:ext cx="1384663" cy="94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9130939" y="1097279"/>
            <a:ext cx="2939142" cy="2429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অস্বীকার</a:t>
            </a:r>
            <a:r>
              <a:rPr lang="en-US" sz="4800" b="1" dirty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করাকে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nt Arrow 14"/>
          <p:cNvSpPr/>
          <p:nvPr/>
        </p:nvSpPr>
        <p:spPr>
          <a:xfrm rot="10800000">
            <a:off x="10661616" y="3487782"/>
            <a:ext cx="1386693" cy="2340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3391" y="0"/>
            <a:ext cx="7689273" cy="16356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8616" y="3938722"/>
            <a:ext cx="8686800" cy="37702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39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23900" b="1" dirty="0">
              <a:ln/>
              <a:solidFill>
                <a:srgbClr val="00B0F0"/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750424"/>
            <a:ext cx="5734596" cy="2756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920"/>
            <a:ext cx="4010297" cy="5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69818" y="1149531"/>
            <a:ext cx="3931920" cy="5055327"/>
          </a:xfrm>
          <a:prstGeom prst="snip1Rect">
            <a:avLst>
              <a:gd name="adj" fmla="val 2384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Down">
              <a:avLst>
                <a:gd name="adj" fmla="val 6752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</a:rPr>
              <a:t>كفر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447" y="195942"/>
            <a:ext cx="10737668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কুফরি</a:t>
            </a:r>
            <a:r>
              <a:rPr lang="en-US" sz="4000" b="1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8936" y="1225689"/>
            <a:ext cx="73761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u="sng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যারা</a:t>
            </a:r>
            <a:r>
              <a:rPr lang="en-US" sz="4000" b="1" u="sng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আল্লাহ</a:t>
            </a:r>
            <a:r>
              <a:rPr lang="en-US" sz="4000" b="1" u="sng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b="1" u="sng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স্বীকার</a:t>
            </a:r>
            <a:r>
              <a:rPr lang="en-US" sz="4000" b="1" u="sng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4000" b="1" u="sng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4000" b="1" u="sng" dirty="0" err="1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4000" b="1" u="sng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……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রাসুল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সঃ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অস্বীকার</a:t>
            </a:r>
            <a:r>
              <a:rPr lang="en-US" sz="4000" b="1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কুরআন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অস্বীকার</a:t>
            </a:r>
            <a:r>
              <a:rPr lang="en-US" sz="4000" b="1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3A3A3A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দীনের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মৌলিক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নামাজ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রোজা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হজ্জ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যাকাত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অস্বীকার</a:t>
            </a:r>
            <a:r>
              <a:rPr lang="en-US" sz="4000" b="1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endParaRPr lang="ar-SA" sz="4000" b="1" dirty="0" smtClean="0">
              <a:solidFill>
                <a:srgbClr val="3A3A3A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হালাল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হারাম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হারাম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হালাল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নিঃসন্দেহে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কুফরি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789"/>
            <a:ext cx="3605349" cy="50937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>
            <a:off x="287383" y="169817"/>
            <a:ext cx="10724605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كافر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1475" y="4661219"/>
            <a:ext cx="88696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অস্বীকার</a:t>
            </a:r>
            <a:r>
              <a:rPr lang="en-US" sz="4400" b="1" dirty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9741" y="1217025"/>
            <a:ext cx="623935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كافر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অস্বীকারকারী</a:t>
            </a:r>
            <a:r>
              <a:rPr lang="en-US" sz="4000" b="1" dirty="0" smtClean="0">
                <a:solidFill>
                  <a:srgbClr val="3A3A3A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গোপনকারী</a:t>
            </a:r>
            <a:r>
              <a:rPr lang="en-US" sz="4000" b="1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4617" y="3167700"/>
            <a:ext cx="715409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বলে,যেহেতু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4503"/>
            <a:ext cx="7916091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কুফরির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714"/>
            <a:ext cx="5029200" cy="553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18735" y="1228677"/>
            <a:ext cx="3709851" cy="23287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r-S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جحنم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8788" y="3738262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কুফরি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6055" y="1583815"/>
            <a:ext cx="59253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4400" b="1" dirty="0" err="1"/>
              <a:t>فَأَمَّا</a:t>
            </a:r>
            <a:r>
              <a:rPr lang="en-US" sz="4400" b="1" dirty="0"/>
              <a:t> </a:t>
            </a:r>
            <a:r>
              <a:rPr lang="en-US" sz="4400" b="1" dirty="0" err="1"/>
              <a:t>الَّذِينَ</a:t>
            </a:r>
            <a:r>
              <a:rPr lang="en-US" sz="4400" b="1" dirty="0"/>
              <a:t> </a:t>
            </a:r>
            <a:r>
              <a:rPr lang="en-US" sz="4400" b="1" dirty="0" err="1"/>
              <a:t>كَفَرُوا</a:t>
            </a:r>
            <a:r>
              <a:rPr lang="en-US" sz="4400" b="1" dirty="0"/>
              <a:t> </a:t>
            </a:r>
            <a:r>
              <a:rPr lang="en-US" sz="4400" b="1" dirty="0" err="1"/>
              <a:t>فَأُعَذِّبُهُمْ</a:t>
            </a:r>
            <a:r>
              <a:rPr lang="en-US" sz="4400" b="1" dirty="0"/>
              <a:t> </a:t>
            </a:r>
            <a:r>
              <a:rPr lang="en-US" sz="4400" b="1" dirty="0" err="1"/>
              <a:t>عَذَابًا</a:t>
            </a:r>
            <a:r>
              <a:rPr lang="en-US" sz="4400" b="1" dirty="0"/>
              <a:t> </a:t>
            </a:r>
            <a:r>
              <a:rPr lang="en-US" sz="4400" b="1" dirty="0" err="1" smtClean="0"/>
              <a:t>شَدِيدًا</a:t>
            </a:r>
            <a:r>
              <a:rPr lang="en-US" sz="4400" b="1" dirty="0"/>
              <a:t> </a:t>
            </a:r>
            <a:r>
              <a:rPr lang="en-US" sz="4400" b="1" dirty="0" err="1" smtClean="0"/>
              <a:t>فِي</a:t>
            </a:r>
            <a:r>
              <a:rPr lang="en-US" sz="4400" b="1" dirty="0" smtClean="0"/>
              <a:t> </a:t>
            </a:r>
            <a:r>
              <a:rPr lang="en-US" sz="4400" b="1" dirty="0" err="1"/>
              <a:t>الدُّنْيَا</a:t>
            </a:r>
            <a:r>
              <a:rPr lang="en-US" sz="4400" b="1" dirty="0"/>
              <a:t> </a:t>
            </a:r>
            <a:r>
              <a:rPr lang="en-US" sz="4400" b="1" dirty="0" err="1"/>
              <a:t>وَالْآخِرَةِ</a:t>
            </a:r>
            <a:r>
              <a:rPr lang="en-US" sz="4400" b="1" dirty="0"/>
              <a:t> </a:t>
            </a:r>
            <a:r>
              <a:rPr lang="en-US" sz="4400" b="1" dirty="0" err="1"/>
              <a:t>وَمَا</a:t>
            </a:r>
            <a:r>
              <a:rPr lang="en-US" sz="4400" b="1" dirty="0"/>
              <a:t> </a:t>
            </a:r>
            <a:r>
              <a:rPr lang="en-US" sz="4400" b="1" dirty="0" err="1"/>
              <a:t>لَهُمْ</a:t>
            </a:r>
            <a:r>
              <a:rPr lang="en-US" sz="4400" b="1" dirty="0"/>
              <a:t> </a:t>
            </a:r>
            <a:r>
              <a:rPr lang="en-US" sz="4400" b="1" dirty="0" err="1"/>
              <a:t>مِنْ</a:t>
            </a:r>
            <a:r>
              <a:rPr lang="en-US" sz="4400" b="1" dirty="0"/>
              <a:t> </a:t>
            </a:r>
            <a:r>
              <a:rPr lang="en-US" sz="4400" b="1" dirty="0" err="1"/>
              <a:t>نَاصِرِينَ</a:t>
            </a:r>
            <a:endParaRPr lang="en-US" sz="4400" b="1" dirty="0"/>
          </a:p>
        </p:txBody>
      </p:sp>
      <p:pic>
        <p:nvPicPr>
          <p:cNvPr id="7" name="0030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6891" y="28303"/>
            <a:ext cx="1288869" cy="12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1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3215" y="110836"/>
            <a:ext cx="30861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9490" y="5657670"/>
            <a:ext cx="11401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53" y="1879935"/>
            <a:ext cx="4627418" cy="316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05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48888" y="130629"/>
            <a:ext cx="5416334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نفاق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67845" y="840463"/>
            <a:ext cx="4918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نفاق</a:t>
            </a:r>
            <a:r>
              <a:rPr lang="bn-IN" sz="4800" b="1" dirty="0" smtClean="0">
                <a:latin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আরবী শব্দ।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2153" y="1504408"/>
            <a:ext cx="623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r-SA" sz="5400" b="1" dirty="0" smtClean="0">
                <a:latin typeface="NikoshBAN" panose="02000000000000000000" pitchFamily="2" charset="0"/>
              </a:rPr>
              <a:t>  </a:t>
            </a:r>
            <a:endParaRPr lang="en-US" sz="5400" b="1" dirty="0">
              <a:latin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8852" y="2291796"/>
            <a:ext cx="61975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IN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কপটতা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endParaRPr lang="ar-SA" sz="4800" b="1" dirty="0" smtClean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IN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দ্বিমুখী</a:t>
            </a:r>
            <a:r>
              <a:rPr lang="ar-SA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নীতি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অবলম্বন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080" y="445650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মুনাফেক </a:t>
            </a:r>
            <a:r>
              <a:rPr lang="en-US" sz="40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</a:t>
            </a:r>
            <a:r>
              <a:rPr lang="bn-IN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অন্তরের মাঝে কুফুরি গোপন করা ও বাহিরে ইসলাম প্রকাশ করা</a:t>
            </a:r>
            <a:r>
              <a:rPr lang="bn-IN" sz="40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784"/>
            <a:ext cx="5669280" cy="534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7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965" y="0"/>
            <a:ext cx="6830289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نفاق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1525" y="3272323"/>
            <a:ext cx="3288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35" y="3170987"/>
            <a:ext cx="2311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2" name="Bent Arrow 11"/>
          <p:cNvSpPr/>
          <p:nvPr/>
        </p:nvSpPr>
        <p:spPr>
          <a:xfrm rot="10800000">
            <a:off x="10805307" y="2093889"/>
            <a:ext cx="1386693" cy="38384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93416" y="6150114"/>
            <a:ext cx="2032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634" y="4660548"/>
            <a:ext cx="7354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কুফরি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কুফর বলে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29791" y="1765861"/>
            <a:ext cx="1052946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705500" y="1805050"/>
            <a:ext cx="1124991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82745" y="901336"/>
            <a:ext cx="2939142" cy="242969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41" y="1201646"/>
            <a:ext cx="3105150" cy="20248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6" y="1107334"/>
            <a:ext cx="2696093" cy="222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45" y="4340951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5" grpId="0"/>
      <p:bldP spid="17" grpId="0" animBg="1"/>
      <p:bldP spid="18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848" y="3974703"/>
            <a:ext cx="6448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ব্যক্তি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দ্বিমুখী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নীতি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অবলম্বন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তাকে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মুনাফেক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3039" y="182878"/>
            <a:ext cx="5917475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005" y="1293224"/>
            <a:ext cx="5172891" cy="5460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7909" y="1972490"/>
            <a:ext cx="3696788" cy="2978332"/>
          </a:xfrm>
          <a:prstGeom prst="rect">
            <a:avLst/>
          </a:prstGeom>
        </p:spPr>
        <p:txBody>
          <a:bodyPr wrap="square">
            <a:prstTxWarp prst="textStop">
              <a:avLst>
                <a:gd name="adj" fmla="val 16667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ar-SA" b="1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المنافق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9811" y="1558196"/>
            <a:ext cx="767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r-SA" sz="5400" b="1" dirty="0" smtClean="0">
                <a:latin typeface="NikoshBAN" panose="02000000000000000000" pitchFamily="2" charset="0"/>
              </a:rPr>
              <a:t>  </a:t>
            </a:r>
            <a:endParaRPr lang="en-US" sz="5400" b="1" dirty="0">
              <a:latin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2264" y="2547289"/>
            <a:ext cx="6170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IN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দ্বিমুখী</a:t>
            </a:r>
            <a:r>
              <a:rPr lang="ar-SA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নীতি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অবলম্বন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কারী</a:t>
            </a:r>
            <a:r>
              <a:rPr lang="en-US" sz="48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4" y="0"/>
            <a:ext cx="8146471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6983" y="1104801"/>
            <a:ext cx="6697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714"/>
            <a:ext cx="4898571" cy="587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214846" y="3396343"/>
            <a:ext cx="2860765" cy="2573383"/>
          </a:xfrm>
          <a:prstGeom prst="rect">
            <a:avLst/>
          </a:prstGeom>
        </p:spPr>
        <p:txBody>
          <a:bodyPr wrap="square">
            <a:prstTxWarp prst="textCascadeUp">
              <a:avLst>
                <a:gd name="adj" fmla="val 3565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ar-SA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المنافق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67" y="2351313"/>
            <a:ext cx="6942636" cy="273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007427" y="5170774"/>
            <a:ext cx="68971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অর্থঃ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</a:rPr>
              <a:t>‘‘</a:t>
            </a:r>
            <a:r>
              <a:rPr lang="bn-I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নিশ্চয়ই মুনাফিকরা জাহান্নামের সর্বনিকৃষ্ট স্তরে থাকবে এবং তাদের জন্য তোমরা কখনও কোনো সাহায্যকারী পাবে না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</a:rPr>
              <a:t>|’’***</a:t>
            </a:r>
            <a:r>
              <a:rPr lang="bn-I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সুরা নিসাঃ আয়াত-১৪৫।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0041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2138" y="117565"/>
            <a:ext cx="1079862" cy="106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8970" y="3056708"/>
            <a:ext cx="7903030" cy="317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12210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4000" dirty="0">
                <a:solidFill>
                  <a:srgbClr val="12210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মুনাফিক পুরুষ, মুনাফিক নারী ও কাফিরদেরকে জাহান্নামের আগুনের প্রতিশ্রুতি দিয়েছেন। তাতে তারা চিরদিন থাকবে, এটি তাদের জন্য যথেষ্ট। আর আল্লাহ তাদের লা‘নত করেন এবং তাদের জন্য রয়েছে স্থায়ী আযাব। </a:t>
            </a:r>
            <a:endParaRPr lang="as-IN" sz="40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0090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2834" y="0"/>
            <a:ext cx="1489166" cy="1489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1920" y="976589"/>
            <a:ext cx="74850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400" b="1" dirty="0" smtClean="0">
                <a:solidFill>
                  <a:srgbClr val="212529"/>
                </a:solidFill>
                <a:latin typeface="alqalam"/>
              </a:rPr>
              <a:t>وعَدَ </a:t>
            </a:r>
            <a:r>
              <a:rPr lang="ar-SA" sz="4400" b="1" dirty="0">
                <a:solidFill>
                  <a:srgbClr val="212529"/>
                </a:solidFill>
                <a:latin typeface="alqalam"/>
              </a:rPr>
              <a:t>اللّٰہُ الۡمُنٰفِقِیۡنَ وَ الۡمُنٰفِقٰتِ وَ الۡکُفَّارَ نَارَ جَہَنَّمَ خٰلِدِیۡنَ فِیۡہَا ؕ ہِیَ حَسۡبُہُمۡ ۚ وَ لَعَنَہُمُ اللّٰہُ ۚ وَ لَہُمۡ عَذَابٌ مُّقِیۡمٌ </a:t>
            </a:r>
            <a:endParaRPr lang="en-US" sz="4400" b="1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91440" y="3840479"/>
            <a:ext cx="3696788" cy="2886891"/>
          </a:xfrm>
          <a:prstGeom prst="round2DiagRect">
            <a:avLst>
              <a:gd name="adj1" fmla="val 377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bn-IN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endParaRPr lang="ar-SA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</a:endParaRPr>
          </a:p>
          <a:p>
            <a:pPr algn="ctr"/>
            <a:r>
              <a:rPr lang="en-US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ar-SA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endParaRPr lang="en-US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576" y="0"/>
            <a:ext cx="9366070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কুরাআনের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92331"/>
            <a:ext cx="3801291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4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909"/>
            <a:ext cx="4680797" cy="5630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384" y="0"/>
            <a:ext cx="8146471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0012" y="1579993"/>
            <a:ext cx="72019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মুনাফিকের </a:t>
            </a:r>
            <a:r>
              <a:rPr lang="en-US" sz="4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4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চিহ্ন </a:t>
            </a:r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তিনটি। যথাঃ</a:t>
            </a:r>
            <a:r>
              <a:rPr lang="en-US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যখন কথা বলে</a:t>
            </a:r>
            <a:r>
              <a:rPr lang="en-US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মিথ্যা বলে</a:t>
            </a:r>
            <a:r>
              <a:rPr lang="en-US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 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 যখন অঙ্গীকার বা ওয়াদা করে</a:t>
            </a:r>
            <a:r>
              <a:rPr lang="en-US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 ভঙ্গ করে এবং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৩) আমানতের খেয়ানত করে।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***</a:t>
            </a:r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বুখারীঃ ২৬৮২</a:t>
            </a:r>
            <a:r>
              <a:rPr lang="en-US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মুসলিমঃ ১/২৫।</a:t>
            </a:r>
            <a:r>
              <a:rPr lang="en-US" sz="4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2400" b="1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22148" y="2679939"/>
            <a:ext cx="70423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mdshahjahankutuby1979@gmail.com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1311483"/>
            <a:ext cx="4197531" cy="531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7384475" y="363950"/>
            <a:ext cx="4599708" cy="166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29492" y="5524832"/>
            <a:ext cx="12510655" cy="1502556"/>
          </a:xfrm>
          <a:prstGeom prst="rect">
            <a:avLst/>
          </a:prstGeom>
        </p:spPr>
      </p:pic>
      <p:sp>
        <p:nvSpPr>
          <p:cNvPr id="17" name="Equal 16"/>
          <p:cNvSpPr/>
          <p:nvPr/>
        </p:nvSpPr>
        <p:spPr>
          <a:xfrm rot="5400000">
            <a:off x="4655127" y="2729349"/>
            <a:ext cx="3920837" cy="1648691"/>
          </a:xfrm>
          <a:prstGeom prst="mathEqual">
            <a:avLst>
              <a:gd name="adj1" fmla="val 8174"/>
              <a:gd name="adj2" fmla="val 1176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77" y="0"/>
            <a:ext cx="2931978" cy="263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7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81" y="0"/>
            <a:ext cx="11141427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bn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955" y="1635995"/>
            <a:ext cx="85300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চারটি স্বভাব যার মধ্যে বিদ্যমান সে হচ্ছে খাঁটি মুনাফিক। যার মধ্যে এর কোনো একটি স্বভাব থাকবে তা ত্যাগ না করা পর্যন্ত তার মধ্যে মুনাফিকের একটি স্বভাব থেকে যায়। সেগুলো হচ্ছেঃ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১) আমানতের খেয়ানত করা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>, 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২) কথা বললে মিথ্যা বলা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>, 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৩) অঙ্গীকার করলে ভঙ্গ করা এবং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৪) বিবাদে লিপ্ত হলে অশ্লীলভাবে গালাগালি করে।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>***</a:t>
            </a:r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বুখারীঃ ২২৫৯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মুসলিমঃ ১/২৫।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" y="1031967"/>
            <a:ext cx="3605349" cy="58260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89" y="1558501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7541" y="195517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944" y="928255"/>
            <a:ext cx="131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5928" y="921130"/>
            <a:ext cx="1108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كفر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203287" y="861353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9808" y="1529536"/>
            <a:ext cx="10450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كفر</a:t>
            </a:r>
            <a:r>
              <a:rPr lang="bn-IN" sz="3200" b="1" dirty="0" smtClean="0">
                <a:latin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আরবী শব্দ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শাব্দিক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 করা,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অবিশ্বাস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করা,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 করা,</a:t>
            </a:r>
            <a:r>
              <a:rPr lang="ar-SA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ঢেকে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রাখা ইত্যাদি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938" y="3368697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863" y="2666013"/>
            <a:ext cx="131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914" y="5372064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860" y="4382787"/>
            <a:ext cx="1385454" cy="598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8594" y="2710735"/>
            <a:ext cx="384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شرك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7869" y="3400295"/>
            <a:ext cx="10285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شرك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শিরকে আকবার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শিরকে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আসগার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35447" y="4424346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মুনাফিকের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1059" y="5398529"/>
            <a:ext cx="107137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মুনাফিকের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চিহ্ন তিনটি। যথাঃ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যখন কথা বলে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মিথ্যা বলে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 </a:t>
            </a:r>
            <a:r>
              <a:rPr lang="bn-IN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যখন অঙ্গীকার বা ওয়াদা করে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 ভঙ্গ করে </a:t>
            </a:r>
            <a:r>
              <a:rPr lang="bn-IN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1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আমানতের খেয়ানত করে।</a:t>
            </a:r>
            <a:endParaRPr lang="en-US" sz="16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502" y="222069"/>
            <a:ext cx="4081955" cy="10156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6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welcome notes\duple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78" y="1285522"/>
            <a:ext cx="5865394" cy="316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1258" y="4663439"/>
            <a:ext cx="11051176" cy="158830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8679"/>
              </a:avLst>
            </a:prstTxWarp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53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9" y="3046001"/>
            <a:ext cx="13134109" cy="4225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3474" y="2015837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1366" y="4272677"/>
            <a:ext cx="46073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5592727" y="1828800"/>
            <a:ext cx="1265274" cy="462741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2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endParaRPr lang="en-US" sz="32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</a:t>
            </a:r>
            <a:endParaRPr lang="en-US" sz="32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706284" y="172089"/>
            <a:ext cx="1193280" cy="1435038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2" y="3380287"/>
            <a:ext cx="4634185" cy="300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2068"/>
            <a:ext cx="4402182" cy="258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99012" y="6211669"/>
            <a:ext cx="350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3926" y="2730224"/>
            <a:ext cx="2675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কুরানের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5" y="470263"/>
            <a:ext cx="4976949" cy="32778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Rectangle 14"/>
          <p:cNvSpPr/>
          <p:nvPr/>
        </p:nvSpPr>
        <p:spPr>
          <a:xfrm>
            <a:off x="8216537" y="753291"/>
            <a:ext cx="3043645" cy="113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Inflat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sz="7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الكفر</a:t>
            </a:r>
            <a:endParaRPr lang="en-US" sz="7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0475" y="1267096"/>
            <a:ext cx="1265274" cy="462741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2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endParaRPr lang="en-US" sz="32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</a:t>
            </a:r>
            <a:endParaRPr lang="en-US" sz="32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4741" y="4166096"/>
            <a:ext cx="46073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5083084" cy="280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57646" y="300446"/>
            <a:ext cx="3043645" cy="1136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urveUp">
              <a:avLst>
                <a:gd name="adj" fmla="val 39080"/>
              </a:avLst>
            </a:prstTxWarp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sz="7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النفاق</a:t>
            </a:r>
            <a:endParaRPr lang="en-US" sz="7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9771"/>
            <a:ext cx="4790122" cy="3300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54" y="143692"/>
            <a:ext cx="5177246" cy="31873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219" y="2565065"/>
            <a:ext cx="3817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النفاق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355" y="6325477"/>
            <a:ext cx="5210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কুরানের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7710" y="3405443"/>
            <a:ext cx="3656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منافق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5942" y="2819994"/>
            <a:ext cx="6842782" cy="12343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অধ্যায়ে</a:t>
            </a:r>
            <a:r>
              <a:rPr lang="en-US" sz="5400" b="1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৫ম </a:t>
            </a:r>
            <a:r>
              <a:rPr lang="bn-IN" sz="5400" b="1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5400" b="1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446" y="4523309"/>
            <a:ext cx="6270171" cy="2064327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কুফর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নেফাক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993795" y="391489"/>
            <a:ext cx="5281683" cy="1583611"/>
          </a:xfrm>
          <a:prstGeom prst="horizontalScroll">
            <a:avLst/>
          </a:prstGeom>
          <a:solidFill>
            <a:schemeClr val="bg2">
              <a:lumMod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7895"/>
              </a:avLst>
            </a:prstTxWarp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0"/>
            <a:ext cx="47722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519852" y="1001486"/>
            <a:ext cx="2629988" cy="442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ar-SA" sz="7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الشرك</a:t>
            </a:r>
          </a:p>
          <a:p>
            <a:pPr algn="ctr"/>
            <a:r>
              <a:rPr lang="ar-SA" sz="7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والكفر</a:t>
            </a:r>
          </a:p>
          <a:p>
            <a:pPr algn="ctr"/>
            <a:r>
              <a:rPr lang="ar-SA" sz="7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والنفاق</a:t>
            </a:r>
            <a:endParaRPr lang="en-US" sz="7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9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86824" y="0"/>
            <a:ext cx="256031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1239" y="1136220"/>
            <a:ext cx="5269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800" dirty="0"/>
          </a:p>
        </p:txBody>
      </p:sp>
      <p:sp>
        <p:nvSpPr>
          <p:cNvPr id="7" name="Oval 6"/>
          <p:cNvSpPr/>
          <p:nvPr/>
        </p:nvSpPr>
        <p:spPr>
          <a:xfrm>
            <a:off x="-1653988" y="0"/>
            <a:ext cx="4450976" cy="70462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153" y="1546412"/>
            <a:ext cx="2218765" cy="102197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r"/>
            <a:r>
              <a:rPr lang="ar-S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الشرك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494" y="2931458"/>
            <a:ext cx="2420471" cy="106231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r"/>
            <a:r>
              <a:rPr lang="ar-S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والكفر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5495" y="4316506"/>
            <a:ext cx="2178624" cy="108561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r"/>
            <a:r>
              <a:rPr lang="ar-S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والنفاق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9113" y="1853803"/>
            <a:ext cx="6731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8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পরিচয় বলতে পারবে।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54726" y="2663805"/>
            <a:ext cx="9087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8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7077" y="4049485"/>
            <a:ext cx="9157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কুফরের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কাফেরের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8423" y="5397785"/>
            <a:ext cx="8234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নেফাকের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করতে পারবে।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139838" y="143692"/>
            <a:ext cx="5278580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شرك</a:t>
            </a:r>
            <a:r>
              <a:rPr lang="bn-IN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1903" y="1297663"/>
            <a:ext cx="4918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شرك</a:t>
            </a:r>
            <a:r>
              <a:rPr lang="bn-IN" sz="4800" b="1" dirty="0" smtClean="0">
                <a:latin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আরবী শব্দ।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6657" y="2000797"/>
            <a:ext cx="623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r-SA" sz="5400" b="1" dirty="0" smtClean="0">
                <a:latin typeface="NikoshBAN" panose="02000000000000000000" pitchFamily="2" charset="0"/>
              </a:rPr>
              <a:t>  </a:t>
            </a:r>
            <a:endParaRPr lang="en-US" sz="5400" b="1" dirty="0">
              <a:latin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3219" y="3401370"/>
            <a:ext cx="515718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2"/>
            <a:ext cx="4570520" cy="5708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797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965" y="0"/>
            <a:ext cx="6830289" cy="83481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4000" b="1" spc="50" dirty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شرك 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 err="1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14402"/>
            <a:ext cx="2834640" cy="262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4641159" y="3298449"/>
            <a:ext cx="2231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69" y="3393055"/>
            <a:ext cx="2411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2" name="Bent Arrow 11"/>
          <p:cNvSpPr/>
          <p:nvPr/>
        </p:nvSpPr>
        <p:spPr>
          <a:xfrm rot="10800000">
            <a:off x="10602685" y="2342084"/>
            <a:ext cx="1386693" cy="38384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72392" y="6248563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" y="4765051"/>
            <a:ext cx="6714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4000" b="1" dirty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29791" y="1765861"/>
            <a:ext cx="1052946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705500" y="1805050"/>
            <a:ext cx="1124991" cy="69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2" y="1005841"/>
            <a:ext cx="3239589" cy="2338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74182" y="901337"/>
            <a:ext cx="2690948" cy="2429691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56" y="3835709"/>
            <a:ext cx="2762250" cy="249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5" grpId="0"/>
      <p:bldP spid="16" grpId="0"/>
      <p:bldP spid="17" grpId="0" animBg="1"/>
      <p:bldP spid="18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1023</Words>
  <Application>Microsoft Office PowerPoint</Application>
  <PresentationFormat>Widescreen</PresentationFormat>
  <Paragraphs>210</Paragraphs>
  <Slides>33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 Unicode MS</vt:lpstr>
      <vt:lpstr>alqalam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20</cp:revision>
  <dcterms:created xsi:type="dcterms:W3CDTF">2020-08-11T04:59:38Z</dcterms:created>
  <dcterms:modified xsi:type="dcterms:W3CDTF">2020-08-11T18:44:30Z</dcterms:modified>
</cp:coreProperties>
</file>