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3" r:id="rId3"/>
    <p:sldId id="277" r:id="rId4"/>
    <p:sldId id="278" r:id="rId5"/>
    <p:sldId id="279" r:id="rId6"/>
    <p:sldId id="280" r:id="rId7"/>
    <p:sldId id="304" r:id="rId8"/>
    <p:sldId id="281" r:id="rId9"/>
    <p:sldId id="282" r:id="rId10"/>
    <p:sldId id="283" r:id="rId11"/>
    <p:sldId id="284" r:id="rId12"/>
    <p:sldId id="295" r:id="rId13"/>
    <p:sldId id="285" r:id="rId14"/>
    <p:sldId id="286" r:id="rId15"/>
    <p:sldId id="287" r:id="rId16"/>
    <p:sldId id="288" r:id="rId17"/>
    <p:sldId id="296" r:id="rId18"/>
    <p:sldId id="301" r:id="rId19"/>
    <p:sldId id="302" r:id="rId20"/>
    <p:sldId id="290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E2F0B-2693-4E14-801E-6E43B6FF0BEC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A7843-DCE4-46CA-B748-3C325F48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 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আজকের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অনলাইন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টি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ক্লাসে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সবাইকে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স্বাগতম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iografia di Guglielmo Marconi">
            <a:extLst>
              <a:ext uri="{FF2B5EF4-FFF2-40B4-BE49-F238E27FC236}">
                <a16:creationId xmlns="" xmlns:a16="http://schemas.microsoft.com/office/drawing/2014/main" id="{B1E77AF3-B386-4A32-A83A-203BA1A7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886200" cy="3302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ownload (4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33400"/>
            <a:ext cx="42672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3810000"/>
            <a:ext cx="4227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(১৮৭৪-১৯৩৭)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810000"/>
            <a:ext cx="3684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8006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তরঙ্গ ব্যবহার করে একই কাজ 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লির বিজ্ঞানী গুগলিয়েলমো মার্কনি । এজন্য তাকে বেতার যন্ত্রের আবিষ্কারক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Ray Tomlinson - Wikipedia">
            <a:extLst>
              <a:ext uri="{FF2B5EF4-FFF2-40B4-BE49-F238E27FC236}">
                <a16:creationId xmlns="" xmlns:a16="http://schemas.microsoft.com/office/drawing/2014/main" id="{010DC5D7-D985-43CF-8900-BF8C007A2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6576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Gmail: How To Add A Letterhead And Signature - Web Design Plymouth ...">
            <a:extLst>
              <a:ext uri="{FF2B5EF4-FFF2-40B4-BE49-F238E27FC236}">
                <a16:creationId xmlns="" xmlns:a16="http://schemas.microsoft.com/office/drawing/2014/main" id="{0B96B815-67F8-4F02-82ED-C5852E29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5052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mail PNG Picture | PNG All">
            <a:extLst>
              <a:ext uri="{FF2B5EF4-FFF2-40B4-BE49-F238E27FC236}">
                <a16:creationId xmlns="" xmlns:a16="http://schemas.microsoft.com/office/drawing/2014/main" id="{D8ADE321-DBFC-49B3-8688-F59E6967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28600" y="37338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(১৮৭৪-১৯৩৭)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04800" y="43434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১৯৭১ সালে মাইক্রোপ্রসেসরের আবিষ্কার হয়। এই সময় ইণ্টারনেট প্রটোকল ব্যবহার করে নেটওয়ার্কের মাধ্যমে কম্পিউটার সমুহের মধ্যে আন্তসংযোগ বিকশিত হতে শুরু করে। আর এই বিকাশের ফলে তৈরী হয় ইণ্টারনেট। ১৯৭১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আরপানেটে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পত্রালা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পের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সুচনা করেন আমেরিকার প্রোগ্রামার রেমন্ড স্যামুয়েল টমলিনসন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নিচের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ছবিটি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লক্ষ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 - </a:t>
            </a:r>
            <a:endParaRPr lang="en-US" sz="2800" dirty="0">
              <a:latin typeface="NikoshBAN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038600" y="2590800"/>
            <a:ext cx="2819400" cy="68580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 সিস্টেমের প্রবর্তক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381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জোড়ায়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কাজ</a:t>
            </a:r>
            <a:r>
              <a:rPr lang="en-US" sz="3600" dirty="0" smtClean="0">
                <a:latin typeface="NikoshBAN"/>
              </a:rPr>
              <a:t> -</a:t>
            </a:r>
            <a:endParaRPr lang="en-US" sz="3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১ । </a:t>
            </a:r>
            <a:r>
              <a:rPr lang="en-US" sz="2400" dirty="0" err="1" smtClean="0">
                <a:latin typeface="NikoshBAN"/>
              </a:rPr>
              <a:t>তড়ি</a:t>
            </a:r>
            <a:r>
              <a:rPr lang="en-US" sz="2400" dirty="0" smtClean="0">
                <a:latin typeface="NikoshBAN"/>
              </a:rPr>
              <a:t>ৎ </a:t>
            </a:r>
            <a:r>
              <a:rPr lang="en-US" sz="2400" dirty="0" err="1" smtClean="0">
                <a:latin typeface="NikoshBAN"/>
              </a:rPr>
              <a:t>চৌম্বকীয়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ধারনা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প্রকাশ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 ?</a:t>
            </a:r>
          </a:p>
          <a:p>
            <a:r>
              <a:rPr lang="en-US" sz="2400" dirty="0" smtClean="0">
                <a:latin typeface="NikoshBAN"/>
              </a:rPr>
              <a:t>২ । </a:t>
            </a:r>
            <a:r>
              <a:rPr lang="en-US" sz="2400" dirty="0" err="1" smtClean="0">
                <a:latin typeface="NikoshBAN"/>
              </a:rPr>
              <a:t>বিনা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বার্তা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প্রেরনে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প্রথম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সফল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বিজ্ঞানী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কে</a:t>
            </a:r>
            <a:r>
              <a:rPr lang="en-US" sz="2400" dirty="0" smtClean="0">
                <a:latin typeface="NikoshBAN"/>
              </a:rPr>
              <a:t> ?</a:t>
            </a:r>
          </a:p>
          <a:p>
            <a:r>
              <a:rPr lang="en-US" sz="2400" dirty="0" smtClean="0">
                <a:latin typeface="NikoshBAN"/>
              </a:rPr>
              <a:t>৩ । </a:t>
            </a:r>
            <a:r>
              <a:rPr lang="en-US" sz="2400" dirty="0" err="1" smtClean="0">
                <a:latin typeface="NikoshBAN"/>
              </a:rPr>
              <a:t>বেতার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যন্ত্রের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আবিষ্কারক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কে</a:t>
            </a:r>
            <a:r>
              <a:rPr lang="en-US" sz="2400" dirty="0" smtClean="0">
                <a:latin typeface="NikoshBAN"/>
              </a:rPr>
              <a:t> ? </a:t>
            </a:r>
          </a:p>
          <a:p>
            <a:r>
              <a:rPr lang="en-US" sz="2400" dirty="0" smtClean="0">
                <a:latin typeface="NikoshBAN"/>
              </a:rPr>
              <a:t>৪ । </a:t>
            </a:r>
            <a:r>
              <a:rPr lang="en-US" sz="2400" dirty="0" err="1" smtClean="0">
                <a:latin typeface="NikoshBAN"/>
              </a:rPr>
              <a:t>কত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সালে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ইলেক্ট্রনিক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পত্রালাপের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সূচনা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? </a:t>
            </a:r>
          </a:p>
          <a:p>
            <a:r>
              <a:rPr lang="en-US" sz="2400" dirty="0" smtClean="0">
                <a:latin typeface="NikoshBAN"/>
              </a:rPr>
              <a:t>৫ । </a:t>
            </a:r>
            <a:r>
              <a:rPr lang="en-US" sz="2400" dirty="0" err="1" smtClean="0">
                <a:latin typeface="NikoshBAN"/>
              </a:rPr>
              <a:t>প্রথম</a:t>
            </a:r>
            <a:r>
              <a:rPr lang="en-US" sz="2400" dirty="0" smtClean="0">
                <a:latin typeface="NikoshBAN"/>
              </a:rPr>
              <a:t> ই-</a:t>
            </a:r>
            <a:r>
              <a:rPr lang="en-US" sz="2400" dirty="0" err="1" smtClean="0">
                <a:latin typeface="NikoshBAN"/>
              </a:rPr>
              <a:t>মেইল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পদ্ধতি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চালু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কে</a:t>
            </a:r>
            <a:r>
              <a:rPr lang="en-US" sz="2400" dirty="0" smtClean="0">
                <a:latin typeface="NikoshBAN"/>
              </a:rPr>
              <a:t> ? 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528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মিলিয়ে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নাও</a:t>
            </a:r>
            <a:r>
              <a:rPr lang="en-US" sz="3600" dirty="0" smtClean="0">
                <a:latin typeface="NikoshBAN"/>
              </a:rPr>
              <a:t> –</a:t>
            </a:r>
          </a:p>
          <a:p>
            <a:r>
              <a:rPr lang="en-US" sz="2800" dirty="0" smtClean="0">
                <a:latin typeface="NikoshBAN"/>
              </a:rPr>
              <a:t>১ । </a:t>
            </a:r>
            <a:r>
              <a:rPr lang="en-US" sz="2800" dirty="0" err="1" smtClean="0">
                <a:latin typeface="NikoshBAN"/>
              </a:rPr>
              <a:t>বিজ্ঞানী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জেমস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ক্লার্ক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ম্যাক্সওয়েল</a:t>
            </a:r>
            <a:r>
              <a:rPr lang="en-US" sz="2800" dirty="0" smtClean="0">
                <a:latin typeface="NikoshBAN"/>
              </a:rPr>
              <a:t> ।</a:t>
            </a:r>
          </a:p>
          <a:p>
            <a:r>
              <a:rPr lang="en-US" sz="2800" dirty="0" smtClean="0">
                <a:latin typeface="NikoshBAN"/>
              </a:rPr>
              <a:t>২ । </a:t>
            </a:r>
            <a:r>
              <a:rPr lang="en-US" sz="2800" dirty="0" err="1" smtClean="0">
                <a:latin typeface="NikoshBAN"/>
              </a:rPr>
              <a:t>বিজ্ঞানী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জগদীশচন্দ্র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বসু</a:t>
            </a:r>
            <a:r>
              <a:rPr lang="en-US" sz="2800" dirty="0" smtClean="0">
                <a:latin typeface="NikoshBAN"/>
              </a:rPr>
              <a:t> । </a:t>
            </a:r>
          </a:p>
          <a:p>
            <a:r>
              <a:rPr lang="en-US" sz="2800" dirty="0" smtClean="0">
                <a:latin typeface="NikoshBAN"/>
              </a:rPr>
              <a:t>৩ । </a:t>
            </a:r>
            <a:r>
              <a:rPr lang="en-US" sz="2800" dirty="0" err="1" smtClean="0">
                <a:latin typeface="NikoshBAN"/>
              </a:rPr>
              <a:t>গুগলিয়েলমো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মার্কনি</a:t>
            </a:r>
            <a:r>
              <a:rPr lang="en-US" sz="2800" dirty="0" smtClean="0">
                <a:latin typeface="NikoshBAN"/>
              </a:rPr>
              <a:t>  । </a:t>
            </a:r>
          </a:p>
          <a:p>
            <a:r>
              <a:rPr lang="en-US" sz="2800" dirty="0" smtClean="0">
                <a:latin typeface="NikoshBAN"/>
              </a:rPr>
              <a:t>৪ । ১৯৭১ </a:t>
            </a:r>
            <a:r>
              <a:rPr lang="en-US" sz="2800" dirty="0" err="1" smtClean="0">
                <a:latin typeface="NikoshBAN"/>
              </a:rPr>
              <a:t>সালে</a:t>
            </a:r>
            <a:r>
              <a:rPr lang="en-US" sz="2800" dirty="0" smtClean="0">
                <a:latin typeface="NikoshBAN"/>
              </a:rPr>
              <a:t> ।</a:t>
            </a:r>
          </a:p>
          <a:p>
            <a:r>
              <a:rPr lang="en-US" sz="2800" dirty="0" smtClean="0">
                <a:latin typeface="NikoshBAN"/>
              </a:rPr>
              <a:t>৫ । </a:t>
            </a:r>
            <a:r>
              <a:rPr lang="en-US" sz="2800" dirty="0" err="1" smtClean="0">
                <a:latin typeface="NikoshBAN"/>
              </a:rPr>
              <a:t>আমেরিকার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প্রোগ্রামার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রেমন্ড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স্যামুয়েল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টমলিনসন</a:t>
            </a:r>
            <a:r>
              <a:rPr lang="en-US" sz="2800" dirty="0" smtClean="0">
                <a:latin typeface="NikoshBAN"/>
              </a:rPr>
              <a:t> ।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teve Jobs - Wikipedia">
            <a:extLst>
              <a:ext uri="{FF2B5EF4-FFF2-40B4-BE49-F238E27FC236}">
                <a16:creationId xmlns:a16="http://schemas.microsoft.com/office/drawing/2014/main" xmlns="" id="{523BDE77-C542-4B53-BD39-61662DD9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2743200" cy="29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oday in Apple history: Steve Wozniak leaves Apple | Cult of Mac">
            <a:extLst>
              <a:ext uri="{FF2B5EF4-FFF2-40B4-BE49-F238E27FC236}">
                <a16:creationId xmlns="" xmlns:a16="http://schemas.microsoft.com/office/drawing/2014/main" id="{37A501B8-72EF-47A1-A2E1-6BAD622F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22860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ESSONS FROM EBOLA AFFECTED COMMUNITIES:">
            <a:extLst>
              <a:ext uri="{FF2B5EF4-FFF2-40B4-BE49-F238E27FC236}">
                <a16:creationId xmlns="" xmlns:a16="http://schemas.microsoft.com/office/drawing/2014/main" id="{632FA94F-AB09-47B7-8440-93D14584A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23622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37338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(১৯৫৫-২০১১)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3733800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জজনিয়াক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3733800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রোলান্ড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267200"/>
            <a:ext cx="853440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মাইক্রোপ্রসেসরের আবির্ভাবের পর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যুক্তরাষ্ট্রের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আইবিএম কোম্পানি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পার্সনাল কম্পিউারের তৈরীর কাজ শুরু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স্টিভ জবস (১৯৫৫-২০১১) ও তার দুই বন্ধু মিলে ১৯৭৬ 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র ১লা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আ্যাপল কম্পিউটার নামে একটি প্রতিষ্ঠান চালু করে। প্রতিষ্ঠানটি বর্তমান বিশ্বের অন্যতম বৃহৎ প্রতিষ্ঠান। আ্যাপলের হাতেই পার্সোনাল কম্পিউটারের নানান পর্যায়ে বিকশিত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124200" y="1905000"/>
            <a:ext cx="1207008" cy="9144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766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দুই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বন্ধু</a:t>
            </a:r>
            <a:endParaRPr lang="en-US" b="1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04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নিচের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ছবিটি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লক্ষ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 -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 William Henry Gates III - Forbes.com">
            <a:extLst>
              <a:ext uri="{FF2B5EF4-FFF2-40B4-BE49-F238E27FC236}">
                <a16:creationId xmlns="" xmlns:a16="http://schemas.microsoft.com/office/drawing/2014/main" id="{F2726E2D-5CBD-4FE8-8DC2-A6E47558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8862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Windows Xp Logo Transparent Background Windows Logo - Windows 98 ...">
            <a:extLst>
              <a:ext uri="{FF2B5EF4-FFF2-40B4-BE49-F238E27FC236}">
                <a16:creationId xmlns="" xmlns:a16="http://schemas.microsoft.com/office/drawing/2014/main" id="{0435A184-69DA-43FE-A7F3-1477E6D5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3434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ifference Between DOS and Windows (with Comparison Chart) - Tech ...">
            <a:extLst>
              <a:ext uri="{FF2B5EF4-FFF2-40B4-BE49-F238E27FC236}">
                <a16:creationId xmlns="" xmlns:a16="http://schemas.microsoft.com/office/drawing/2014/main" id="{9561A449-896A-41D3-8973-DEF4926F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44196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0" y="40386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২৮ , ১৯৫৫) - </a:t>
            </a:r>
            <a:r>
              <a:rPr lang="en-US" sz="2000" dirty="0" err="1" smtClean="0">
                <a:latin typeface="NikoshBAN"/>
              </a:rPr>
              <a:t>মাইক্রোসফট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কোম্পানির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প্রতিষ্ঠাতা</a:t>
            </a:r>
            <a:r>
              <a:rPr lang="en-US" sz="2000" dirty="0" smtClean="0">
                <a:latin typeface="NikoshBAN"/>
              </a:rPr>
              <a:t>   </a:t>
            </a:r>
          </a:p>
          <a:p>
            <a:pPr lvl="0"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648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১৯৮১ সালে পার্সোনাল কম্পিউটারের অপারেটিং সিস্টেম তৈরি করেন উইলিয়াম হেনরি বিল গেটস।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অপারেটিং সিস্টেমের নাম এমএস ডস এবং উনন্ডোজ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তার প্রতিষ্ঠানের নাম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পৃথিবীর অধিকাংশ কম্পিউটার পরিচালিত হয় মাইক্রোসফট কোম্পানির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অপারেটিং সিস্টেম সফটওয়্যার দিয়ে।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নিচের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ছবিটি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লক্ষ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 -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7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eb inventor Berners-Lee wins Nobel Prize of Computing | Network World">
            <a:extLst>
              <a:ext uri="{FF2B5EF4-FFF2-40B4-BE49-F238E27FC236}">
                <a16:creationId xmlns="" xmlns:a16="http://schemas.microsoft.com/office/drawing/2014/main" id="{E2DA1003-72AF-43FC-82EB-879EDB18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4087760" cy="3003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nderstanding the World Wide Web – Cambridge Training &amp; Consultancy">
            <a:extLst>
              <a:ext uri="{FF2B5EF4-FFF2-40B4-BE49-F238E27FC236}">
                <a16:creationId xmlns="" xmlns:a16="http://schemas.microsoft.com/office/drawing/2014/main" id="{3E6ECEE8-E66D-4305-9BC6-0BD8A6FE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809999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8100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৮ , ১৯৫৫ )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www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NikoshBAN"/>
                <a:cs typeface="Times New Roman" pitchFamily="18" charset="0"/>
              </a:rPr>
              <a:t>জনক</a:t>
            </a:r>
            <a:r>
              <a:rPr lang="en-US" sz="2000" dirty="0" smtClean="0">
                <a:latin typeface="NikoshBAN"/>
                <a:cs typeface="Times New Roman" pitchFamily="18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3434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ইন্টারনেট বিকাশের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১৯৮৯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টিমোথি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বার্নাস-লি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একজন ব্রিটিশ কম্পিউটার বিজ্ঞানী হাইপারটেক্সট ট্রান্সফার প্রটোকল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http)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ব্যকহার করার প্রস্তাব করেন এবং তা বাস্তবায়ন করেন। সেই থেকে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টিমোথি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বার্নাস-লি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ওয়ার্ল্ড 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য়াইড ওয়েবের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www)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জনক হিসাবে পরিচিতি। ইন্টারনেট কে কেন্দ্র 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শক্তিশালী অর্থনৈতিক ব্যবন্থা গড়ে ওঠে এবং বিকশিত হয় বিভিন্ন ধরনের অ্যাপ্লিকেশন সফটওয়্যারের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8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নিচের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ছবিটি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লক্ষ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 -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next Mark Jukarbarg. - Home | Facebook">
            <a:extLst>
              <a:ext uri="{FF2B5EF4-FFF2-40B4-BE49-F238E27FC236}">
                <a16:creationId xmlns="" xmlns:a16="http://schemas.microsoft.com/office/drawing/2014/main" id="{BBA9199F-6312-4E1A-B7CA-D9129A50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429000" cy="2943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acebook Like Logo Images, Stock Photos &amp; Vectors | Shutterstock">
            <a:extLst>
              <a:ext uri="{FF2B5EF4-FFF2-40B4-BE49-F238E27FC236}">
                <a16:creationId xmlns="" xmlns:a16="http://schemas.microsoft.com/office/drawing/2014/main" id="{BDDACAE4-5ABE-487F-BE73-ED841474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8100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, ১৯৮৪ ) 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419600"/>
            <a:ext cx="8458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বর্তমান পৃথিবীর সবচেয়ে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সামাজিক যোগাযোগ মাধ্যমের নাম ফেসবুক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 হার্ভার্ড বিশ্ববিদ্যালয়ের শিক্ষার্থী মার্ক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জু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কারবার্গ ও তার চার বন্ধুর হাতে সূচিত হয় ফেসবুকের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 শুরুতে এটি বিশ্ববিদ্যা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লয়ের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কেন্দ্রিক থাকলেও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 www. Stastica.com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রিপোর্ট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২০১৮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বিশ্বে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২.৭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বিলিয়ন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এর সংখ্যা প্রতিদিন বাড়ছে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86200" y="1905000"/>
            <a:ext cx="2362200" cy="8382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2133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ফেসবুক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সূচনাকারী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04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নিচের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ছবিটি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লক্ষ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 -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দলীয়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কাজ</a:t>
            </a:r>
            <a:r>
              <a:rPr lang="en-US" sz="3200" dirty="0" smtClean="0">
                <a:latin typeface="NikoshBAN"/>
              </a:rPr>
              <a:t> - </a:t>
            </a:r>
            <a:endParaRPr lang="en-US" sz="32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096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 ।</a:t>
            </a:r>
            <a:r>
              <a:rPr lang="en-US" sz="2400" dirty="0" err="1" smtClean="0"/>
              <a:t>অ্যাপল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প্রতিষ্ঠানটি</a:t>
            </a:r>
            <a:r>
              <a:rPr lang="en-US" sz="2400" dirty="0" smtClean="0"/>
              <a:t> 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আবিষ্কার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? </a:t>
            </a:r>
          </a:p>
          <a:p>
            <a:r>
              <a:rPr lang="en-US" sz="2400" dirty="0" smtClean="0"/>
              <a:t>২ ।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অ্যাপল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চালু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 ?</a:t>
            </a:r>
          </a:p>
          <a:p>
            <a:r>
              <a:rPr lang="en-US" sz="2400" dirty="0" smtClean="0"/>
              <a:t>৩। </a:t>
            </a:r>
            <a:r>
              <a:rPr lang="en-US" sz="2400" dirty="0" err="1" smtClean="0"/>
              <a:t>মাইক্রোসফট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কোম্পানীর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? </a:t>
            </a:r>
          </a:p>
          <a:p>
            <a:r>
              <a:rPr lang="en-US" sz="2400" dirty="0" smtClean="0"/>
              <a:t>৪ । </a:t>
            </a:r>
            <a:r>
              <a:rPr lang="en-US" sz="2400" dirty="0" err="1" smtClean="0"/>
              <a:t>উইলিয়াম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হেনরি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গেটস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জন্মগ্রহন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? </a:t>
            </a:r>
          </a:p>
          <a:p>
            <a:r>
              <a:rPr lang="en-US" sz="2400" dirty="0" smtClean="0">
                <a:latin typeface="NikoshBAN"/>
              </a:rPr>
              <a:t>৫ । http </a:t>
            </a:r>
            <a:r>
              <a:rPr lang="en-US" sz="2400" dirty="0" err="1" smtClean="0">
                <a:latin typeface="NikoshBAN"/>
              </a:rPr>
              <a:t>ব্যবহার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বিজ্ঞানী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তথ্য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ব্যাবস্থাপনার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প্রস্তাব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বাস্তবায়ন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 ? </a:t>
            </a:r>
          </a:p>
          <a:p>
            <a:r>
              <a:rPr lang="en-US" sz="2400" dirty="0" smtClean="0">
                <a:latin typeface="NikoshBAN"/>
              </a:rPr>
              <a:t>৬ । http </a:t>
            </a:r>
            <a:r>
              <a:rPr lang="en-US" sz="2400" dirty="0" err="1" smtClean="0">
                <a:latin typeface="NikoshBAN"/>
              </a:rPr>
              <a:t>এর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পুর্ণ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রুপ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কি</a:t>
            </a:r>
            <a:r>
              <a:rPr lang="en-US" sz="2400" dirty="0" smtClean="0">
                <a:latin typeface="NikoshBAN"/>
              </a:rPr>
              <a:t> ? </a:t>
            </a:r>
          </a:p>
          <a:p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18679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১ । </a:t>
            </a:r>
            <a:r>
              <a:rPr lang="en-US" sz="2400" dirty="0" err="1" smtClean="0">
                <a:latin typeface="NikoshBAN"/>
              </a:rPr>
              <a:t>স্টিভ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জবস</a:t>
            </a:r>
            <a:r>
              <a:rPr lang="en-US" sz="2400" dirty="0" smtClean="0">
                <a:latin typeface="NikoshBAN"/>
              </a:rPr>
              <a:t> ।</a:t>
            </a:r>
          </a:p>
          <a:p>
            <a:r>
              <a:rPr lang="en-US" sz="2400" dirty="0" smtClean="0">
                <a:latin typeface="NikoshBAN"/>
              </a:rPr>
              <a:t>২ । ১৯৭৬ </a:t>
            </a:r>
            <a:r>
              <a:rPr lang="en-US" sz="2400" dirty="0" err="1" smtClean="0">
                <a:latin typeface="NikoshBAN"/>
              </a:rPr>
              <a:t>সালের</a:t>
            </a:r>
            <a:r>
              <a:rPr lang="en-US" sz="2400" dirty="0" smtClean="0">
                <a:latin typeface="NikoshBAN"/>
              </a:rPr>
              <a:t> ১ </a:t>
            </a:r>
            <a:r>
              <a:rPr lang="en-US" sz="2400" dirty="0" err="1" smtClean="0">
                <a:latin typeface="NikoshBAN"/>
              </a:rPr>
              <a:t>লা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এপ্রিল</a:t>
            </a:r>
            <a:r>
              <a:rPr lang="en-US" sz="2400" dirty="0" smtClean="0">
                <a:latin typeface="NikoshBAN"/>
              </a:rPr>
              <a:t> ।</a:t>
            </a:r>
          </a:p>
          <a:p>
            <a:r>
              <a:rPr lang="en-US" sz="2400" dirty="0" smtClean="0">
                <a:latin typeface="NikoshBAN"/>
              </a:rPr>
              <a:t>৩ । </a:t>
            </a:r>
            <a:r>
              <a:rPr lang="en-US" sz="2400" dirty="0" err="1" smtClean="0">
                <a:latin typeface="NikoshBAN"/>
              </a:rPr>
              <a:t>উইলিয়াম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হেনরি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গেটস</a:t>
            </a:r>
            <a:r>
              <a:rPr lang="en-US" sz="2400" dirty="0" smtClean="0">
                <a:latin typeface="NikoshBAN"/>
              </a:rPr>
              <a:t> । </a:t>
            </a:r>
          </a:p>
          <a:p>
            <a:r>
              <a:rPr lang="en-US" sz="2400" dirty="0" smtClean="0">
                <a:latin typeface="NikoshBAN"/>
              </a:rPr>
              <a:t>৪ । ১৯৫৫ </a:t>
            </a:r>
            <a:r>
              <a:rPr lang="en-US" sz="2400" dirty="0" err="1" smtClean="0">
                <a:latin typeface="NikoshBAN"/>
              </a:rPr>
              <a:t>সালের</a:t>
            </a:r>
            <a:r>
              <a:rPr lang="en-US" sz="2400" dirty="0" smtClean="0">
                <a:latin typeface="NikoshBAN"/>
              </a:rPr>
              <a:t> ২৮ </a:t>
            </a:r>
            <a:r>
              <a:rPr lang="en-US" sz="2400" dirty="0" err="1" smtClean="0">
                <a:latin typeface="NikoshBAN"/>
              </a:rPr>
              <a:t>অক্টোবর</a:t>
            </a:r>
            <a:r>
              <a:rPr lang="en-US" sz="2400" dirty="0" smtClean="0">
                <a:latin typeface="NikoshBAN"/>
              </a:rPr>
              <a:t> । </a:t>
            </a:r>
          </a:p>
          <a:p>
            <a:r>
              <a:rPr lang="en-US" sz="2400" dirty="0" smtClean="0">
                <a:latin typeface="NikoshBAN"/>
              </a:rPr>
              <a:t>৫ । </a:t>
            </a:r>
            <a:r>
              <a:rPr lang="en-US" sz="2400" dirty="0" err="1" smtClean="0">
                <a:latin typeface="NikoshBAN"/>
              </a:rPr>
              <a:t>স্যার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টিমোথি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বার্নাস-লি</a:t>
            </a:r>
            <a:r>
              <a:rPr lang="en-US" sz="2400" dirty="0" smtClean="0">
                <a:latin typeface="NikoshBAN"/>
              </a:rPr>
              <a:t> ।</a:t>
            </a:r>
          </a:p>
          <a:p>
            <a:r>
              <a:rPr lang="en-US" sz="2400" dirty="0" smtClean="0">
                <a:latin typeface="NikoshBAN"/>
              </a:rPr>
              <a:t>৬ । </a:t>
            </a:r>
            <a:r>
              <a:rPr lang="en-US" sz="2400" dirty="0" err="1" smtClean="0">
                <a:latin typeface="NikoshBAN"/>
              </a:rPr>
              <a:t>হাইপারটেক্সট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ট্রান্সফার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প্রটোকল</a:t>
            </a:r>
            <a:r>
              <a:rPr lang="en-US" sz="2400" dirty="0" smtClean="0">
                <a:latin typeface="NikoshBAN"/>
              </a:rPr>
              <a:t> ।</a:t>
            </a:r>
          </a:p>
          <a:p>
            <a:endParaRPr lang="en-US" sz="2400" dirty="0" smtClean="0">
              <a:latin typeface="NikoshBAN"/>
            </a:endParaRPr>
          </a:p>
          <a:p>
            <a:endParaRPr lang="en-US" sz="24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200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/>
              </a:rPr>
              <a:t>মিলিয়ে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নাও</a:t>
            </a:r>
            <a:r>
              <a:rPr lang="en-US" sz="3200" b="1" dirty="0" smtClean="0">
                <a:latin typeface="NikoshBAN"/>
              </a:rPr>
              <a:t> - </a:t>
            </a:r>
            <a:endParaRPr lang="en-US" sz="32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১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লন্ডনের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যাদুঘরে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ব্যাবেজ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গণণা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?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ক ) ১৮৩৩            খ ) ১৮৪২            গ ) ১৯১১            ঘ ) ১৯৯১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২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চার্লস ব্যাবেজ কি নামে পরিচিত?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প্রকৌশলী  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ii.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গনিতবিদ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iii.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প্রাগ্রামার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i,iii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i,ii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i,iii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i,ii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iii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৩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ব্যাবেজের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লাভলেসের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ক ) ১৫৩৩            খ ) ১৬৩৩            গ 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১৭৩৩            ঘ ) ১৮৩৩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৪।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লর্ড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বায়রনের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কন্যার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ক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খ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লাভলেস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গ)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ঘ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সেরেনা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উইলিয়ামস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150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৫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জন্ম-মৃত্যু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ক) ১৮৫৮ – ১৯৩০                                খ ) ১৮৫৮ – ১৯৩১   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গ ) ১৮৫৮ – ১৯৩৫                                ঘ ) ১৮৫৮ – ১৯৩৭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মূল্যায়ন</a:t>
            </a:r>
            <a:r>
              <a:rPr lang="en-US" sz="3200" dirty="0" smtClean="0">
                <a:latin typeface="NikoshBAN"/>
              </a:rPr>
              <a:t> - </a:t>
            </a:r>
            <a:endParaRPr lang="en-US" sz="3200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5181600"/>
            <a:ext cx="700088" cy="485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066800"/>
            <a:ext cx="6096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3276600"/>
            <a:ext cx="700088" cy="48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191000"/>
            <a:ext cx="700088" cy="485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6372424"/>
            <a:ext cx="700088" cy="4855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৬ 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প্রটোকলের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ক 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পঞ্চাশের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খ 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সত্তরের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গ 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আশির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ঘ 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একুশ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0"/>
            <a:ext cx="87630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www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ক)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টিমোথি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টিম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বার্নাস-লি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খ)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জুকারবার্গ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গ)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রেমন্ড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স্যামুয়েল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টমলিনসন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স্টিব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জবস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৮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টিমোথি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বার্নাস-লি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জন্ম-গ্রহন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ক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৮ , ১৯৫৫                                   খ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৮ , ১৯৫৯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গ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৮ , ১৯৬১                                    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৮ , ১৯৬৯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৯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ক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খ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গ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ইন্সট্রাগ্রাম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ঘ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ইউটিউব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ফেসবুকের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কে?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ক) স্টিভ জবস 		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খ) বিল গেটস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খ) মার্ক জুকারবার্গ 		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ঘ) চার্লস ব্যাবেজ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১১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জুকারবার্গ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ক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১৪ , ১৯৮৪                           খ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১৪ , ১৯৮৫ 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গ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১৪  ১৯৮৮                           ঘ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১৪ , ১৯৯০ 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প্রটোকলের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ক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পঞ্চাশের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          খ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সত্তরের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গ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আশির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    ঘ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একুশ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533400"/>
            <a:ext cx="64008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24000"/>
            <a:ext cx="609600" cy="409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743200"/>
            <a:ext cx="609600" cy="409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962400"/>
            <a:ext cx="609600" cy="409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5181600"/>
            <a:ext cx="609600" cy="409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95999"/>
            <a:ext cx="685800" cy="3807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304800"/>
            <a:ext cx="8534400" cy="632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838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শিক্ষক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পরিচিতি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419600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/>
              </a:rPr>
              <a:t>মোছাঃ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রহিমা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খাতুন</a:t>
            </a:r>
            <a:endParaRPr lang="en-US" sz="3600" dirty="0" smtClean="0"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সহকারী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শিক্ষক</a:t>
            </a:r>
            <a:r>
              <a:rPr lang="en-US" sz="2400" dirty="0" smtClean="0">
                <a:latin typeface="NikoshBAN"/>
              </a:rPr>
              <a:t> ( </a:t>
            </a:r>
            <a:r>
              <a:rPr lang="en-US" sz="2400" dirty="0" err="1" smtClean="0">
                <a:latin typeface="NikoshBAN"/>
              </a:rPr>
              <a:t>কম্পিউটার</a:t>
            </a:r>
            <a:r>
              <a:rPr lang="en-US" sz="2400" dirty="0" smtClean="0">
                <a:latin typeface="NikoshBAN"/>
              </a:rPr>
              <a:t> ),</a:t>
            </a:r>
          </a:p>
          <a:p>
            <a:r>
              <a:rPr lang="en-US" sz="2800" dirty="0" err="1" smtClean="0">
                <a:latin typeface="NikoshBAN"/>
              </a:rPr>
              <a:t>আমুরোড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হাই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স্কুল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এন্ড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কলেজ</a:t>
            </a:r>
            <a:endParaRPr lang="en-US" sz="2800" dirty="0" smtClean="0">
              <a:latin typeface="NikoshBAN"/>
            </a:endParaRPr>
          </a:p>
          <a:p>
            <a:r>
              <a:rPr lang="en-US" sz="2800" dirty="0" err="1" smtClean="0">
                <a:latin typeface="NikoshBAN"/>
              </a:rPr>
              <a:t>চুনারুঘাট</a:t>
            </a:r>
            <a:r>
              <a:rPr lang="en-US" sz="2800" dirty="0" smtClean="0">
                <a:latin typeface="NikoshBAN"/>
              </a:rPr>
              <a:t> , </a:t>
            </a:r>
            <a:r>
              <a:rPr lang="en-US" sz="2800" dirty="0" err="1" smtClean="0">
                <a:latin typeface="NikoshBAN"/>
              </a:rPr>
              <a:t>হবিগঞ্জ</a:t>
            </a:r>
            <a:r>
              <a:rPr lang="en-US" sz="2800" dirty="0" smtClean="0">
                <a:latin typeface="NikoshBAN"/>
              </a:rPr>
              <a:t> ।</a:t>
            </a: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A1BD05A-7883-4C87-B023-CCFA53FC830A}"/>
              </a:ext>
            </a:extLst>
          </p:cNvPr>
          <p:cNvGrpSpPr/>
          <p:nvPr/>
        </p:nvGrpSpPr>
        <p:grpSpPr>
          <a:xfrm>
            <a:off x="4191000" y="914400"/>
            <a:ext cx="685800" cy="5334000"/>
            <a:chOff x="6004966" y="655087"/>
            <a:chExt cx="627959" cy="7060521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8B5D645D-0857-4A11-8125-00E83DB01DAE}"/>
                </a:ext>
              </a:extLst>
            </p:cNvPr>
            <p:cNvGrpSpPr/>
            <p:nvPr/>
          </p:nvGrpSpPr>
          <p:grpSpPr>
            <a:xfrm>
              <a:off x="6004966" y="655087"/>
              <a:ext cx="618801" cy="3544021"/>
              <a:chOff x="6004966" y="655087"/>
              <a:chExt cx="618801" cy="354402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318CEDD9-8FBD-4B2F-9C4D-31D35E987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25684" y="1243527"/>
                <a:ext cx="1786524" cy="60964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17DDBA41-ADE4-4536-85FE-5FEFC374B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416526" y="3001024"/>
                <a:ext cx="1786524" cy="60964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FDC245E6-C66E-421A-9F93-2CF600C03EA3}"/>
                </a:ext>
              </a:extLst>
            </p:cNvPr>
            <p:cNvGrpSpPr/>
            <p:nvPr/>
          </p:nvGrpSpPr>
          <p:grpSpPr>
            <a:xfrm>
              <a:off x="6014124" y="4171587"/>
              <a:ext cx="618801" cy="3544021"/>
              <a:chOff x="6004966" y="655087"/>
              <a:chExt cx="618801" cy="354402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7190598D-D532-410D-9004-A5AD0C2ED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25684" y="1243527"/>
                <a:ext cx="1786524" cy="60964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EE10D139-5C52-4EA0-8087-20A08406E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416526" y="3001024"/>
                <a:ext cx="1786524" cy="609643"/>
              </a:xfrm>
              <a:prstGeom prst="rect">
                <a:avLst/>
              </a:prstGeom>
            </p:spPr>
          </p:pic>
        </p:grpSp>
      </p:grpSp>
      <p:sp>
        <p:nvSpPr>
          <p:cNvPr id="20" name="Rectangle 19"/>
          <p:cNvSpPr/>
          <p:nvPr/>
        </p:nvSpPr>
        <p:spPr>
          <a:xfrm>
            <a:off x="5486400" y="6858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C757A38-22B6-4885-B431-A4EDA9642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429000" cy="4648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57800" y="2514600"/>
            <a:ext cx="304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অধ্যায়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–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প্রথম</a:t>
            </a:r>
            <a:endParaRPr lang="en-US" sz="2800" dirty="0" smtClean="0">
              <a:solidFill>
                <a:schemeClr val="bg1"/>
              </a:solidFill>
              <a:latin typeface="NikoshBAN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NikoshBAN"/>
              </a:rPr>
              <a:t>তথ্য</a:t>
            </a:r>
            <a:r>
              <a:rPr lang="en-US" sz="2400" dirty="0" smtClean="0">
                <a:solidFill>
                  <a:schemeClr val="bg1"/>
                </a:solidFill>
                <a:latin typeface="Nikosh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/>
              </a:rPr>
              <a:t>যোগাযোগ</a:t>
            </a:r>
            <a:r>
              <a:rPr lang="en-US" sz="2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/>
              </a:rPr>
              <a:t>প্রযুক্তি</a:t>
            </a:r>
            <a:r>
              <a:rPr lang="en-US" sz="2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/>
              </a:rPr>
              <a:t>এবং</a:t>
            </a:r>
            <a:r>
              <a:rPr lang="en-US" sz="2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/>
              </a:rPr>
              <a:t>আমাদের</a:t>
            </a:r>
            <a:r>
              <a:rPr lang="en-US" sz="2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/>
              </a:rPr>
              <a:t>বাংলাদেশ</a:t>
            </a:r>
            <a:endParaRPr lang="en-US" sz="24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23" name="Picture 22" descr="FB_IMG_151662863613810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752600"/>
            <a:ext cx="3276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ব্যাক্তিদের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তালিকা তৈরি 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y home stay safe motivational poster design | Free Vector">
            <a:extLst>
              <a:ext uri="{FF2B5EF4-FFF2-40B4-BE49-F238E27FC236}">
                <a16:creationId xmlns="" xmlns:a16="http://schemas.microsoft.com/office/drawing/2014/main" id="{EC14E90A-EA74-46B6-9D6B-0D3EB7CE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733800" y="1524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624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5334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/>
          </a:p>
        </p:txBody>
      </p:sp>
      <p:graphicFrame>
        <p:nvGraphicFramePr>
          <p:cNvPr id="1638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0" y="1524000"/>
          <a:ext cx="1524000" cy="1285875"/>
        </p:xfrm>
        <a:graphic>
          <a:graphicData uri="http://schemas.openxmlformats.org/presentationml/2006/ole">
            <p:oleObj spid="_x0000_s1638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36576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457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শিখনফল</a:t>
            </a:r>
            <a:r>
              <a:rPr lang="en-US" sz="4800" dirty="0" smtClean="0">
                <a:latin typeface="NikoshBAN"/>
              </a:rPr>
              <a:t> </a:t>
            </a:r>
            <a:endParaRPr lang="en-US" sz="4800" dirty="0"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86BC3B-6957-458B-B1BA-BE82E3E203B8}"/>
              </a:ext>
            </a:extLst>
          </p:cNvPr>
          <p:cNvSpPr txBox="1"/>
          <p:nvPr/>
        </p:nvSpPr>
        <p:spPr>
          <a:xfrm>
            <a:off x="381000" y="2057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বিকাশে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উল্লেখযোগ্য ব্যক্তিত্বের নাম বলতে পারবে।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A36A51-8620-4923-8F25-31C78562EAAD}"/>
              </a:ext>
            </a:extLst>
          </p:cNvPr>
          <p:cNvSpPr txBox="1"/>
          <p:nvPr/>
        </p:nvSpPr>
        <p:spPr>
          <a:xfrm>
            <a:off x="381000" y="5257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আইসিটি বিজ্ঞানীদের আবিষ্কার সম্পর্কে বণর্না করতে পারবে।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/>
              </a:rPr>
              <a:t>এই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পাঠ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শেষে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শিক্ষার্থীরা</a:t>
            </a:r>
            <a:r>
              <a:rPr lang="en-US" sz="3600" b="1" dirty="0" smtClean="0">
                <a:latin typeface="NikoshBAN"/>
              </a:rPr>
              <a:t> -</a:t>
            </a:r>
            <a:endParaRPr lang="en-US" sz="3600" b="1" dirty="0">
              <a:latin typeface="NikoshB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86BC3B-6957-458B-B1BA-BE82E3E203B8}"/>
              </a:ext>
            </a:extLst>
          </p:cNvPr>
          <p:cNvSpPr txBox="1"/>
          <p:nvPr/>
        </p:nvSpPr>
        <p:spPr>
          <a:xfrm>
            <a:off x="381000" y="3352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বিকাশে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উল্লেখযোগ্য ব্যক্তিত্বের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নিচের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ছবিটি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লক্ষ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914400"/>
            <a:ext cx="3124200" cy="2438400"/>
            <a:chOff x="914400" y="990600"/>
            <a:chExt cx="7315200" cy="4953000"/>
          </a:xfrm>
        </p:grpSpPr>
        <p:pic>
          <p:nvPicPr>
            <p:cNvPr id="5" name="Picture 4" descr="download (25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1" y="990600"/>
              <a:ext cx="3962399" cy="4953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 descr="download (26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990600"/>
              <a:ext cx="3276600" cy="4953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B032CD-6C91-4E1F-A9CD-DC6A859CB2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0" r="10272"/>
          <a:stretch/>
        </p:blipFill>
        <p:spPr>
          <a:xfrm>
            <a:off x="5181600" y="381000"/>
            <a:ext cx="3733800" cy="3200400"/>
          </a:xfrm>
          <a:prstGeom prst="rect">
            <a:avLst/>
          </a:prstGeom>
        </p:spPr>
      </p:pic>
      <p:sp>
        <p:nvSpPr>
          <p:cNvPr id="8" name="Arrow: Right 6">
            <a:extLst>
              <a:ext uri="{FF2B5EF4-FFF2-40B4-BE49-F238E27FC236}">
                <a16:creationId xmlns="" xmlns:a16="http://schemas.microsoft.com/office/drawing/2014/main" id="{0B8D9ED8-9023-40DA-8913-85A365D77A49}"/>
              </a:ext>
            </a:extLst>
          </p:cNvPr>
          <p:cNvSpPr/>
          <p:nvPr/>
        </p:nvSpPr>
        <p:spPr>
          <a:xfrm>
            <a:off x="3505200" y="1143000"/>
            <a:ext cx="1752600" cy="19812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352800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১৭৯১-১৮৭১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1752600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5A4770B-7E6B-4C8E-A345-64F3E9A25D4F}"/>
              </a:ext>
            </a:extLst>
          </p:cNvPr>
          <p:cNvSpPr/>
          <p:nvPr/>
        </p:nvSpPr>
        <p:spPr>
          <a:xfrm>
            <a:off x="228600" y="3962400"/>
            <a:ext cx="86745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িউটারের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িউটারের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িফারেন্স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১৯৯১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লন্ডনের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জাদুঘরে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DECFCD-5751-47CD-BB4E-8F567CFDC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41148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E6D174-73CB-485C-BBD8-17F96B31B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39624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2766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বায়রনের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( ১৮১৫-১৮৫২ )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36576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ব্যাবেজের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লাগানোর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প্রোগ্রামিং-এর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হয়।১৮৪২সালে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তুরিন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ব্যাবেজের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ক্রমাঙ্কিত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ধারণাটাই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নিচের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ছবিটি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লক্ষ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- </a:t>
            </a:r>
            <a:endParaRPr lang="en-US" sz="2800" dirty="0"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24384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/>
              </a:rPr>
              <a:t>১ । </a:t>
            </a:r>
            <a:r>
              <a:rPr lang="en-US" sz="2400" dirty="0" err="1" smtClean="0">
                <a:latin typeface="NikoshBAN"/>
              </a:rPr>
              <a:t>কার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হাতে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আধুনিক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কম্পিউটারের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বিকাশ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প্রচলন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শুরু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 ?</a:t>
            </a:r>
          </a:p>
          <a:p>
            <a:r>
              <a:rPr lang="en-US" sz="2400" dirty="0" smtClean="0">
                <a:latin typeface="NikoshBAN"/>
              </a:rPr>
              <a:t>২ । </a:t>
            </a:r>
            <a:r>
              <a:rPr lang="en-US" sz="2400" dirty="0" err="1" smtClean="0">
                <a:latin typeface="NikoshBAN"/>
              </a:rPr>
              <a:t>ডিফারেন্স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ইঞ্জিন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তৈরি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 ?</a:t>
            </a:r>
          </a:p>
          <a:p>
            <a:r>
              <a:rPr lang="en-US" sz="2400" dirty="0" smtClean="0">
                <a:latin typeface="NikoshBAN"/>
              </a:rPr>
              <a:t>৩। </a:t>
            </a:r>
            <a:r>
              <a:rPr lang="en-US" sz="2400" dirty="0" err="1" smtClean="0">
                <a:latin typeface="NikoshBAN"/>
              </a:rPr>
              <a:t>প্রোগ্রামিং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ধারণার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প্রবর্তক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কে</a:t>
            </a:r>
            <a:r>
              <a:rPr lang="en-US" sz="2400" dirty="0" smtClean="0">
                <a:latin typeface="NikoshBAN"/>
              </a:rPr>
              <a:t> ?</a:t>
            </a:r>
          </a:p>
          <a:p>
            <a:r>
              <a:rPr lang="en-US" sz="2400" dirty="0" smtClean="0">
                <a:latin typeface="NikoshBAN"/>
              </a:rPr>
              <a:t>৪ । </a:t>
            </a:r>
            <a:r>
              <a:rPr lang="en-US" sz="2400" dirty="0" err="1" smtClean="0">
                <a:latin typeface="NikoshBAN"/>
              </a:rPr>
              <a:t>অ্যাডা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লাভলেসের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মৃত্যুর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বছর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বিজ্ঞানীরা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বুঝতে</a:t>
            </a:r>
            <a:r>
              <a:rPr lang="en-US" sz="2400" dirty="0" smtClean="0">
                <a:latin typeface="NikoshBAN"/>
              </a:rPr>
              <a:t>  </a:t>
            </a:r>
            <a:r>
              <a:rPr lang="en-US" sz="2400" dirty="0" err="1" smtClean="0">
                <a:latin typeface="NikoshBAN"/>
              </a:rPr>
              <a:t>পারেন</a:t>
            </a:r>
            <a:r>
              <a:rPr lang="en-US" sz="2400" dirty="0" smtClean="0">
                <a:latin typeface="NikoshBAN"/>
              </a:rPr>
              <a:t>  </a:t>
            </a:r>
            <a:r>
              <a:rPr lang="en-US" sz="2400" dirty="0" err="1" smtClean="0">
                <a:latin typeface="NikoshBAN"/>
              </a:rPr>
              <a:t>তিনি</a:t>
            </a:r>
            <a:r>
              <a:rPr lang="en-US" sz="2400" dirty="0" smtClean="0">
                <a:latin typeface="NikoshBAN"/>
              </a:rPr>
              <a:t> ই  </a:t>
            </a:r>
            <a:r>
              <a:rPr lang="en-US" sz="2400" dirty="0" err="1" smtClean="0">
                <a:latin typeface="NikoshBAN"/>
              </a:rPr>
              <a:t>অ্যালগরিদম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প্রোগ্রামিংয়ের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ধারনা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প্রকাশ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করেছিলেন</a:t>
            </a:r>
            <a:r>
              <a:rPr lang="en-US" sz="2400" dirty="0" smtClean="0">
                <a:latin typeface="NikoshBAN"/>
              </a:rPr>
              <a:t>  ? </a:t>
            </a:r>
          </a:p>
          <a:p>
            <a:r>
              <a:rPr lang="en-US" sz="2400" dirty="0" smtClean="0">
                <a:latin typeface="NikoshBAN"/>
              </a:rPr>
              <a:t> </a:t>
            </a:r>
          </a:p>
          <a:p>
            <a:endParaRPr lang="en-US" dirty="0" smtClean="0">
              <a:latin typeface="NikoshBAN"/>
            </a:endParaRPr>
          </a:p>
          <a:p>
            <a:endParaRPr lang="en-US" dirty="0" smtClean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272677"/>
            <a:ext cx="8458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/>
              </a:rPr>
              <a:t>১। </a:t>
            </a:r>
            <a:r>
              <a:rPr lang="en-US" sz="2400" dirty="0" err="1" smtClean="0">
                <a:latin typeface="NikoshBAN"/>
              </a:rPr>
              <a:t>চার্লস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ব্যাবেজ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নামক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একজন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ইংরেজ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প্রকৌশলী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গনিতবিদের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হাতে</a:t>
            </a:r>
            <a:r>
              <a:rPr lang="en-US" sz="2400" dirty="0" smtClean="0">
                <a:latin typeface="NikoshBAN"/>
              </a:rPr>
              <a:t> । </a:t>
            </a:r>
          </a:p>
          <a:p>
            <a:r>
              <a:rPr lang="en-US" sz="2400" dirty="0" smtClean="0">
                <a:latin typeface="NikoshBAN"/>
              </a:rPr>
              <a:t>২। </a:t>
            </a:r>
            <a:r>
              <a:rPr lang="en-US" sz="2400" dirty="0" err="1" smtClean="0">
                <a:latin typeface="NikoshBAN"/>
              </a:rPr>
              <a:t>আধুনিক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কম্পিউটারের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চার্লস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ব্যাবেজ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ডিফারেন্স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ইঞ্জিন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তৈরি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 ।</a:t>
            </a:r>
          </a:p>
          <a:p>
            <a:r>
              <a:rPr lang="en-US" sz="2400" dirty="0" smtClean="0">
                <a:latin typeface="NikoshBAN"/>
              </a:rPr>
              <a:t>৩। </a:t>
            </a:r>
            <a:r>
              <a:rPr lang="en-US" sz="2400" dirty="0" err="1" smtClean="0">
                <a:latin typeface="NikoshBAN"/>
              </a:rPr>
              <a:t>প্রোগ্রামিং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ধারণার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প্রবর্তক</a:t>
            </a:r>
            <a:r>
              <a:rPr lang="en-US" sz="2400" dirty="0" smtClean="0">
                <a:latin typeface="NikoshBAN"/>
              </a:rPr>
              <a:t> – </a:t>
            </a:r>
            <a:r>
              <a:rPr lang="en-US" sz="2400" dirty="0" err="1" smtClean="0">
                <a:latin typeface="NikoshBAN"/>
              </a:rPr>
              <a:t>অ্যাডা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লাভলেস</a:t>
            </a:r>
            <a:r>
              <a:rPr lang="en-US" sz="2400" dirty="0" smtClean="0">
                <a:latin typeface="NikoshBAN"/>
              </a:rPr>
              <a:t>  ।</a:t>
            </a:r>
          </a:p>
          <a:p>
            <a:r>
              <a:rPr lang="en-US" sz="2400" dirty="0" smtClean="0">
                <a:latin typeface="NikoshBAN"/>
              </a:rPr>
              <a:t>৪। </a:t>
            </a:r>
            <a:r>
              <a:rPr lang="en-US" sz="2400" dirty="0" err="1" smtClean="0">
                <a:latin typeface="NikoshBAN"/>
              </a:rPr>
              <a:t>অ্যাডা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লাভলেসের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মৃত্যুর</a:t>
            </a:r>
            <a:r>
              <a:rPr lang="en-US" sz="2400" dirty="0" smtClean="0">
                <a:latin typeface="NikoshBAN"/>
              </a:rPr>
              <a:t> ১০০ </a:t>
            </a:r>
            <a:r>
              <a:rPr lang="en-US" sz="2400" dirty="0" err="1" smtClean="0">
                <a:latin typeface="NikoshBAN"/>
              </a:rPr>
              <a:t>বছর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বিজ্ঞানীরা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বুঝতে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পারেন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অ্যাডা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লাভলেসই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প্রোগ্রামিং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ধারণা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প্রকাশ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করেছিলেন</a:t>
            </a:r>
            <a:r>
              <a:rPr lang="en-US" sz="2400" dirty="0" smtClean="0">
                <a:latin typeface="NikoshBAN"/>
              </a:rPr>
              <a:t>  ।</a:t>
            </a:r>
          </a:p>
          <a:p>
            <a:r>
              <a:rPr lang="en-US" sz="2400" dirty="0" smtClean="0">
                <a:latin typeface="NikoshBAN"/>
              </a:rPr>
              <a:t> </a:t>
            </a:r>
          </a:p>
          <a:p>
            <a:endParaRPr lang="en-US" dirty="0" smtClean="0">
              <a:latin typeface="NikoshBAN"/>
            </a:endParaRPr>
          </a:p>
          <a:p>
            <a:endParaRPr lang="en-US" dirty="0" smtClean="0">
              <a:latin typeface="NikoshBAN"/>
            </a:endParaRPr>
          </a:p>
          <a:p>
            <a:endParaRPr lang="en-US" dirty="0" smtClean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04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একক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কাজ</a:t>
            </a:r>
            <a:r>
              <a:rPr lang="en-US" sz="3200" dirty="0" smtClean="0">
                <a:latin typeface="NikoshBAN"/>
              </a:rPr>
              <a:t> -</a:t>
            </a:r>
            <a:endParaRPr lang="en-US" sz="32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352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মিলিয়ে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নাও</a:t>
            </a:r>
            <a:r>
              <a:rPr lang="en-US" sz="3600" dirty="0" smtClean="0">
                <a:latin typeface="NikoshBAN"/>
              </a:rPr>
              <a:t> -</a:t>
            </a:r>
            <a:endParaRPr lang="en-US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7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3400" y="1066800"/>
            <a:ext cx="3733800" cy="2971800"/>
            <a:chOff x="609600" y="1295400"/>
            <a:chExt cx="7981950" cy="3657600"/>
          </a:xfrm>
        </p:grpSpPr>
        <p:pic>
          <p:nvPicPr>
            <p:cNvPr id="4" name="Picture 3" descr="download (37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1295400"/>
              <a:ext cx="3867150" cy="3657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 descr="download (38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295400"/>
              <a:ext cx="3810000" cy="3657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0AF70F9-6184-4236-94C6-7937CCA75B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4800600" y="914400"/>
            <a:ext cx="3962400" cy="3338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8768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ব্যাবেজ আর আ্যডা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লাভলেসের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এই কার্যক্রমের পাশাপাশি সে সময় পদার্থ বিজ্ঞানে গুরুত্বপূর্ণ অগ্রগতি সাধিত 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বিজ্ঞানী জেমস ক্লার্ক ম্যাক্সওয়েল  তড়িৎ ও চৌম্বক বল কে একত্রে করে তড়িৎ চৌম্বকীয় বলের ধারণা প্রকাশ করেন। যা বিনা তারে বার্তা প্রেরণের একটি স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ম্ভা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1910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(১৮৩১-১৮৭৯)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41910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ক্ষুদ্রতরঙ্গ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8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নিচের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ছবিটি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লক্ষ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 -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7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Sir Jagadish Chandra Bose | Indian plant physiologist and ...">
            <a:extLst>
              <a:ext uri="{FF2B5EF4-FFF2-40B4-BE49-F238E27FC236}">
                <a16:creationId xmlns="" xmlns:a16="http://schemas.microsoft.com/office/drawing/2014/main" id="{7C870068-5E1A-41B4-BED7-F3EAE843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8100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6482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জগদীশচন্দ্র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১৮৯৫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অতিক্ষুদ্র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নিচের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ছবিটি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লক্ষ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 - </a:t>
            </a:r>
            <a:endParaRPr lang="en-US" sz="2800" dirty="0">
              <a:latin typeface="NikoshB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40C76D-48F9-48F5-A22C-14D6D5037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86" t="35590" r="10352" b="3292"/>
          <a:stretch/>
        </p:blipFill>
        <p:spPr>
          <a:xfrm>
            <a:off x="4800600" y="838200"/>
            <a:ext cx="38862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581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বাঙালী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বিজ্ঞানী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জগদীশচন্দ্র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বসু</a:t>
            </a:r>
            <a:r>
              <a:rPr lang="en-US" sz="2400" dirty="0" smtClean="0">
                <a:latin typeface="NikoshBAN"/>
              </a:rPr>
              <a:t> </a:t>
            </a:r>
          </a:p>
          <a:p>
            <a:r>
              <a:rPr lang="en-US" sz="2400" dirty="0" smtClean="0">
                <a:latin typeface="NikoshBAN"/>
              </a:rPr>
              <a:t>    ( ১৮৫৮ – ১৯৩৭ ) </a:t>
            </a:r>
            <a:endParaRPr lang="en-US" sz="24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581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বেতার</a:t>
            </a:r>
            <a:r>
              <a:rPr lang="en-US" sz="2400" dirty="0" smtClean="0">
                <a:latin typeface="NikoshBAN"/>
              </a:rPr>
              <a:t> / </a:t>
            </a:r>
            <a:r>
              <a:rPr lang="en-US" sz="2400" dirty="0" err="1" smtClean="0">
                <a:latin typeface="NikoshBAN"/>
              </a:rPr>
              <a:t>রেডিও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1482</Words>
  <Application>Microsoft Office PowerPoint</Application>
  <PresentationFormat>On-screen Show (4:3)</PresentationFormat>
  <Paragraphs>152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184</cp:revision>
  <dcterms:created xsi:type="dcterms:W3CDTF">2021-03-12T09:28:50Z</dcterms:created>
  <dcterms:modified xsi:type="dcterms:W3CDTF">2021-03-31T15:59:28Z</dcterms:modified>
</cp:coreProperties>
</file>