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DC54"/>
    <a:srgbClr val="F43CD1"/>
    <a:srgbClr val="000099"/>
    <a:srgbClr val="006600"/>
    <a:srgbClr val="66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306-F984-4CB4-B425-CDC3DA8A26C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02B7-4467-408F-826E-246AC055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6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306-F984-4CB4-B425-CDC3DA8A26C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02B7-4467-408F-826E-246AC055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5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306-F984-4CB4-B425-CDC3DA8A26C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02B7-4467-408F-826E-246AC055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4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306-F984-4CB4-B425-CDC3DA8A26C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02B7-4467-408F-826E-246AC055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306-F984-4CB4-B425-CDC3DA8A26C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02B7-4467-408F-826E-246AC055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0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306-F984-4CB4-B425-CDC3DA8A26C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02B7-4467-408F-826E-246AC055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4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306-F984-4CB4-B425-CDC3DA8A26C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02B7-4467-408F-826E-246AC055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2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306-F984-4CB4-B425-CDC3DA8A26C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02B7-4467-408F-826E-246AC055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1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306-F984-4CB4-B425-CDC3DA8A26C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02B7-4467-408F-826E-246AC055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306-F984-4CB4-B425-CDC3DA8A26C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02B7-4467-408F-826E-246AC055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3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306-F984-4CB4-B425-CDC3DA8A26C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02B7-4467-408F-826E-246AC055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4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B306-F984-4CB4-B425-CDC3DA8A26C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802B7-4467-408F-826E-246AC055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6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3" y="195942"/>
            <a:ext cx="11260182" cy="5852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7274" y="1798583"/>
            <a:ext cx="4663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66"/>
                </a:solidFill>
              </a:rPr>
              <a:t>সবাইকে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4036423" y="3122022"/>
            <a:ext cx="4807131" cy="156966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FF00"/>
                </a:solidFill>
              </a:rPr>
              <a:t>শুভেচ্ছা</a:t>
            </a:r>
            <a:r>
              <a:rPr lang="en-US" sz="8800" dirty="0" smtClean="0"/>
              <a:t> </a:t>
            </a:r>
            <a:endParaRPr lang="en-US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5896" y="209006"/>
            <a:ext cx="61003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৪.পেশাদারী ও </a:t>
            </a:r>
            <a:r>
              <a:rPr lang="en-US" sz="3200" dirty="0" err="1" smtClean="0">
                <a:solidFill>
                  <a:srgbClr val="FF0000"/>
                </a:solidFill>
              </a:rPr>
              <a:t>বেতনভূক্ত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890587"/>
            <a:ext cx="11351622" cy="50768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04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3987" y="169818"/>
            <a:ext cx="3749041" cy="58477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৫.নিরপেক্ষতা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" y="872653"/>
            <a:ext cx="10907486" cy="51816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018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5166" y="222068"/>
            <a:ext cx="5055326" cy="584775"/>
          </a:xfrm>
          <a:prstGeom prst="rect">
            <a:avLst/>
          </a:prstGeom>
          <a:solidFill>
            <a:srgbClr val="F43C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9"/>
                </a:solidFill>
              </a:rPr>
              <a:t>৬. </a:t>
            </a:r>
            <a:r>
              <a:rPr lang="en-US" sz="3200" dirty="0" err="1" smtClean="0">
                <a:solidFill>
                  <a:srgbClr val="000099"/>
                </a:solidFill>
              </a:rPr>
              <a:t>নিয়োগ</a:t>
            </a:r>
            <a:r>
              <a:rPr lang="en-US" sz="3200" dirty="0" smtClean="0">
                <a:solidFill>
                  <a:srgbClr val="000099"/>
                </a:solidFill>
              </a:rPr>
              <a:t> ও </a:t>
            </a:r>
            <a:r>
              <a:rPr lang="en-US" sz="3200" dirty="0" err="1" smtClean="0">
                <a:solidFill>
                  <a:srgbClr val="000099"/>
                </a:solidFill>
              </a:rPr>
              <a:t>পদোন্নতি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endParaRPr lang="en-US" sz="3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992777"/>
            <a:ext cx="11155680" cy="4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8411" y="235132"/>
            <a:ext cx="484632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৭.আনুষ্ঠানিকতা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992777"/>
            <a:ext cx="10894422" cy="50553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575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0154" y="313507"/>
            <a:ext cx="3291840" cy="584775"/>
          </a:xfrm>
          <a:prstGeom prst="rect">
            <a:avLst/>
          </a:prstGeom>
          <a:solidFill>
            <a:srgbClr val="7BDC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600CC"/>
                </a:solidFill>
              </a:rPr>
              <a:t>৮.স্থায়িত্ব</a:t>
            </a:r>
            <a:endParaRPr lang="en-US" sz="3200" dirty="0">
              <a:solidFill>
                <a:srgbClr val="66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3" y="1097280"/>
            <a:ext cx="10920548" cy="4820193"/>
          </a:xfrm>
          <a:prstGeom prst="rect">
            <a:avLst/>
          </a:prstGeom>
          <a:ln w="57150">
            <a:solidFill>
              <a:srgbClr val="F43CD1"/>
            </a:solidFill>
          </a:ln>
        </p:spPr>
      </p:pic>
    </p:spTree>
    <p:extLst>
      <p:ext uri="{BB962C8B-B14F-4D97-AF65-F5344CB8AC3E}">
        <p14:creationId xmlns:p14="http://schemas.microsoft.com/office/powerpoint/2010/main" val="155882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2046" y="326571"/>
            <a:ext cx="842554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আমলাদের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নিয়োগ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প্রশিক্ষণ</a:t>
            </a:r>
            <a:r>
              <a:rPr lang="en-US" sz="3200" dirty="0" smtClean="0">
                <a:solidFill>
                  <a:schemeClr val="bg1"/>
                </a:solidFill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</a:rPr>
              <a:t>চাকরির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শর্ত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1914" y="1049773"/>
            <a:ext cx="3278462" cy="523220"/>
          </a:xfrm>
          <a:prstGeom prst="rect">
            <a:avLst/>
          </a:prstGeom>
          <a:solidFill>
            <a:srgbClr val="F43CD1"/>
          </a:solidFill>
        </p:spPr>
        <p:txBody>
          <a:bodyPr wrap="none">
            <a:spAutoFit/>
          </a:bodyPr>
          <a:lstStyle/>
          <a:p>
            <a:r>
              <a:rPr lang="as-IN" sz="2800" b="1" dirty="0">
                <a:solidFill>
                  <a:srgbClr val="7BDC54"/>
                </a:solidFill>
              </a:rPr>
              <a:t>আমলাদের নিয়োগ</a:t>
            </a:r>
            <a:endParaRPr lang="en-US" sz="2800" b="1" dirty="0">
              <a:solidFill>
                <a:srgbClr val="7BDC5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3" y="1711420"/>
            <a:ext cx="11129555" cy="4284431"/>
          </a:xfrm>
          <a:prstGeom prst="rect">
            <a:avLst/>
          </a:prstGeom>
          <a:ln w="57150">
            <a:solidFill>
              <a:srgbClr val="F43CD1"/>
            </a:solidFill>
          </a:ln>
        </p:spPr>
      </p:pic>
    </p:spTree>
    <p:extLst>
      <p:ext uri="{BB962C8B-B14F-4D97-AF65-F5344CB8AC3E}">
        <p14:creationId xmlns:p14="http://schemas.microsoft.com/office/powerpoint/2010/main" val="25103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2699" y="226813"/>
            <a:ext cx="3671198" cy="584775"/>
          </a:xfrm>
          <a:prstGeom prst="rect">
            <a:avLst/>
          </a:prstGeom>
          <a:solidFill>
            <a:srgbClr val="7BDC54"/>
          </a:solidFill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rgbClr val="002060"/>
                </a:solidFill>
              </a:rPr>
              <a:t>আমলাদের </a:t>
            </a:r>
            <a:r>
              <a:rPr lang="en-US" sz="3200" dirty="0" err="1" smtClean="0">
                <a:solidFill>
                  <a:srgbClr val="002060"/>
                </a:solidFill>
              </a:rPr>
              <a:t>প্রশিক্ষণ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1136469"/>
            <a:ext cx="11064240" cy="4807131"/>
          </a:xfrm>
          <a:prstGeom prst="rect">
            <a:avLst/>
          </a:prstGeom>
          <a:ln w="57150">
            <a:solidFill>
              <a:srgbClr val="F43CD1"/>
            </a:solidFill>
          </a:ln>
        </p:spPr>
      </p:pic>
    </p:spTree>
    <p:extLst>
      <p:ext uri="{BB962C8B-B14F-4D97-AF65-F5344CB8AC3E}">
        <p14:creationId xmlns:p14="http://schemas.microsoft.com/office/powerpoint/2010/main" val="241716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1640" y="122311"/>
            <a:ext cx="429155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s-IN" sz="3200" dirty="0" smtClean="0">
                <a:solidFill>
                  <a:srgbClr val="6600CC"/>
                </a:solidFill>
              </a:rPr>
              <a:t>আমলাদের</a:t>
            </a:r>
            <a:r>
              <a:rPr lang="en-US" sz="3200" dirty="0" smtClean="0">
                <a:solidFill>
                  <a:srgbClr val="6600CC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চাকরীর</a:t>
            </a:r>
            <a:r>
              <a:rPr lang="en-US" sz="3200" dirty="0" smtClean="0">
                <a:solidFill>
                  <a:srgbClr val="6600CC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শর্ত</a:t>
            </a:r>
            <a:r>
              <a:rPr lang="as-IN" sz="3200" dirty="0" smtClean="0">
                <a:solidFill>
                  <a:srgbClr val="6600CC"/>
                </a:solidFill>
              </a:rPr>
              <a:t> </a:t>
            </a:r>
            <a:endParaRPr lang="en-US" sz="3200" dirty="0">
              <a:solidFill>
                <a:srgbClr val="66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" y="901337"/>
            <a:ext cx="11011989" cy="50814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21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075610" y="235132"/>
            <a:ext cx="4585063" cy="1358537"/>
          </a:xfrm>
          <a:prstGeom prst="ellipse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</a:rPr>
              <a:t>একক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কাজ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045029" y="1685109"/>
            <a:ext cx="10332720" cy="4232364"/>
          </a:xfrm>
          <a:prstGeom prst="horizontalScroll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rgbClr val="F43CD1"/>
                </a:solidFill>
              </a:rPr>
              <a:t>১.আমলা </a:t>
            </a:r>
            <a:r>
              <a:rPr lang="en-US" sz="3600" dirty="0" err="1" smtClean="0">
                <a:solidFill>
                  <a:srgbClr val="F43CD1"/>
                </a:solidFill>
              </a:rPr>
              <a:t>শব্দটি</a:t>
            </a:r>
            <a:r>
              <a:rPr lang="en-US" sz="3600" dirty="0" smtClean="0">
                <a:solidFill>
                  <a:srgbClr val="F43CD1"/>
                </a:solidFill>
              </a:rPr>
              <a:t> </a:t>
            </a:r>
            <a:r>
              <a:rPr lang="en-US" sz="3600" dirty="0" err="1" smtClean="0">
                <a:solidFill>
                  <a:srgbClr val="F43CD1"/>
                </a:solidFill>
              </a:rPr>
              <a:t>কোন</a:t>
            </a:r>
            <a:r>
              <a:rPr lang="en-US" sz="3600" dirty="0" smtClean="0">
                <a:solidFill>
                  <a:srgbClr val="F43CD1"/>
                </a:solidFill>
              </a:rPr>
              <a:t> </a:t>
            </a:r>
            <a:r>
              <a:rPr lang="en-US" sz="3600" dirty="0" err="1" smtClean="0">
                <a:solidFill>
                  <a:srgbClr val="F43CD1"/>
                </a:solidFill>
              </a:rPr>
              <a:t>ভাষা</a:t>
            </a:r>
            <a:r>
              <a:rPr lang="en-US" sz="3600" dirty="0" smtClean="0">
                <a:solidFill>
                  <a:srgbClr val="F43CD1"/>
                </a:solidFill>
              </a:rPr>
              <a:t> </a:t>
            </a:r>
            <a:r>
              <a:rPr lang="en-US" sz="3600" dirty="0" err="1" smtClean="0">
                <a:solidFill>
                  <a:srgbClr val="F43CD1"/>
                </a:solidFill>
              </a:rPr>
              <a:t>থেকে</a:t>
            </a:r>
            <a:r>
              <a:rPr lang="en-US" sz="3600" dirty="0" smtClean="0">
                <a:solidFill>
                  <a:srgbClr val="F43CD1"/>
                </a:solidFill>
              </a:rPr>
              <a:t> </a:t>
            </a:r>
            <a:r>
              <a:rPr lang="en-US" sz="3600" dirty="0" err="1" smtClean="0">
                <a:solidFill>
                  <a:srgbClr val="F43CD1"/>
                </a:solidFill>
              </a:rPr>
              <a:t>এসেছে</a:t>
            </a:r>
            <a:r>
              <a:rPr lang="en-US" sz="3600" dirty="0" smtClean="0">
                <a:solidFill>
                  <a:srgbClr val="F43CD1"/>
                </a:solidFill>
              </a:rPr>
              <a:t> ?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rgbClr val="F43CD1"/>
                </a:solidFill>
              </a:rPr>
              <a:t>২.আমলাতন্ত্র </a:t>
            </a:r>
            <a:r>
              <a:rPr lang="en-US" sz="3600" dirty="0" err="1" smtClean="0">
                <a:solidFill>
                  <a:srgbClr val="F43CD1"/>
                </a:solidFill>
              </a:rPr>
              <a:t>বলতে</a:t>
            </a:r>
            <a:r>
              <a:rPr lang="en-US" sz="3600" dirty="0" smtClean="0">
                <a:solidFill>
                  <a:srgbClr val="F43CD1"/>
                </a:solidFill>
              </a:rPr>
              <a:t> </a:t>
            </a:r>
            <a:r>
              <a:rPr lang="en-US" sz="3600" dirty="0" err="1" smtClean="0">
                <a:solidFill>
                  <a:srgbClr val="F43CD1"/>
                </a:solidFill>
              </a:rPr>
              <a:t>কী</a:t>
            </a:r>
            <a:r>
              <a:rPr lang="en-US" sz="3600" dirty="0" smtClean="0">
                <a:solidFill>
                  <a:srgbClr val="F43CD1"/>
                </a:solidFill>
              </a:rPr>
              <a:t> </a:t>
            </a:r>
            <a:r>
              <a:rPr lang="en-US" sz="3600" dirty="0" err="1" smtClean="0">
                <a:solidFill>
                  <a:srgbClr val="F43CD1"/>
                </a:solidFill>
              </a:rPr>
              <a:t>বুঝ</a:t>
            </a:r>
            <a:r>
              <a:rPr lang="en-US" sz="3600" dirty="0" smtClean="0">
                <a:solidFill>
                  <a:srgbClr val="F43CD1"/>
                </a:solidFill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rgbClr val="F43CD1"/>
                </a:solidFill>
              </a:rPr>
              <a:t>৩.আমলাতন্ত্রের </a:t>
            </a:r>
            <a:r>
              <a:rPr lang="en-US" sz="3600" dirty="0" err="1" smtClean="0">
                <a:solidFill>
                  <a:srgbClr val="F43CD1"/>
                </a:solidFill>
              </a:rPr>
              <a:t>একটি</a:t>
            </a:r>
            <a:r>
              <a:rPr lang="en-US" sz="3600" dirty="0" smtClean="0">
                <a:solidFill>
                  <a:srgbClr val="F43CD1"/>
                </a:solidFill>
              </a:rPr>
              <a:t> </a:t>
            </a:r>
            <a:r>
              <a:rPr lang="en-US" sz="3600" dirty="0" err="1" smtClean="0">
                <a:solidFill>
                  <a:srgbClr val="F43CD1"/>
                </a:solidFill>
              </a:rPr>
              <a:t>প্রামাণ্য</a:t>
            </a:r>
            <a:r>
              <a:rPr lang="en-US" sz="3600" dirty="0" smtClean="0">
                <a:solidFill>
                  <a:srgbClr val="F43CD1"/>
                </a:solidFill>
              </a:rPr>
              <a:t> </a:t>
            </a:r>
            <a:r>
              <a:rPr lang="en-US" sz="3600" dirty="0" err="1" smtClean="0">
                <a:solidFill>
                  <a:srgbClr val="F43CD1"/>
                </a:solidFill>
              </a:rPr>
              <a:t>সংজ্ঞা</a:t>
            </a:r>
            <a:r>
              <a:rPr lang="en-US" sz="3600" dirty="0" smtClean="0">
                <a:solidFill>
                  <a:srgbClr val="F43CD1"/>
                </a:solidFill>
              </a:rPr>
              <a:t> </a:t>
            </a:r>
            <a:r>
              <a:rPr lang="en-US" sz="3600" dirty="0" err="1" smtClean="0">
                <a:solidFill>
                  <a:srgbClr val="F43CD1"/>
                </a:solidFill>
              </a:rPr>
              <a:t>দাও</a:t>
            </a:r>
            <a:r>
              <a:rPr lang="en-US" sz="3600" dirty="0" smtClean="0">
                <a:solidFill>
                  <a:srgbClr val="F43CD1"/>
                </a:solidFill>
              </a:rPr>
              <a:t>।</a:t>
            </a:r>
            <a:endParaRPr lang="en-US" sz="3600" dirty="0">
              <a:solidFill>
                <a:srgbClr val="F43C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4062548" y="104503"/>
            <a:ext cx="4885509" cy="1410789"/>
          </a:xfrm>
          <a:prstGeom prst="flowChartConnector">
            <a:avLst/>
          </a:prstGeom>
          <a:solidFill>
            <a:srgbClr val="0066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800" dirty="0" err="1" smtClean="0"/>
              <a:t>দলীয়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6" name="Vertical Scroll 5"/>
          <p:cNvSpPr/>
          <p:nvPr/>
        </p:nvSpPr>
        <p:spPr>
          <a:xfrm>
            <a:off x="470263" y="2037807"/>
            <a:ext cx="11207931" cy="3853542"/>
          </a:xfrm>
          <a:prstGeom prst="vertic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 smtClean="0"/>
              <a:t>ক,খ</a:t>
            </a:r>
            <a:r>
              <a:rPr lang="en-US" sz="3200" dirty="0" smtClean="0"/>
              <a:t> ও গ- </a:t>
            </a:r>
            <a:r>
              <a:rPr lang="en-US" sz="3200" dirty="0" err="1" smtClean="0"/>
              <a:t>দলের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সবাই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আমলাতন্ত্রের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বৈশিষ্ট্য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সমূহ</a:t>
            </a:r>
            <a:r>
              <a:rPr lang="en-US" sz="3200" dirty="0" smtClean="0"/>
              <a:t> </a:t>
            </a:r>
            <a:r>
              <a:rPr lang="en-US" sz="3200" dirty="0" err="1" smtClean="0"/>
              <a:t>আবার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পড়</a:t>
            </a:r>
            <a:r>
              <a:rPr lang="en-US" sz="3200" dirty="0" smtClean="0"/>
              <a:t>।  </a:t>
            </a:r>
            <a:r>
              <a:rPr lang="en-US" sz="3200" dirty="0" err="1" smtClean="0"/>
              <a:t>আমলাতন্ত্রের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বৈশিষ্ট্য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সমূহের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মধ্যে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তোমাদের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কাছএ</a:t>
            </a:r>
            <a:r>
              <a:rPr lang="en-US" sz="3200" dirty="0" smtClean="0"/>
              <a:t> </a:t>
            </a:r>
            <a:r>
              <a:rPr lang="en-US" sz="3200" dirty="0" err="1" smtClean="0"/>
              <a:t>বেশি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গুরুত্বপূর্ণ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? </a:t>
            </a:r>
            <a:r>
              <a:rPr lang="en-US" sz="3200" dirty="0" err="1" smtClean="0"/>
              <a:t>একজন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</a:t>
            </a:r>
            <a:r>
              <a:rPr lang="en-US" sz="3200" dirty="0" smtClean="0"/>
              <a:t>। </a:t>
            </a:r>
            <a:r>
              <a:rPr lang="en-US" sz="3200" dirty="0" err="1" smtClean="0"/>
              <a:t>তিন</a:t>
            </a:r>
            <a:r>
              <a:rPr lang="en-US" sz="3200" dirty="0" smtClean="0"/>
              <a:t> </a:t>
            </a:r>
            <a:r>
              <a:rPr lang="en-US" sz="3200" dirty="0" err="1" smtClean="0"/>
              <a:t>দল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থেকএ</a:t>
            </a:r>
            <a:r>
              <a:rPr lang="en-US" sz="3200" dirty="0" smtClean="0"/>
              <a:t> </a:t>
            </a:r>
            <a:r>
              <a:rPr lang="en-US" sz="3200" dirty="0" err="1" smtClean="0"/>
              <a:t>তিনজন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উপস্থাপন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05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104" y="738236"/>
            <a:ext cx="4863410" cy="769441"/>
          </a:xfrm>
          <a:prstGeom prst="rect">
            <a:avLst/>
          </a:prstGeom>
          <a:solidFill>
            <a:srgbClr val="6600CC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4400" dirty="0" smtClean="0">
                <a:solidFill>
                  <a:srgbClr val="FFFF00"/>
                </a:solidFill>
              </a:rPr>
              <a:t>শিক্ষক পরিচিতি</a:t>
            </a:r>
            <a:endParaRPr lang="as-IN" sz="44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84" y="1536021"/>
            <a:ext cx="5041829" cy="45796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82195" y="759503"/>
            <a:ext cx="6096000" cy="353943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as-IN" sz="2800" dirty="0" smtClean="0">
                <a:solidFill>
                  <a:srgbClr val="6600CC"/>
                </a:solidFill>
              </a:rPr>
              <a:t>নামঃ মোঃ ফরিদ উদ্দিন</a:t>
            </a:r>
          </a:p>
          <a:p>
            <a:pPr algn="ctr"/>
            <a:r>
              <a:rPr lang="as-IN" sz="2800" dirty="0" smtClean="0">
                <a:solidFill>
                  <a:srgbClr val="6600CC"/>
                </a:solidFill>
              </a:rPr>
              <a:t>প্রভাষকঃ পৌরনীতি ও সুশাসন</a:t>
            </a:r>
          </a:p>
          <a:p>
            <a:pPr algn="ctr"/>
            <a:r>
              <a:rPr lang="as-IN" sz="2800" dirty="0" smtClean="0">
                <a:solidFill>
                  <a:srgbClr val="6600CC"/>
                </a:solidFill>
              </a:rPr>
              <a:t>এস আর ডি শামছ উদ্দিন ভূঁইয়া স্কুল এন্ড কলেজ</a:t>
            </a:r>
          </a:p>
          <a:p>
            <a:pPr algn="ctr"/>
            <a:endParaRPr lang="as-IN" sz="2800" dirty="0" smtClean="0">
              <a:solidFill>
                <a:srgbClr val="6600CC"/>
              </a:solidFill>
            </a:endParaRPr>
          </a:p>
          <a:p>
            <a:pPr algn="ctr"/>
            <a:r>
              <a:rPr lang="as-IN" sz="2800" dirty="0" smtClean="0">
                <a:solidFill>
                  <a:srgbClr val="6600CC"/>
                </a:solidFill>
              </a:rPr>
              <a:t>শাহেদল, হোসেনপুর, কিশোরগঞ্জ।</a:t>
            </a:r>
          </a:p>
          <a:p>
            <a:pPr algn="ctr"/>
            <a:r>
              <a:rPr lang="as-IN" sz="2800" dirty="0" smtClean="0">
                <a:solidFill>
                  <a:srgbClr val="6600CC"/>
                </a:solidFill>
              </a:rPr>
              <a:t>মোবাইলঃ 01682547689</a:t>
            </a:r>
          </a:p>
          <a:p>
            <a:pPr algn="ctr"/>
            <a:r>
              <a:rPr lang="as-IN" sz="2800" dirty="0" smtClean="0">
                <a:solidFill>
                  <a:srgbClr val="6600CC"/>
                </a:solidFill>
              </a:rPr>
              <a:t>ইমেইলঃ </a:t>
            </a:r>
            <a:r>
              <a:rPr lang="en-US" sz="2800" dirty="0" smtClean="0">
                <a:solidFill>
                  <a:srgbClr val="6600CC"/>
                </a:solidFill>
              </a:rPr>
              <a:t>uddinfarid1985@gmail.com</a:t>
            </a:r>
            <a:endParaRPr lang="en-US" sz="2800" dirty="0">
              <a:solidFill>
                <a:srgbClr val="66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2195" y="4536161"/>
            <a:ext cx="6096000" cy="1384995"/>
          </a:xfrm>
          <a:prstGeom prst="rect">
            <a:avLst/>
          </a:prstGeom>
          <a:solidFill>
            <a:srgbClr val="0066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শ্রেণিঃ একাদশ</a:t>
            </a:r>
          </a:p>
          <a:p>
            <a:pPr algn="ctr"/>
            <a:r>
              <a:rPr lang="as-IN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বিষয়ঃ পৌরনীতি ও সুশাসন ১ম পত্র</a:t>
            </a:r>
          </a:p>
          <a:p>
            <a:pPr algn="ctr"/>
            <a:r>
              <a:rPr lang="as-IN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অধ্যায়ঃ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নব</a:t>
            </a:r>
            <a:r>
              <a:rPr lang="as-IN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ম</a:t>
            </a:r>
            <a:endParaRPr lang="as-IN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8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build="p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an 2"/>
          <p:cNvSpPr/>
          <p:nvPr/>
        </p:nvSpPr>
        <p:spPr>
          <a:xfrm>
            <a:off x="953587" y="313508"/>
            <a:ext cx="1449979" cy="560396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4800" b="1" dirty="0" err="1" smtClean="0">
                <a:solidFill>
                  <a:srgbClr val="F43CD1"/>
                </a:solidFill>
              </a:rPr>
              <a:t>বাড়ির</a:t>
            </a:r>
            <a:r>
              <a:rPr lang="en-US" sz="4800" b="1" dirty="0" smtClean="0">
                <a:solidFill>
                  <a:srgbClr val="F43CD1"/>
                </a:solidFill>
              </a:rPr>
              <a:t> </a:t>
            </a:r>
            <a:r>
              <a:rPr lang="en-US" sz="4800" b="1" dirty="0" err="1" smtClean="0">
                <a:solidFill>
                  <a:srgbClr val="F43CD1"/>
                </a:solidFill>
              </a:rPr>
              <a:t>কাজ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7" name="Bevel 6"/>
          <p:cNvSpPr/>
          <p:nvPr/>
        </p:nvSpPr>
        <p:spPr>
          <a:xfrm>
            <a:off x="2756262" y="548640"/>
            <a:ext cx="8882743" cy="5212080"/>
          </a:xfrm>
          <a:prstGeom prst="bevel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rgbClr val="7BDC54"/>
                </a:solidFill>
              </a:rPr>
              <a:t>আমলাদের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নিয়োগ</a:t>
            </a:r>
            <a:r>
              <a:rPr lang="en-US" sz="3600" b="1" dirty="0" smtClean="0">
                <a:solidFill>
                  <a:srgbClr val="7BDC54"/>
                </a:solidFill>
              </a:rPr>
              <a:t> ও </a:t>
            </a:r>
            <a:r>
              <a:rPr lang="en-US" sz="3600" b="1" dirty="0" err="1" smtClean="0">
                <a:solidFill>
                  <a:srgbClr val="7BDC54"/>
                </a:solidFill>
              </a:rPr>
              <a:t>প্রশিক্ষণ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প্রয়োজন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কেন</a:t>
            </a:r>
            <a:r>
              <a:rPr lang="en-US" sz="3600" b="1" dirty="0" smtClean="0">
                <a:solidFill>
                  <a:srgbClr val="7BDC54"/>
                </a:solidFill>
              </a:rPr>
              <a:t> ? </a:t>
            </a:r>
            <a:r>
              <a:rPr lang="en-US" sz="3600" b="1" dirty="0" err="1" smtClean="0">
                <a:solidFill>
                  <a:srgbClr val="7BDC54"/>
                </a:solidFill>
              </a:rPr>
              <a:t>কোনো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দেশে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আমলাগণ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অদক্ষ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হলে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দেশে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কী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ধরণের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ক্ষতি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হতে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পারে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বলে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তুমি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মনে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কর</a:t>
            </a:r>
            <a:r>
              <a:rPr lang="en-US" sz="3600" b="1" dirty="0" smtClean="0">
                <a:solidFill>
                  <a:srgbClr val="7BDC54"/>
                </a:solidFill>
              </a:rPr>
              <a:t> ? </a:t>
            </a:r>
            <a:r>
              <a:rPr lang="en-US" sz="3600" b="1" dirty="0" err="1" smtClean="0">
                <a:solidFill>
                  <a:srgbClr val="7BDC54"/>
                </a:solidFill>
              </a:rPr>
              <a:t>মতামত</a:t>
            </a:r>
            <a:r>
              <a:rPr lang="en-US" sz="3600" b="1" dirty="0" smtClean="0">
                <a:solidFill>
                  <a:srgbClr val="7BDC54"/>
                </a:solidFill>
              </a:rPr>
              <a:t> </a:t>
            </a:r>
            <a:r>
              <a:rPr lang="en-US" sz="3600" b="1" dirty="0" err="1" smtClean="0">
                <a:solidFill>
                  <a:srgbClr val="7BDC54"/>
                </a:solidFill>
              </a:rPr>
              <a:t>দাও</a:t>
            </a:r>
            <a:r>
              <a:rPr lang="en-US" sz="3600" b="1" dirty="0" smtClean="0">
                <a:solidFill>
                  <a:srgbClr val="7BDC54"/>
                </a:solidFill>
              </a:rPr>
              <a:t>। </a:t>
            </a:r>
            <a:endParaRPr lang="en-US" sz="3600" b="1" dirty="0">
              <a:solidFill>
                <a:srgbClr val="7BDC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640080"/>
            <a:ext cx="11220994" cy="520105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362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470263" y="535576"/>
            <a:ext cx="11351622" cy="5277395"/>
          </a:xfrm>
          <a:prstGeom prst="ribbon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আমলাতন্ত্র</a:t>
            </a:r>
            <a:r>
              <a:rPr lang="en-US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817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3337560" y="117567"/>
            <a:ext cx="5499463" cy="1933302"/>
          </a:xfrm>
          <a:prstGeom prst="donu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5572" y="727056"/>
            <a:ext cx="4663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শিখন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ফল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986245" y="2059467"/>
            <a:ext cx="10319658" cy="3720962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BDC54"/>
                </a:solidFill>
              </a:rPr>
              <a:t>১.আমলাতন্ত্রের </a:t>
            </a:r>
            <a:r>
              <a:rPr lang="en-US" sz="3200" dirty="0" err="1" smtClean="0">
                <a:solidFill>
                  <a:srgbClr val="7BDC54"/>
                </a:solidFill>
              </a:rPr>
              <a:t>সংজ্ঞা</a:t>
            </a:r>
            <a:r>
              <a:rPr lang="en-US" sz="3200" dirty="0" smtClean="0">
                <a:solidFill>
                  <a:srgbClr val="7BDC54"/>
                </a:solidFill>
              </a:rPr>
              <a:t>, </a:t>
            </a:r>
            <a:r>
              <a:rPr lang="en-US" sz="3200" dirty="0" err="1" smtClean="0">
                <a:solidFill>
                  <a:srgbClr val="7BDC54"/>
                </a:solidFill>
              </a:rPr>
              <a:t>ধারণা</a:t>
            </a:r>
            <a:r>
              <a:rPr lang="en-US" sz="3200" dirty="0" smtClean="0">
                <a:solidFill>
                  <a:srgbClr val="7BDC54"/>
                </a:solidFill>
              </a:rPr>
              <a:t> ও </a:t>
            </a:r>
            <a:r>
              <a:rPr lang="en-US" sz="3200" dirty="0" err="1" smtClean="0">
                <a:solidFill>
                  <a:srgbClr val="7BDC54"/>
                </a:solidFill>
              </a:rPr>
              <a:t>প্রকৃতি</a:t>
            </a:r>
            <a:r>
              <a:rPr lang="en-US" sz="3200" dirty="0" smtClean="0">
                <a:solidFill>
                  <a:srgbClr val="7BDC54"/>
                </a:solidFill>
              </a:rPr>
              <a:t> </a:t>
            </a:r>
            <a:r>
              <a:rPr lang="en-US" sz="3200" dirty="0" err="1" smtClean="0">
                <a:solidFill>
                  <a:srgbClr val="7BDC54"/>
                </a:solidFill>
              </a:rPr>
              <a:t>জানতে</a:t>
            </a:r>
            <a:r>
              <a:rPr lang="en-US" sz="3200" dirty="0" smtClean="0">
                <a:solidFill>
                  <a:srgbClr val="7BDC54"/>
                </a:solidFill>
              </a:rPr>
              <a:t> </a:t>
            </a:r>
            <a:r>
              <a:rPr lang="en-US" sz="3200" dirty="0" err="1" smtClean="0">
                <a:solidFill>
                  <a:srgbClr val="7BDC54"/>
                </a:solidFill>
              </a:rPr>
              <a:t>পারবে</a:t>
            </a:r>
            <a:r>
              <a:rPr lang="en-US" sz="3200" dirty="0" smtClean="0">
                <a:solidFill>
                  <a:srgbClr val="7BDC54"/>
                </a:solidFill>
              </a:rPr>
              <a:t>।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BDC54"/>
                </a:solidFill>
              </a:rPr>
              <a:t>২.আমলাতন্ত্রের </a:t>
            </a:r>
            <a:r>
              <a:rPr lang="en-US" sz="3200" dirty="0" err="1" smtClean="0">
                <a:solidFill>
                  <a:srgbClr val="7BDC54"/>
                </a:solidFill>
              </a:rPr>
              <a:t>বৈশিষ্ট্য</a:t>
            </a:r>
            <a:r>
              <a:rPr lang="en-US" sz="3200" dirty="0" smtClean="0">
                <a:solidFill>
                  <a:srgbClr val="7BDC54"/>
                </a:solidFill>
              </a:rPr>
              <a:t> </a:t>
            </a:r>
            <a:r>
              <a:rPr lang="en-US" sz="3200" dirty="0" err="1" smtClean="0">
                <a:solidFill>
                  <a:srgbClr val="7BDC54"/>
                </a:solidFill>
              </a:rPr>
              <a:t>সম্পর্কে</a:t>
            </a:r>
            <a:r>
              <a:rPr lang="en-US" sz="3200" dirty="0" smtClean="0">
                <a:solidFill>
                  <a:srgbClr val="7BDC54"/>
                </a:solidFill>
              </a:rPr>
              <a:t> </a:t>
            </a:r>
            <a:r>
              <a:rPr lang="en-US" sz="3200" dirty="0" err="1" smtClean="0">
                <a:solidFill>
                  <a:srgbClr val="7BDC54"/>
                </a:solidFill>
              </a:rPr>
              <a:t>জানতে</a:t>
            </a:r>
            <a:r>
              <a:rPr lang="en-US" sz="3200" dirty="0" smtClean="0">
                <a:solidFill>
                  <a:srgbClr val="7BDC54"/>
                </a:solidFill>
              </a:rPr>
              <a:t> </a:t>
            </a:r>
            <a:r>
              <a:rPr lang="en-US" sz="3200" dirty="0" err="1" smtClean="0">
                <a:solidFill>
                  <a:srgbClr val="7BDC54"/>
                </a:solidFill>
              </a:rPr>
              <a:t>পারবে</a:t>
            </a:r>
            <a:r>
              <a:rPr lang="en-US" sz="3200" dirty="0" smtClean="0">
                <a:solidFill>
                  <a:srgbClr val="7BDC54"/>
                </a:solidFill>
              </a:rPr>
              <a:t>।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BDC54"/>
                </a:solidFill>
              </a:rPr>
              <a:t>৩.আমলাতন্ত্রের </a:t>
            </a:r>
            <a:r>
              <a:rPr lang="en-US" sz="3200" dirty="0" err="1" smtClean="0">
                <a:solidFill>
                  <a:srgbClr val="7BDC54"/>
                </a:solidFill>
              </a:rPr>
              <a:t>কার্যাবলি</a:t>
            </a:r>
            <a:r>
              <a:rPr lang="en-US" sz="3200" dirty="0" smtClean="0">
                <a:solidFill>
                  <a:srgbClr val="7BDC54"/>
                </a:solidFill>
              </a:rPr>
              <a:t> </a:t>
            </a:r>
            <a:r>
              <a:rPr lang="en-US" sz="3200" dirty="0" err="1" smtClean="0">
                <a:solidFill>
                  <a:srgbClr val="7BDC54"/>
                </a:solidFill>
              </a:rPr>
              <a:t>ব্যাখ্যা</a:t>
            </a:r>
            <a:r>
              <a:rPr lang="en-US" sz="3200" dirty="0" smtClean="0">
                <a:solidFill>
                  <a:srgbClr val="7BDC54"/>
                </a:solidFill>
              </a:rPr>
              <a:t> </a:t>
            </a:r>
            <a:r>
              <a:rPr lang="en-US" sz="3200" dirty="0" err="1" smtClean="0">
                <a:solidFill>
                  <a:srgbClr val="7BDC54"/>
                </a:solidFill>
              </a:rPr>
              <a:t>করতে</a:t>
            </a:r>
            <a:r>
              <a:rPr lang="en-US" sz="3200" dirty="0" smtClean="0">
                <a:solidFill>
                  <a:srgbClr val="7BDC54"/>
                </a:solidFill>
              </a:rPr>
              <a:t> </a:t>
            </a:r>
            <a:r>
              <a:rPr lang="en-US" sz="3200" dirty="0" err="1" smtClean="0">
                <a:solidFill>
                  <a:srgbClr val="7BDC54"/>
                </a:solidFill>
              </a:rPr>
              <a:t>পারবে</a:t>
            </a:r>
            <a:r>
              <a:rPr lang="en-US" sz="3200" dirty="0" smtClean="0">
                <a:solidFill>
                  <a:srgbClr val="7BDC54"/>
                </a:solidFill>
              </a:rPr>
              <a:t>।</a:t>
            </a:r>
            <a:endParaRPr lang="en-US" sz="3200" dirty="0">
              <a:solidFill>
                <a:srgbClr val="7BDC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5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933992" y="169817"/>
            <a:ext cx="10561321" cy="1230586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আমলাতন্ত্রঃ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ধারণা,সংজ্ঞা</a:t>
            </a:r>
            <a:r>
              <a:rPr lang="en-US" sz="2800" b="1" dirty="0" smtClean="0">
                <a:solidFill>
                  <a:srgbClr val="FF0000"/>
                </a:solidFill>
              </a:rPr>
              <a:t> ও </a:t>
            </a:r>
            <a:r>
              <a:rPr lang="en-US" sz="2800" b="1" dirty="0" err="1" smtClean="0">
                <a:solidFill>
                  <a:srgbClr val="FF0000"/>
                </a:solidFill>
              </a:rPr>
              <a:t>প্রকৃতি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3789" y="1601372"/>
            <a:ext cx="10691951" cy="120032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C00000"/>
                </a:solidFill>
              </a:rPr>
              <a:t>‘</a:t>
            </a:r>
            <a:r>
              <a:rPr lang="en-US" sz="2400" dirty="0" err="1" smtClean="0">
                <a:solidFill>
                  <a:srgbClr val="C00000"/>
                </a:solidFill>
              </a:rPr>
              <a:t>আমলা</a:t>
            </a:r>
            <a:r>
              <a:rPr lang="en-US" sz="2400" dirty="0" smtClean="0">
                <a:solidFill>
                  <a:srgbClr val="C00000"/>
                </a:solidFill>
              </a:rPr>
              <a:t>’ </a:t>
            </a:r>
            <a:r>
              <a:rPr lang="en-US" sz="2400" dirty="0" err="1" smtClean="0">
                <a:solidFill>
                  <a:srgbClr val="C00000"/>
                </a:solidFill>
              </a:rPr>
              <a:t>আরবি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শব্দ</a:t>
            </a:r>
            <a:r>
              <a:rPr lang="en-US" sz="2400" dirty="0" smtClean="0">
                <a:solidFill>
                  <a:srgbClr val="C00000"/>
                </a:solidFill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</a:rPr>
              <a:t>এর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অর্থ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আদেশ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পালন</a:t>
            </a:r>
            <a:r>
              <a:rPr lang="en-US" sz="2400" dirty="0" smtClean="0">
                <a:solidFill>
                  <a:srgbClr val="C00000"/>
                </a:solidFill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</a:rPr>
              <a:t>বাস্তবায়ন</a:t>
            </a:r>
            <a:r>
              <a:rPr lang="en-US" sz="2400" dirty="0" smtClean="0">
                <a:solidFill>
                  <a:srgbClr val="C00000"/>
                </a:solidFill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</a:rPr>
              <a:t>শব্দগতভাবে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তাই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যে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সকল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সরকারি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কর্মকর্তা-কর্মচারী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সরকারের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আদেশ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পালন</a:t>
            </a:r>
            <a:r>
              <a:rPr lang="en-US" sz="2400" dirty="0" smtClean="0">
                <a:solidFill>
                  <a:srgbClr val="C00000"/>
                </a:solidFill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</a:rPr>
              <a:t>বাস্তবায়ন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করে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তাদেরকে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আমলা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বলে</a:t>
            </a:r>
            <a:r>
              <a:rPr lang="en-US" sz="2400" dirty="0" smtClean="0">
                <a:solidFill>
                  <a:srgbClr val="C00000"/>
                </a:solidFill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</a:rPr>
              <a:t>আমলাদের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সংগঠনকে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বলে</a:t>
            </a:r>
            <a:r>
              <a:rPr lang="en-US" sz="2400" dirty="0" smtClean="0">
                <a:solidFill>
                  <a:srgbClr val="C00000"/>
                </a:solidFill>
              </a:rPr>
              <a:t> ‘</a:t>
            </a:r>
            <a:r>
              <a:rPr lang="en-US" sz="2400" dirty="0" err="1" smtClean="0">
                <a:solidFill>
                  <a:srgbClr val="C00000"/>
                </a:solidFill>
              </a:rPr>
              <a:t>আমলাতন্ত্র</a:t>
            </a:r>
            <a:r>
              <a:rPr lang="en-US" sz="2400" dirty="0" smtClean="0">
                <a:solidFill>
                  <a:srgbClr val="C00000"/>
                </a:solidFill>
              </a:rPr>
              <a:t>’।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789" y="2986367"/>
            <a:ext cx="10691951" cy="830997"/>
          </a:xfrm>
          <a:prstGeom prst="rect">
            <a:avLst/>
          </a:prstGeom>
          <a:solidFill>
            <a:srgbClr val="6600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FF00"/>
                </a:solidFill>
              </a:rPr>
              <a:t>পল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এইচ.এপলবি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বলেন</a:t>
            </a:r>
            <a:r>
              <a:rPr lang="en-US" sz="2400" dirty="0" smtClean="0">
                <a:solidFill>
                  <a:srgbClr val="FFFF00"/>
                </a:solidFill>
              </a:rPr>
              <a:t>, ‘ </a:t>
            </a:r>
            <a:r>
              <a:rPr lang="en-US" sz="2400" dirty="0" err="1" smtClean="0">
                <a:solidFill>
                  <a:srgbClr val="FFFF00"/>
                </a:solidFill>
              </a:rPr>
              <a:t>আমলাতন্ত্র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অসংখ্য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ব্যক্তিবর্গের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মাধ্যমে</a:t>
            </a:r>
            <a:r>
              <a:rPr lang="en-US" sz="2400" dirty="0" smtClean="0">
                <a:solidFill>
                  <a:srgbClr val="FFFF00"/>
                </a:solidFill>
              </a:rPr>
              <a:t> ও </a:t>
            </a:r>
            <a:r>
              <a:rPr lang="en-US" sz="2400" dirty="0" err="1" smtClean="0">
                <a:solidFill>
                  <a:srgbClr val="FFFF00"/>
                </a:solidFill>
              </a:rPr>
              <a:t>জটিল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শর্তে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সুশৃংখ্যল্ভাবে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পরস্পর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একত্রিত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হওয়াকে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বোঝায়</a:t>
            </a:r>
            <a:r>
              <a:rPr lang="en-US" sz="2400" dirty="0" smtClean="0">
                <a:solidFill>
                  <a:srgbClr val="FFFF00"/>
                </a:solidFill>
              </a:rPr>
              <a:t>।’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789" y="4018333"/>
            <a:ext cx="10691950" cy="830997"/>
          </a:xfrm>
          <a:prstGeom prst="rect">
            <a:avLst/>
          </a:prstGeom>
          <a:solidFill>
            <a:srgbClr val="7BDC5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অধ্যাপক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ফাইনার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বলেন</a:t>
            </a:r>
            <a:r>
              <a:rPr lang="en-US" sz="2400" dirty="0" smtClean="0"/>
              <a:t>, ‘ </a:t>
            </a:r>
            <a:r>
              <a:rPr lang="en-US" sz="2400" dirty="0" err="1" smtClean="0"/>
              <a:t>আমলাতন্ত্র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স্থায়ী</a:t>
            </a:r>
            <a:r>
              <a:rPr lang="en-US" sz="2400" dirty="0" smtClean="0"/>
              <a:t>, </a:t>
            </a:r>
            <a:r>
              <a:rPr lang="en-US" sz="2400" dirty="0" err="1" smtClean="0"/>
              <a:t>বেতনভুক্ত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দক্ষ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চাকরীজীবি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শ্রেণিই</a:t>
            </a:r>
            <a:r>
              <a:rPr lang="en-US" sz="2400" dirty="0" smtClean="0"/>
              <a:t>।’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992" y="5050299"/>
            <a:ext cx="10691951" cy="830997"/>
          </a:xfrm>
          <a:prstGeom prst="rect">
            <a:avLst/>
          </a:prstGeom>
          <a:solidFill>
            <a:srgbClr val="F43CD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</a:rPr>
              <a:t>রাষ্ট্রবিজ্ঞানী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অগ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বলেন</a:t>
            </a:r>
            <a:r>
              <a:rPr lang="en-US" sz="2400" dirty="0" smtClean="0">
                <a:solidFill>
                  <a:srgbClr val="000099"/>
                </a:solidFill>
              </a:rPr>
              <a:t>, ‘</a:t>
            </a:r>
            <a:r>
              <a:rPr lang="en-US" sz="2400" dirty="0" err="1" smtClean="0">
                <a:solidFill>
                  <a:srgbClr val="000099"/>
                </a:solidFill>
              </a:rPr>
              <a:t>রাষ্ট্রীয়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কর্মচারীবৃন্দ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বা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আমলা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হচ্ছেন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সুদক্ষ</a:t>
            </a:r>
            <a:r>
              <a:rPr lang="en-US" sz="2400" dirty="0" smtClean="0">
                <a:solidFill>
                  <a:srgbClr val="000099"/>
                </a:solidFill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</a:rPr>
              <a:t>পেশাদারী,অরাজনৈতিক</a:t>
            </a:r>
            <a:r>
              <a:rPr lang="en-US" sz="2400" dirty="0" smtClean="0">
                <a:solidFill>
                  <a:srgbClr val="000099"/>
                </a:solidFill>
              </a:rPr>
              <a:t> , </a:t>
            </a:r>
            <a:r>
              <a:rPr lang="en-US" sz="2400" dirty="0" err="1" smtClean="0">
                <a:solidFill>
                  <a:srgbClr val="000099"/>
                </a:solidFill>
              </a:rPr>
              <a:t>স্থায়ী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এবং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অধীনস্থ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কর্মকর্তা</a:t>
            </a:r>
            <a:r>
              <a:rPr lang="en-US" sz="2400" dirty="0" smtClean="0">
                <a:solidFill>
                  <a:srgbClr val="000099"/>
                </a:solidFill>
              </a:rPr>
              <a:t>।’ </a:t>
            </a:r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 animBg="1"/>
      <p:bldP spid="2" grpId="0" build="p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782388" y="182879"/>
            <a:ext cx="5904412" cy="1058091"/>
          </a:xfrm>
          <a:prstGeom prst="cloudCallou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আমলাতন্ত্রের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বৈশিষ্ট্য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8228" y="1476103"/>
            <a:ext cx="389273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১. </a:t>
            </a:r>
            <a:r>
              <a:rPr lang="en-US" sz="3200" dirty="0" err="1" smtClean="0"/>
              <a:t>দক্ষতা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2247081"/>
            <a:ext cx="11351622" cy="3739029"/>
          </a:xfrm>
          <a:prstGeom prst="rect">
            <a:avLst/>
          </a:prstGeom>
          <a:ln w="57150">
            <a:solidFill>
              <a:srgbClr val="F43CD1"/>
            </a:solidFill>
          </a:ln>
        </p:spPr>
      </p:pic>
    </p:spTree>
    <p:extLst>
      <p:ext uri="{BB962C8B-B14F-4D97-AF65-F5344CB8AC3E}">
        <p14:creationId xmlns:p14="http://schemas.microsoft.com/office/powerpoint/2010/main" val="25693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8229" y="274320"/>
            <a:ext cx="45066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২. </a:t>
            </a:r>
            <a:r>
              <a:rPr lang="en-US" sz="3200" dirty="0" err="1" smtClean="0"/>
              <a:t>সুনির্দিষ্ট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কর্মক্ষেত্র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1005840"/>
            <a:ext cx="11351622" cy="5055326"/>
          </a:xfrm>
          <a:prstGeom prst="rect">
            <a:avLst/>
          </a:prstGeom>
          <a:ln w="57150">
            <a:solidFill>
              <a:srgbClr val="F43CD1"/>
            </a:solidFill>
          </a:ln>
        </p:spPr>
      </p:pic>
    </p:spTree>
    <p:extLst>
      <p:ext uri="{BB962C8B-B14F-4D97-AF65-F5344CB8AC3E}">
        <p14:creationId xmlns:p14="http://schemas.microsoft.com/office/powerpoint/2010/main" val="16077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3" y="6172314"/>
            <a:ext cx="113516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প্রভুর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যিনি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করেছেন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আল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কোরআন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9406" y="287383"/>
            <a:ext cx="576072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৩.পদ </a:t>
            </a:r>
            <a:r>
              <a:rPr lang="en-US" sz="3200" dirty="0" err="1" smtClean="0"/>
              <a:t>সোপানভিত্তিক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" y="1128712"/>
            <a:ext cx="11194868" cy="4600575"/>
          </a:xfrm>
          <a:prstGeom prst="rect">
            <a:avLst/>
          </a:prstGeom>
          <a:ln w="38100">
            <a:solidFill>
              <a:srgbClr val="F43CD1"/>
            </a:solidFill>
          </a:ln>
        </p:spPr>
      </p:pic>
    </p:spTree>
    <p:extLst>
      <p:ext uri="{BB962C8B-B14F-4D97-AF65-F5344CB8AC3E}">
        <p14:creationId xmlns:p14="http://schemas.microsoft.com/office/powerpoint/2010/main" val="369101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510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8PV7N72</dc:creator>
  <cp:lastModifiedBy>8PV7N72</cp:lastModifiedBy>
  <cp:revision>23</cp:revision>
  <dcterms:created xsi:type="dcterms:W3CDTF">2021-03-30T16:59:23Z</dcterms:created>
  <dcterms:modified xsi:type="dcterms:W3CDTF">2021-04-01T06:20:32Z</dcterms:modified>
</cp:coreProperties>
</file>