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7" r:id="rId4"/>
    <p:sldId id="267" r:id="rId5"/>
    <p:sldId id="270" r:id="rId6"/>
    <p:sldId id="268" r:id="rId7"/>
    <p:sldId id="257" r:id="rId8"/>
    <p:sldId id="258" r:id="rId9"/>
    <p:sldId id="265" r:id="rId10"/>
    <p:sldId id="259" r:id="rId11"/>
    <p:sldId id="271" r:id="rId12"/>
    <p:sldId id="274" r:id="rId13"/>
    <p:sldId id="260" r:id="rId14"/>
    <p:sldId id="272" r:id="rId15"/>
    <p:sldId id="261" r:id="rId16"/>
    <p:sldId id="262" r:id="rId17"/>
    <p:sldId id="264" r:id="rId18"/>
    <p:sldId id="266"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9" d="100"/>
          <a:sy n="59" d="100"/>
        </p:scale>
        <p:origin x="-1686"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4/21/2019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4/21/2019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4/21/2019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4/21/2019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4/21/2019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4/21/2019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4/21/2019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4/21/2019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4/21/2019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4/21/2019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stel-pink-rose-in-bloom-sarah-broadmeadow-thomas.jpg"/>
          <p:cNvPicPr>
            <a:picLocks noChangeAspect="1"/>
          </p:cNvPicPr>
          <p:nvPr/>
        </p:nvPicPr>
        <p:blipFill>
          <a:blip r:embed="rId2"/>
          <a:stretch>
            <a:fillRect/>
          </a:stretch>
        </p:blipFill>
        <p:spPr>
          <a:xfrm>
            <a:off x="0" y="50578"/>
            <a:ext cx="9144000" cy="6807422"/>
          </a:xfrm>
          <a:prstGeom prst="rect">
            <a:avLst/>
          </a:prstGeom>
        </p:spPr>
      </p:pic>
      <p:sp>
        <p:nvSpPr>
          <p:cNvPr id="5" name="TextBox 4"/>
          <p:cNvSpPr txBox="1"/>
          <p:nvPr/>
        </p:nvSpPr>
        <p:spPr>
          <a:xfrm rot="18704785">
            <a:off x="-692012" y="1372570"/>
            <a:ext cx="5500911" cy="2242850"/>
          </a:xfrm>
          <a:prstGeom prst="rect">
            <a:avLst/>
          </a:prstGeom>
          <a:noFill/>
        </p:spPr>
        <p:txBody>
          <a:bodyPr wrap="square" rtlCol="0">
            <a:prstTxWarp prst="textWave2">
              <a:avLst/>
            </a:prstTxWarp>
            <a:spAutoFit/>
          </a:bodyPr>
          <a:lstStyle/>
          <a:p>
            <a:r>
              <a:rPr lang="bn-IN"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arkisim" pitchFamily="34" charset="-79"/>
                <a:cs typeface="Narkisim" pitchFamily="34" charset="-79"/>
              </a:rPr>
              <a:t> </a:t>
            </a:r>
            <a:r>
              <a:rPr lang="bn-IN"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সবাইকে স্বাগতম</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2111126"/>
            <a:ext cx="3611479" cy="830997"/>
          </a:xfrm>
          <a:prstGeom prst="rect">
            <a:avLst/>
          </a:prstGeom>
          <a:solidFill>
            <a:schemeClr val="tx2">
              <a:lumMod val="40000"/>
              <a:lumOff val="60000"/>
            </a:schemeClr>
          </a:solidFill>
        </p:spPr>
        <p:txBody>
          <a:bodyPr wrap="square" rtlCol="0">
            <a:spAutoFit/>
          </a:bodyPr>
          <a:lstStyle/>
          <a:p>
            <a:r>
              <a:rPr lang="bn-IN" sz="4800" dirty="0" smtClean="0">
                <a:latin typeface="NikoshBAN" pitchFamily="2" charset="0"/>
                <a:cs typeface="NikoshBAN" pitchFamily="2" charset="0"/>
              </a:rPr>
              <a:t>দিব্যি--  চমৎকার </a:t>
            </a:r>
            <a:endParaRPr lang="en-US" sz="4800" dirty="0">
              <a:latin typeface="NikoshBAN" pitchFamily="2" charset="0"/>
              <a:cs typeface="NikoshBAN" pitchFamily="2" charset="0"/>
            </a:endParaRPr>
          </a:p>
        </p:txBody>
      </p:sp>
      <p:sp>
        <p:nvSpPr>
          <p:cNvPr id="3" name="TextBox 2"/>
          <p:cNvSpPr txBox="1"/>
          <p:nvPr/>
        </p:nvSpPr>
        <p:spPr>
          <a:xfrm>
            <a:off x="2859505" y="495300"/>
            <a:ext cx="1219200" cy="1323439"/>
          </a:xfrm>
          <a:prstGeom prst="rect">
            <a:avLst/>
          </a:prstGeom>
          <a:noFill/>
        </p:spPr>
        <p:txBody>
          <a:bodyPr wrap="square" rtlCol="0">
            <a:spAutoFit/>
          </a:bodyPr>
          <a:lstStyle/>
          <a:p>
            <a:endParaRPr lang="bn-BD" sz="4000" b="1" i="1" dirty="0" smtClean="0">
              <a:solidFill>
                <a:srgbClr val="00B050"/>
              </a:solidFill>
              <a:latin typeface="NikoshBAN" pitchFamily="2" charset="0"/>
              <a:cs typeface="NikoshBAN" pitchFamily="2" charset="0"/>
            </a:endParaRPr>
          </a:p>
          <a:p>
            <a:endParaRPr lang="en-US" sz="4000" b="1" i="1" dirty="0">
              <a:solidFill>
                <a:srgbClr val="00B050"/>
              </a:solidFill>
              <a:latin typeface="NikoshBAN" pitchFamily="2" charset="0"/>
              <a:cs typeface="NikoshBAN" pitchFamily="2" charset="0"/>
            </a:endParaRPr>
          </a:p>
        </p:txBody>
      </p:sp>
      <p:sp>
        <p:nvSpPr>
          <p:cNvPr id="4" name="TextBox 3"/>
          <p:cNvSpPr txBox="1"/>
          <p:nvPr/>
        </p:nvSpPr>
        <p:spPr>
          <a:xfrm>
            <a:off x="4953000" y="3529804"/>
            <a:ext cx="3611479" cy="707886"/>
          </a:xfrm>
          <a:prstGeom prst="rect">
            <a:avLst/>
          </a:prstGeom>
          <a:solidFill>
            <a:schemeClr val="bg2">
              <a:lumMod val="75000"/>
            </a:schemeClr>
          </a:solidFill>
        </p:spPr>
        <p:txBody>
          <a:bodyPr wrap="square" rtlCol="0">
            <a:spAutoFit/>
          </a:bodyPr>
          <a:lstStyle/>
          <a:p>
            <a:r>
              <a:rPr lang="bn-IN" sz="4000" dirty="0" smtClean="0">
                <a:latin typeface="NikoshBAN" pitchFamily="2" charset="0"/>
                <a:cs typeface="NikoshBAN" pitchFamily="2" charset="0"/>
              </a:rPr>
              <a:t>অনাদৃত--- অবহেলিত</a:t>
            </a:r>
            <a:endParaRPr lang="en-US" sz="4000" dirty="0">
              <a:latin typeface="NikoshBAN" pitchFamily="2" charset="0"/>
              <a:cs typeface="NikoshBAN" pitchFamily="2" charset="0"/>
            </a:endParaRPr>
          </a:p>
        </p:txBody>
      </p:sp>
      <p:sp>
        <p:nvSpPr>
          <p:cNvPr id="5" name="TextBox 4"/>
          <p:cNvSpPr txBox="1"/>
          <p:nvPr/>
        </p:nvSpPr>
        <p:spPr>
          <a:xfrm>
            <a:off x="4625139" y="1143328"/>
            <a:ext cx="4267200" cy="584775"/>
          </a:xfrm>
          <a:prstGeom prst="rect">
            <a:avLst/>
          </a:prstGeom>
          <a:solidFill>
            <a:schemeClr val="accent6">
              <a:lumMod val="40000"/>
              <a:lumOff val="60000"/>
            </a:schemeClr>
          </a:solidFill>
        </p:spPr>
        <p:txBody>
          <a:bodyPr wrap="square" rtlCol="0">
            <a:spAutoFit/>
          </a:bodyPr>
          <a:lstStyle/>
          <a:p>
            <a:r>
              <a:rPr lang="bn-IN" sz="3200" dirty="0" smtClean="0">
                <a:latin typeface="NikoshBAN" pitchFamily="2" charset="0"/>
                <a:cs typeface="NikoshBAN" pitchFamily="2" charset="0"/>
              </a:rPr>
              <a:t>বিচুলিগাদা--- ধানের খড়ের স্তুপ </a:t>
            </a:r>
            <a:endParaRPr lang="en-US" sz="3200" dirty="0">
              <a:latin typeface="NikoshBAN" pitchFamily="2" charset="0"/>
              <a:cs typeface="NikoshBAN" pitchFamily="2" charset="0"/>
            </a:endParaRPr>
          </a:p>
        </p:txBody>
      </p:sp>
      <p:sp>
        <p:nvSpPr>
          <p:cNvPr id="6" name="TextBox 5"/>
          <p:cNvSpPr txBox="1"/>
          <p:nvPr/>
        </p:nvSpPr>
        <p:spPr>
          <a:xfrm>
            <a:off x="357939" y="1172408"/>
            <a:ext cx="4267200" cy="646331"/>
          </a:xfrm>
          <a:prstGeom prst="rect">
            <a:avLst/>
          </a:prstGeom>
          <a:solidFill>
            <a:schemeClr val="tx2">
              <a:lumMod val="60000"/>
              <a:lumOff val="40000"/>
            </a:schemeClr>
          </a:solidFill>
        </p:spPr>
        <p:txBody>
          <a:bodyPr wrap="square" rtlCol="0">
            <a:spAutoFit/>
          </a:bodyPr>
          <a:lstStyle/>
          <a:p>
            <a:r>
              <a:rPr lang="bn-IN" sz="3600" dirty="0" smtClean="0">
                <a:latin typeface="NikoshBAN" pitchFamily="2" charset="0"/>
                <a:cs typeface="NikoshBAN" pitchFamily="2" charset="0"/>
              </a:rPr>
              <a:t>অপ্রতিভভাবে--- লজ্জিতভাবে </a:t>
            </a:r>
            <a:endParaRPr lang="en-US" sz="3600" dirty="0">
              <a:latin typeface="NikoshBAN" pitchFamily="2" charset="0"/>
              <a:cs typeface="NikoshBAN" pitchFamily="2" charset="0"/>
            </a:endParaRPr>
          </a:p>
        </p:txBody>
      </p:sp>
      <p:sp>
        <p:nvSpPr>
          <p:cNvPr id="7" name="TextBox 6"/>
          <p:cNvSpPr txBox="1"/>
          <p:nvPr/>
        </p:nvSpPr>
        <p:spPr>
          <a:xfrm>
            <a:off x="465221" y="2135182"/>
            <a:ext cx="4267200" cy="523220"/>
          </a:xfrm>
          <a:prstGeom prst="rect">
            <a:avLst/>
          </a:prstGeom>
          <a:solidFill>
            <a:schemeClr val="accent4">
              <a:lumMod val="20000"/>
              <a:lumOff val="80000"/>
            </a:schemeClr>
          </a:solidFill>
        </p:spPr>
        <p:txBody>
          <a:bodyPr wrap="square" rtlCol="0">
            <a:spAutoFit/>
          </a:bodyPr>
          <a:lstStyle/>
          <a:p>
            <a:r>
              <a:rPr lang="bn-IN" sz="2800" dirty="0" smtClean="0">
                <a:latin typeface="NikoshBAN" pitchFamily="2" charset="0"/>
                <a:cs typeface="NikoshBAN" pitchFamily="2" charset="0"/>
              </a:rPr>
              <a:t>প্রত্রপাঠ বিদায়--- তৎক্ষণাৎ বিদায় </a:t>
            </a:r>
            <a:endParaRPr lang="en-US" sz="2800" dirty="0">
              <a:latin typeface="NikoshBAN" pitchFamily="2" charset="0"/>
              <a:cs typeface="NikoshBAN" pitchFamily="2" charset="0"/>
            </a:endParaRPr>
          </a:p>
        </p:txBody>
      </p:sp>
      <p:sp>
        <p:nvSpPr>
          <p:cNvPr id="8" name="TextBox 7"/>
          <p:cNvSpPr txBox="1"/>
          <p:nvPr/>
        </p:nvSpPr>
        <p:spPr>
          <a:xfrm>
            <a:off x="4953000" y="4917978"/>
            <a:ext cx="3709737" cy="646331"/>
          </a:xfrm>
          <a:prstGeom prst="rect">
            <a:avLst/>
          </a:prstGeom>
          <a:solidFill>
            <a:schemeClr val="accent4">
              <a:lumMod val="40000"/>
              <a:lumOff val="60000"/>
            </a:schemeClr>
          </a:solidFill>
        </p:spPr>
        <p:txBody>
          <a:bodyPr wrap="square" rtlCol="0">
            <a:spAutoFit/>
          </a:bodyPr>
          <a:lstStyle/>
          <a:p>
            <a:r>
              <a:rPr lang="bn-IN" sz="3600" dirty="0" smtClean="0">
                <a:latin typeface="NikoshBAN" pitchFamily="2" charset="0"/>
                <a:cs typeface="NikoshBAN" pitchFamily="2" charset="0"/>
              </a:rPr>
              <a:t>চৌকিদার--- পাহারাদার</a:t>
            </a:r>
            <a:endParaRPr lang="en-US" sz="3600" dirty="0">
              <a:latin typeface="NikoshBAN" pitchFamily="2" charset="0"/>
              <a:cs typeface="NikoshBAN" pitchFamily="2" charset="0"/>
            </a:endParaRPr>
          </a:p>
        </p:txBody>
      </p:sp>
      <p:sp>
        <p:nvSpPr>
          <p:cNvPr id="9" name="TextBox 8"/>
          <p:cNvSpPr txBox="1"/>
          <p:nvPr/>
        </p:nvSpPr>
        <p:spPr>
          <a:xfrm>
            <a:off x="353928" y="3360527"/>
            <a:ext cx="4267200" cy="523220"/>
          </a:xfrm>
          <a:prstGeom prst="rect">
            <a:avLst/>
          </a:prstGeom>
          <a:solidFill>
            <a:schemeClr val="accent6">
              <a:lumMod val="40000"/>
              <a:lumOff val="60000"/>
            </a:schemeClr>
          </a:solidFill>
        </p:spPr>
        <p:txBody>
          <a:bodyPr wrap="square" rtlCol="0">
            <a:spAutoFit/>
          </a:bodyPr>
          <a:lstStyle/>
          <a:p>
            <a:r>
              <a:rPr lang="bn-IN" sz="2800" dirty="0" smtClean="0">
                <a:latin typeface="NikoshBAN" pitchFamily="2" charset="0"/>
                <a:cs typeface="NikoshBAN" pitchFamily="2" charset="0"/>
              </a:rPr>
              <a:t>দন্ডবৎ--- মাটিতে পড়ে সাস্তাঙ্গে প্রণাম</a:t>
            </a:r>
            <a:endParaRPr lang="en-US" sz="2800" dirty="0">
              <a:latin typeface="NikoshBAN" pitchFamily="2" charset="0"/>
              <a:cs typeface="NikoshBAN" pitchFamily="2" charset="0"/>
            </a:endParaRPr>
          </a:p>
        </p:txBody>
      </p:sp>
      <p:sp>
        <p:nvSpPr>
          <p:cNvPr id="10" name="TextBox 9"/>
          <p:cNvSpPr txBox="1"/>
          <p:nvPr/>
        </p:nvSpPr>
        <p:spPr>
          <a:xfrm>
            <a:off x="152400" y="4700863"/>
            <a:ext cx="4267200" cy="584775"/>
          </a:xfrm>
          <a:prstGeom prst="rect">
            <a:avLst/>
          </a:prstGeom>
          <a:solidFill>
            <a:schemeClr val="bg2">
              <a:lumMod val="75000"/>
            </a:schemeClr>
          </a:solidFill>
        </p:spPr>
        <p:txBody>
          <a:bodyPr wrap="square" rtlCol="0">
            <a:spAutoFit/>
          </a:bodyPr>
          <a:lstStyle/>
          <a:p>
            <a:r>
              <a:rPr lang="bn-IN" sz="3200" dirty="0" smtClean="0">
                <a:latin typeface="NikoshBAN" pitchFamily="2" charset="0"/>
                <a:cs typeface="NikoshBAN" pitchFamily="2" charset="0"/>
              </a:rPr>
              <a:t>আড়ি– ধান মাপার বেতের ঝুড়ি</a:t>
            </a:r>
            <a:endParaRPr lang="en-US" sz="3200" dirty="0">
              <a:latin typeface="NikoshBAN" pitchFamily="2" charset="0"/>
              <a:cs typeface="NikoshBAN" pitchFamily="2" charset="0"/>
            </a:endParaRPr>
          </a:p>
        </p:txBody>
      </p:sp>
      <p:sp>
        <p:nvSpPr>
          <p:cNvPr id="12" name="Rectangle 11"/>
          <p:cNvSpPr/>
          <p:nvPr/>
        </p:nvSpPr>
        <p:spPr>
          <a:xfrm>
            <a:off x="2590800" y="152400"/>
            <a:ext cx="3124200" cy="685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000" dirty="0" smtClean="0"/>
              <a:t>শব্দার্থ</a:t>
            </a:r>
            <a:endParaRPr lang="en-US" sz="4000"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wedge">
                                      <p:cBhvr>
                                        <p:cTn id="26" dur="2000"/>
                                        <p:tgtEl>
                                          <p:spTgt spid="1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429126" y="-1"/>
            <a:ext cx="8534400" cy="1323439"/>
          </a:xfrm>
          <a:prstGeom prst="rect">
            <a:avLst/>
          </a:prstGeom>
          <a:noFill/>
        </p:spPr>
        <p:txBody>
          <a:bodyPr wrap="square" rtlCol="0">
            <a:spAutoFit/>
          </a:bodyPr>
          <a:lstStyle/>
          <a:p>
            <a:r>
              <a:rPr lang="bn-BD" sz="8000" dirty="0" smtClean="0">
                <a:latin typeface="NikoshBAN" pitchFamily="2" charset="0"/>
                <a:cs typeface="NikoshBAN" pitchFamily="2" charset="0"/>
              </a:rPr>
              <a:t>স</a:t>
            </a:r>
            <a:r>
              <a:rPr lang="bn-IN" sz="8000" dirty="0" smtClean="0">
                <a:latin typeface="NikoshBAN" pitchFamily="2" charset="0"/>
                <a:cs typeface="NikoshBAN" pitchFamily="2" charset="0"/>
              </a:rPr>
              <a:t>রব পাঠ [ </a:t>
            </a:r>
            <a:r>
              <a:rPr lang="bn-IN" sz="6600" dirty="0" smtClean="0">
                <a:latin typeface="NikoshBAN" pitchFamily="2" charset="0"/>
                <a:cs typeface="NikoshBAN" pitchFamily="2" charset="0"/>
              </a:rPr>
              <a:t>শিক্ষার্থী কর্তৃক </a:t>
            </a:r>
            <a:r>
              <a:rPr lang="bn-IN" sz="8000" dirty="0" smtClean="0">
                <a:latin typeface="NikoshBAN" pitchFamily="2" charset="0"/>
                <a:cs typeface="NikoshBAN" pitchFamily="2" charset="0"/>
              </a:rPr>
              <a:t>]</a:t>
            </a:r>
            <a:endParaRPr lang="en-US" sz="8000" dirty="0">
              <a:latin typeface="NikoshBAN" pitchFamily="2" charset="0"/>
              <a:cs typeface="NikoshBAN" pitchFamily="2" charset="0"/>
            </a:endParaRPr>
          </a:p>
        </p:txBody>
      </p:sp>
      <p:pic>
        <p:nvPicPr>
          <p:cNvPr id="3" name="Picture 2" descr="28204_400847265917_2629725_n.jpg"/>
          <p:cNvPicPr>
            <a:picLocks noChangeAspect="1"/>
          </p:cNvPicPr>
          <p:nvPr/>
        </p:nvPicPr>
        <p:blipFill>
          <a:blip r:embed="rId3"/>
          <a:stretch>
            <a:fillRect/>
          </a:stretch>
        </p:blipFill>
        <p:spPr>
          <a:xfrm>
            <a:off x="2133600" y="1092966"/>
            <a:ext cx="4419600" cy="5655304"/>
          </a:xfrm>
          <a:prstGeom prst="rect">
            <a:avLst/>
          </a:prstGeom>
        </p:spPr>
      </p:pic>
      <p:sp>
        <p:nvSpPr>
          <p:cNvPr id="4" name="TextBox 3"/>
          <p:cNvSpPr txBox="1"/>
          <p:nvPr/>
        </p:nvSpPr>
        <p:spPr>
          <a:xfrm>
            <a:off x="6172200" y="6163495"/>
            <a:ext cx="2819400" cy="584775"/>
          </a:xfrm>
          <a:prstGeom prst="rect">
            <a:avLst/>
          </a:prstGeom>
          <a:noFill/>
        </p:spPr>
        <p:txBody>
          <a:bodyPr wrap="square" rtlCol="0">
            <a:spAutoFit/>
          </a:bodyPr>
          <a:lstStyle/>
          <a:p>
            <a:pPr algn="ctr"/>
            <a:r>
              <a:rPr lang="en-US" sz="3200" dirty="0" err="1" smtClean="0">
                <a:latin typeface="NikoshBAN" pitchFamily="2" charset="0"/>
                <a:cs typeface="NikoshBAN" pitchFamily="2" charset="0"/>
              </a:rPr>
              <a:t>পাঠ্য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খোল</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22.jpeg"/>
          <p:cNvPicPr>
            <a:picLocks noChangeAspect="1"/>
          </p:cNvPicPr>
          <p:nvPr/>
        </p:nvPicPr>
        <p:blipFill>
          <a:blip r:embed="rId2"/>
          <a:stretch>
            <a:fillRect/>
          </a:stretch>
        </p:blipFill>
        <p:spPr>
          <a:xfrm>
            <a:off x="457200" y="533400"/>
            <a:ext cx="4038600" cy="2895600"/>
          </a:xfrm>
          <a:prstGeom prst="rect">
            <a:avLst/>
          </a:prstGeom>
        </p:spPr>
      </p:pic>
      <p:pic>
        <p:nvPicPr>
          <p:cNvPr id="8" name="Picture 7" descr="JOMDAR BAREE-012.jpg"/>
          <p:cNvPicPr>
            <a:picLocks noChangeAspect="1"/>
          </p:cNvPicPr>
          <p:nvPr/>
        </p:nvPicPr>
        <p:blipFill>
          <a:blip r:embed="rId3"/>
          <a:stretch>
            <a:fillRect/>
          </a:stretch>
        </p:blipFill>
        <p:spPr>
          <a:xfrm>
            <a:off x="4419600" y="533400"/>
            <a:ext cx="4267200" cy="2895600"/>
          </a:xfrm>
          <a:prstGeom prst="rect">
            <a:avLst/>
          </a:prstGeom>
        </p:spPr>
      </p:pic>
      <p:pic>
        <p:nvPicPr>
          <p:cNvPr id="9" name="Picture 8" descr="খড়ের-গাদা-বিচলি--গ্রাম.jpg"/>
          <p:cNvPicPr>
            <a:picLocks noChangeAspect="1"/>
          </p:cNvPicPr>
          <p:nvPr/>
        </p:nvPicPr>
        <p:blipFill>
          <a:blip r:embed="rId4"/>
          <a:stretch>
            <a:fillRect/>
          </a:stretch>
        </p:blipFill>
        <p:spPr>
          <a:xfrm>
            <a:off x="2362200" y="3505200"/>
            <a:ext cx="4572000" cy="2800350"/>
          </a:xfrm>
          <a:prstGeom prst="rect">
            <a:avLst/>
          </a:prstGeom>
        </p:spPr>
      </p:pic>
      <p:sp>
        <p:nvSpPr>
          <p:cNvPr id="10" name="TextBox 9"/>
          <p:cNvSpPr txBox="1"/>
          <p:nvPr/>
        </p:nvSpPr>
        <p:spPr>
          <a:xfrm>
            <a:off x="1295400" y="838200"/>
            <a:ext cx="2286000" cy="461665"/>
          </a:xfrm>
          <a:prstGeom prst="rect">
            <a:avLst/>
          </a:prstGeom>
          <a:noFill/>
        </p:spPr>
        <p:txBody>
          <a:bodyPr wrap="square" rtlCol="0">
            <a:spAutoFit/>
          </a:bodyPr>
          <a:lstStyle/>
          <a:p>
            <a:pPr algn="ctr"/>
            <a:r>
              <a:rPr lang="bn-IN" sz="2400" dirty="0" smtClean="0">
                <a:solidFill>
                  <a:srgbClr val="002060"/>
                </a:solidFill>
                <a:latin typeface="NikoshBAN" pitchFamily="2" charset="0"/>
                <a:cs typeface="NikoshBAN" pitchFamily="2" charset="0"/>
              </a:rPr>
              <a:t>প্রচন্ড বাতাস বইছে</a:t>
            </a:r>
            <a:endParaRPr lang="en-US" sz="2400" dirty="0">
              <a:solidFill>
                <a:srgbClr val="002060"/>
              </a:solidFill>
              <a:latin typeface="NikoshBAN" pitchFamily="2" charset="0"/>
              <a:cs typeface="NikoshBAN" pitchFamily="2" charset="0"/>
            </a:endParaRPr>
          </a:p>
        </p:txBody>
      </p:sp>
      <p:sp>
        <p:nvSpPr>
          <p:cNvPr id="11" name="TextBox 10"/>
          <p:cNvSpPr txBox="1"/>
          <p:nvPr/>
        </p:nvSpPr>
        <p:spPr>
          <a:xfrm>
            <a:off x="228600" y="3810000"/>
            <a:ext cx="1371600" cy="2308324"/>
          </a:xfrm>
          <a:prstGeom prst="rect">
            <a:avLst/>
          </a:prstGeom>
          <a:noFill/>
        </p:spPr>
        <p:txBody>
          <a:bodyPr wrap="square" rtlCol="0">
            <a:spAutoFit/>
          </a:bodyPr>
          <a:lstStyle/>
          <a:p>
            <a:r>
              <a:rPr lang="bn-IN" sz="4800" dirty="0" smtClean="0">
                <a:latin typeface="NikoshBAN" pitchFamily="2" charset="0"/>
                <a:cs typeface="NikoshBAN" pitchFamily="2" charset="0"/>
              </a:rPr>
              <a:t>ধানের খড়ের </a:t>
            </a:r>
          </a:p>
          <a:p>
            <a:r>
              <a:rPr lang="bn-IN" sz="4800" dirty="0" smtClean="0">
                <a:latin typeface="NikoshBAN" pitchFamily="2" charset="0"/>
                <a:cs typeface="NikoshBAN" pitchFamily="2" charset="0"/>
              </a:rPr>
              <a:t>স্তুপ।</a:t>
            </a:r>
            <a:endParaRPr lang="en-US" sz="4800" dirty="0">
              <a:latin typeface="NikoshBAN" pitchFamily="2" charset="0"/>
              <a:cs typeface="NikoshBAN" pitchFamily="2" charset="0"/>
            </a:endParaRPr>
          </a:p>
        </p:txBody>
      </p:sp>
      <p:cxnSp>
        <p:nvCxnSpPr>
          <p:cNvPr id="13" name="Straight Arrow Connector 12"/>
          <p:cNvCxnSpPr/>
          <p:nvPr/>
        </p:nvCxnSpPr>
        <p:spPr>
          <a:xfrm flipV="1">
            <a:off x="1447800" y="4876800"/>
            <a:ext cx="1524000" cy="533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7086600" y="3886200"/>
            <a:ext cx="1981200" cy="2800767"/>
          </a:xfrm>
          <a:prstGeom prst="rect">
            <a:avLst/>
          </a:prstGeom>
          <a:noFill/>
        </p:spPr>
        <p:txBody>
          <a:bodyPr wrap="square" rtlCol="0">
            <a:spAutoFit/>
          </a:bodyPr>
          <a:lstStyle/>
          <a:p>
            <a:r>
              <a:rPr lang="bn-IN" sz="4400" dirty="0" smtClean="0">
                <a:latin typeface="NikoshBAN" pitchFamily="2" charset="0"/>
                <a:cs typeface="NikoshBAN" pitchFamily="2" charset="0"/>
              </a:rPr>
              <a:t>বিধুদের বাড়ি এবং</a:t>
            </a:r>
          </a:p>
          <a:p>
            <a:r>
              <a:rPr lang="bn-IN" sz="4400" dirty="0" smtClean="0">
                <a:latin typeface="NikoshBAN" pitchFamily="2" charset="0"/>
                <a:cs typeface="NikoshBAN" pitchFamily="2" charset="0"/>
              </a:rPr>
              <a:t>চন্ডি-</a:t>
            </a:r>
          </a:p>
          <a:p>
            <a:r>
              <a:rPr lang="bn-IN" sz="4400" dirty="0" smtClean="0">
                <a:latin typeface="NikoshBAN" pitchFamily="2" charset="0"/>
                <a:cs typeface="NikoshBAN" pitchFamily="2" charset="0"/>
              </a:rPr>
              <a:t>মন্ডপ</a:t>
            </a:r>
            <a:r>
              <a:rPr lang="bn-IN"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cxnSp>
        <p:nvCxnSpPr>
          <p:cNvPr id="16" name="Straight Arrow Connector 15"/>
          <p:cNvCxnSpPr/>
          <p:nvPr/>
        </p:nvCxnSpPr>
        <p:spPr>
          <a:xfrm rot="10800000">
            <a:off x="6324600" y="2819400"/>
            <a:ext cx="11430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rot="5400000" flipH="1" flipV="1">
            <a:off x="7277100" y="3162300"/>
            <a:ext cx="1219200" cy="228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10">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10">
                                            <p:txEl>
                                              <p:pRg st="0" end="0"/>
                                            </p:txEl>
                                          </p:spTgt>
                                        </p:tgtEl>
                                        <p:attrNameLst>
                                          <p:attrName>ppt_w</p:attrName>
                                        </p:attrNameLst>
                                      </p:cBhvr>
                                    </p:anim>
                                    <p:anim by="(#ppt_w*0.50)" calcmode="lin" valueType="num">
                                      <p:cBhvr>
                                        <p:cTn id="23" dur="500" decel="50000" autoRev="1" fill="hold">
                                          <p:stCondLst>
                                            <p:cond delay="0"/>
                                          </p:stCondLst>
                                        </p:cTn>
                                        <p:tgtEl>
                                          <p:spTgt spid="10">
                                            <p:txEl>
                                              <p:pRg st="0" end="0"/>
                                            </p:txEl>
                                          </p:spTgt>
                                        </p:tgtEl>
                                        <p:attrNameLst>
                                          <p:attrName>ppt_x</p:attrName>
                                        </p:attrNameLst>
                                      </p:cBhvr>
                                    </p:anim>
                                    <p:anim from="(-#ppt_h/2)" to="(#ppt_y)" calcmode="lin" valueType="num">
                                      <p:cBhvr>
                                        <p:cTn id="24" dur="1000" fill="hold">
                                          <p:stCondLst>
                                            <p:cond delay="0"/>
                                          </p:stCondLst>
                                        </p:cTn>
                                        <p:tgtEl>
                                          <p:spTgt spid="10">
                                            <p:txEl>
                                              <p:pRg st="0" end="0"/>
                                            </p:txEl>
                                          </p:spTgt>
                                        </p:tgtEl>
                                        <p:attrNameLst>
                                          <p:attrName>ppt_y</p:attrName>
                                        </p:attrNameLst>
                                      </p:cBhvr>
                                    </p:anim>
                                    <p:animRot by="21600000">
                                      <p:cBhvr>
                                        <p:cTn id="25" dur="1000" fill="hold">
                                          <p:stCondLst>
                                            <p:cond delay="0"/>
                                          </p:stCondLst>
                                        </p:cTn>
                                        <p:tgtEl>
                                          <p:spTgt spid="10">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11">
                                            <p:txEl>
                                              <p:pRg st="0" end="0"/>
                                            </p:txEl>
                                          </p:spTgt>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 calcmode="lin" valueType="num">
                                      <p:cBhvr additive="base">
                                        <p:cTn id="34" dur="5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5" dur="5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ppt_x</p:attrName>
                                        </p:attrNameLst>
                                      </p:cBhvr>
                                      <p:tavLst>
                                        <p:tav tm="0">
                                          <p:val>
                                            <p:strVal val="#ppt_x-.2"/>
                                          </p:val>
                                        </p:tav>
                                        <p:tav tm="100000">
                                          <p:val>
                                            <p:strVal val="#ppt_x"/>
                                          </p:val>
                                        </p:tav>
                                      </p:tavLst>
                                    </p:anim>
                                    <p:anim calcmode="lin" valueType="num">
                                      <p:cBhvr>
                                        <p:cTn id="4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40" presetClass="entr" presetSubtype="0" fill="hold" nodeType="clickEffect">
                                  <p:stCondLst>
                                    <p:cond delay="0"/>
                                  </p:stCondLst>
                                  <p:iterate type="lt">
                                    <p:tmPct val="10000"/>
                                  </p:iterate>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1000"/>
                                        <p:tgtEl>
                                          <p:spTgt spid="14">
                                            <p:txEl>
                                              <p:pRg st="0" end="0"/>
                                            </p:txEl>
                                          </p:spTgt>
                                        </p:tgtEl>
                                      </p:cBhvr>
                                    </p:animEffect>
                                    <p:anim calcmode="lin" valueType="num">
                                      <p:cBhvr>
                                        <p:cTn id="48" dur="1000" fill="hold"/>
                                        <p:tgtEl>
                                          <p:spTgt spid="14">
                                            <p:txEl>
                                              <p:pRg st="0" end="0"/>
                                            </p:txEl>
                                          </p:spTgt>
                                        </p:tgtEl>
                                        <p:attrNameLst>
                                          <p:attrName>ppt_x</p:attrName>
                                        </p:attrNameLst>
                                      </p:cBhvr>
                                      <p:tavLst>
                                        <p:tav tm="0">
                                          <p:val>
                                            <p:strVal val="#ppt_x-.1"/>
                                          </p:val>
                                        </p:tav>
                                        <p:tav tm="100000">
                                          <p:val>
                                            <p:strVal val="#ppt_x"/>
                                          </p:val>
                                        </p:tav>
                                      </p:tavLst>
                                    </p:anim>
                                    <p:anim calcmode="lin" valueType="num">
                                      <p:cBhvr>
                                        <p:cTn id="49" dur="1000" fill="hold"/>
                                        <p:tgtEl>
                                          <p:spTgt spid="14">
                                            <p:txEl>
                                              <p:pRg st="0" end="0"/>
                                            </p:txEl>
                                          </p:spTgt>
                                        </p:tgtEl>
                                        <p:attrNameLst>
                                          <p:attrName>ppt_y</p:attrName>
                                        </p:attrNameLst>
                                      </p:cBhvr>
                                      <p:tavLst>
                                        <p:tav tm="0">
                                          <p:val>
                                            <p:strVal val="#ppt_y"/>
                                          </p:val>
                                        </p:tav>
                                        <p:tav tm="100000">
                                          <p:val>
                                            <p:strVal val="#ppt_y"/>
                                          </p:val>
                                        </p:tav>
                                      </p:tavLst>
                                    </p:anim>
                                  </p:childTnLst>
                                </p:cTn>
                              </p:par>
                              <p:par>
                                <p:cTn id="50" presetID="40" presetClass="entr" presetSubtype="0" fill="hold" nodeType="withEffect">
                                  <p:stCondLst>
                                    <p:cond delay="0"/>
                                  </p:stCondLst>
                                  <p:iterate type="lt">
                                    <p:tmPct val="10000"/>
                                  </p:iterate>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fade">
                                      <p:cBhvr>
                                        <p:cTn id="52" dur="1000"/>
                                        <p:tgtEl>
                                          <p:spTgt spid="14">
                                            <p:txEl>
                                              <p:pRg st="1" end="1"/>
                                            </p:txEl>
                                          </p:spTgt>
                                        </p:tgtEl>
                                      </p:cBhvr>
                                    </p:animEffect>
                                    <p:anim calcmode="lin" valueType="num">
                                      <p:cBhvr>
                                        <p:cTn id="53" dur="1000" fill="hold"/>
                                        <p:tgtEl>
                                          <p:spTgt spid="14">
                                            <p:txEl>
                                              <p:pRg st="1" end="1"/>
                                            </p:txEl>
                                          </p:spTgt>
                                        </p:tgtEl>
                                        <p:attrNameLst>
                                          <p:attrName>ppt_x</p:attrName>
                                        </p:attrNameLst>
                                      </p:cBhvr>
                                      <p:tavLst>
                                        <p:tav tm="0">
                                          <p:val>
                                            <p:strVal val="#ppt_x-.1"/>
                                          </p:val>
                                        </p:tav>
                                        <p:tav tm="100000">
                                          <p:val>
                                            <p:strVal val="#ppt_x"/>
                                          </p:val>
                                        </p:tav>
                                      </p:tavLst>
                                    </p:anim>
                                    <p:anim calcmode="lin" valueType="num">
                                      <p:cBhvr>
                                        <p:cTn id="54" dur="1000" fill="hold"/>
                                        <p:tgtEl>
                                          <p:spTgt spid="14">
                                            <p:txEl>
                                              <p:pRg st="1" end="1"/>
                                            </p:txEl>
                                          </p:spTgt>
                                        </p:tgtEl>
                                        <p:attrNameLst>
                                          <p:attrName>ppt_y</p:attrName>
                                        </p:attrNameLst>
                                      </p:cBhvr>
                                      <p:tavLst>
                                        <p:tav tm="0">
                                          <p:val>
                                            <p:strVal val="#ppt_y"/>
                                          </p:val>
                                        </p:tav>
                                        <p:tav tm="100000">
                                          <p:val>
                                            <p:strVal val="#ppt_y"/>
                                          </p:val>
                                        </p:tav>
                                      </p:tavLst>
                                    </p:anim>
                                  </p:childTnLst>
                                </p:cTn>
                              </p:par>
                              <p:par>
                                <p:cTn id="55" presetID="40" presetClass="entr" presetSubtype="0" fill="hold" nodeType="withEffect">
                                  <p:stCondLst>
                                    <p:cond delay="0"/>
                                  </p:stCondLst>
                                  <p:iterate type="lt">
                                    <p:tmPct val="10000"/>
                                  </p:iterate>
                                  <p:childTnLst>
                                    <p:set>
                                      <p:cBhvr>
                                        <p:cTn id="56" dur="1" fill="hold">
                                          <p:stCondLst>
                                            <p:cond delay="0"/>
                                          </p:stCondLst>
                                        </p:cTn>
                                        <p:tgtEl>
                                          <p:spTgt spid="14">
                                            <p:txEl>
                                              <p:pRg st="2" end="2"/>
                                            </p:txEl>
                                          </p:spTgt>
                                        </p:tgtEl>
                                        <p:attrNameLst>
                                          <p:attrName>style.visibility</p:attrName>
                                        </p:attrNameLst>
                                      </p:cBhvr>
                                      <p:to>
                                        <p:strVal val="visible"/>
                                      </p:to>
                                    </p:set>
                                    <p:animEffect transition="in" filter="fade">
                                      <p:cBhvr>
                                        <p:cTn id="57" dur="1000"/>
                                        <p:tgtEl>
                                          <p:spTgt spid="14">
                                            <p:txEl>
                                              <p:pRg st="2" end="2"/>
                                            </p:txEl>
                                          </p:spTgt>
                                        </p:tgtEl>
                                      </p:cBhvr>
                                    </p:animEffect>
                                    <p:anim calcmode="lin" valueType="num">
                                      <p:cBhvr>
                                        <p:cTn id="58" dur="1000" fill="hold"/>
                                        <p:tgtEl>
                                          <p:spTgt spid="14">
                                            <p:txEl>
                                              <p:pRg st="2" end="2"/>
                                            </p:txEl>
                                          </p:spTgt>
                                        </p:tgtEl>
                                        <p:attrNameLst>
                                          <p:attrName>ppt_x</p:attrName>
                                        </p:attrNameLst>
                                      </p:cBhvr>
                                      <p:tavLst>
                                        <p:tav tm="0">
                                          <p:val>
                                            <p:strVal val="#ppt_x-.1"/>
                                          </p:val>
                                        </p:tav>
                                        <p:tav tm="100000">
                                          <p:val>
                                            <p:strVal val="#ppt_x"/>
                                          </p:val>
                                        </p:tav>
                                      </p:tavLst>
                                    </p:anim>
                                    <p:anim calcmode="lin" valueType="num">
                                      <p:cBhvr>
                                        <p:cTn id="59" dur="10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900" decel="100000" fill="hold"/>
                                        <p:tgtEl>
                                          <p:spTgt spid="16"/>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900" decel="100000" fill="hold"/>
                                        <p:tgtEl>
                                          <p:spTgt spid="22"/>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8915400" cy="67095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bn-IN" sz="2400" dirty="0" smtClean="0"/>
          </a:p>
          <a:p>
            <a:pPr algn="ctr"/>
            <a:r>
              <a:rPr lang="bn-IN" sz="6600" b="1" i="1" dirty="0" smtClean="0">
                <a:solidFill>
                  <a:schemeClr val="accent2">
                    <a:lumMod val="75000"/>
                  </a:schemeClr>
                </a:solidFill>
                <a:latin typeface="NikoshBAN" pitchFamily="2" charset="0"/>
                <a:cs typeface="NikoshBAN" pitchFamily="2" charset="0"/>
              </a:rPr>
              <a:t>কিছু তথ্যঃ</a:t>
            </a:r>
          </a:p>
          <a:p>
            <a:r>
              <a:rPr lang="bn-IN" sz="3200" dirty="0" smtClean="0">
                <a:latin typeface="NikoshBAN" pitchFamily="2" charset="0"/>
                <a:cs typeface="NikoshBAN" pitchFamily="2" charset="0"/>
              </a:rPr>
              <a:t> </a:t>
            </a:r>
            <a:r>
              <a:rPr lang="bn-IN" sz="3600" dirty="0" smtClean="0">
                <a:solidFill>
                  <a:srgbClr val="002060"/>
                </a:solidFill>
                <a:latin typeface="NikoshBAN" pitchFamily="2" charset="0"/>
                <a:cs typeface="NikoshBAN" pitchFamily="2" charset="0"/>
              </a:rPr>
              <a:t>পাঠের উদ্দেশ্য</a:t>
            </a:r>
            <a:r>
              <a:rPr lang="bn-IN" sz="3600" dirty="0" smtClean="0">
                <a:latin typeface="NikoshBAN" pitchFamily="2" charset="0"/>
                <a:cs typeface="NikoshBAN" pitchFamily="2" charset="0"/>
              </a:rPr>
              <a:t>-শিক্ষার্থীদের মনে কর্তব্যপরায়ণতা ও নৈতিকতা সৃষ্টি হবে।</a:t>
            </a:r>
          </a:p>
          <a:p>
            <a:r>
              <a:rPr lang="bn-IN" sz="3600" dirty="0" smtClean="0">
                <a:solidFill>
                  <a:srgbClr val="002060"/>
                </a:solidFill>
                <a:latin typeface="NikoshBAN" pitchFamily="2" charset="0"/>
                <a:cs typeface="NikoshBAN" pitchFamily="2" charset="0"/>
              </a:rPr>
              <a:t>সংক্ষিপ্ত পাঠ পরিচিতিঃ </a:t>
            </a:r>
            <a:r>
              <a:rPr lang="bn-IN" sz="3600" dirty="0" smtClean="0">
                <a:latin typeface="NikoshBAN" pitchFamily="2" charset="0"/>
                <a:cs typeface="NikoshBAN" pitchFamily="2" charset="0"/>
              </a:rPr>
              <a:t>লেখক দেখিয়েছেন-বয়সে ছোট হলে কী হবে কিশোরদের নৈতিক অবস্থান বেশ মজবুত।তাদের ঐক্যচেতনার যেমন পরিচয় পাওয়া যায় তেমনি তাদের মানবিক সু-বোধেরওপ্রকাশনঘটেছে।তাদের নিরপেক্ষ বিবেচনাবোধ,সততা,নিষ্ঠা এবং কর্তব্যপরায়ণতা বড়দেরও অভিভূত করেছে</a:t>
            </a:r>
            <a:r>
              <a:rPr lang="bn-IN" sz="3200" dirty="0" smtClean="0">
                <a:latin typeface="NikoshBAN" pitchFamily="2" charset="0"/>
                <a:cs typeface="NikoshBAN" pitchFamily="2" charset="0"/>
              </a:rPr>
              <a:t>।</a:t>
            </a:r>
          </a:p>
          <a:p>
            <a:pPr algn="ctr"/>
            <a:endParaRPr lang="bn-IN" sz="2800" dirty="0" smtClean="0">
              <a:latin typeface="NikoshBAN" pitchFamily="2" charset="0"/>
              <a:cs typeface="NikoshBAN" pitchFamily="2" charset="0"/>
            </a:endParaRPr>
          </a:p>
          <a:p>
            <a:endParaRPr lang="en-US" sz="2400" dirty="0"/>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8" dur="5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539416" y="497305"/>
            <a:ext cx="8001000" cy="1107996"/>
          </a:xfrm>
          <a:prstGeom prst="rect">
            <a:avLst/>
          </a:prstGeom>
          <a:noFill/>
        </p:spPr>
        <p:txBody>
          <a:bodyPr wrap="square" rtlCol="0">
            <a:spAutoFit/>
          </a:bodyPr>
          <a:lstStyle/>
          <a:p>
            <a:r>
              <a:rPr lang="bn-IN" sz="6600" dirty="0" smtClean="0">
                <a:latin typeface="NikoshBAN" pitchFamily="2" charset="0"/>
                <a:cs typeface="NikoshBAN" pitchFamily="2" charset="0"/>
              </a:rPr>
              <a:t>আর্দশ পাঠ  [ </a:t>
            </a:r>
            <a:r>
              <a:rPr lang="bn-IN" sz="6000" dirty="0" smtClean="0">
                <a:latin typeface="NikoshBAN" pitchFamily="2" charset="0"/>
                <a:cs typeface="NikoshBAN" pitchFamily="2" charset="0"/>
              </a:rPr>
              <a:t>শিক্ষক কর্তৃক </a:t>
            </a:r>
            <a:r>
              <a:rPr lang="bn-IN" sz="6600" dirty="0" smtClean="0">
                <a:latin typeface="NikoshBAN" pitchFamily="2" charset="0"/>
                <a:cs typeface="NikoshBAN" pitchFamily="2" charset="0"/>
              </a:rPr>
              <a:t>]</a:t>
            </a:r>
            <a:endParaRPr lang="en-US" sz="6600" dirty="0">
              <a:latin typeface="NikoshBAN" pitchFamily="2" charset="0"/>
              <a:cs typeface="NikoshBAN" pitchFamily="2" charset="0"/>
            </a:endParaRPr>
          </a:p>
        </p:txBody>
      </p:sp>
      <p:sp>
        <p:nvSpPr>
          <p:cNvPr id="3" name="TextBox 2"/>
          <p:cNvSpPr txBox="1"/>
          <p:nvPr/>
        </p:nvSpPr>
        <p:spPr>
          <a:xfrm>
            <a:off x="316832" y="1905000"/>
            <a:ext cx="8446168" cy="433965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bn-IN" sz="2800" dirty="0" smtClean="0">
              <a:latin typeface="NikoshBAN" pitchFamily="2" charset="0"/>
              <a:cs typeface="NikoshBAN" pitchFamily="2" charset="0"/>
            </a:endParaRPr>
          </a:p>
          <a:p>
            <a:r>
              <a:rPr lang="bn-IN" sz="3200" dirty="0" smtClean="0">
                <a:latin typeface="NikoshBAN" pitchFamily="2" charset="0"/>
                <a:cs typeface="NikoshBAN" pitchFamily="2" charset="0"/>
              </a:rPr>
              <a:t>অল্পক্ষণ পরেই প্রমাণ হলো, ও আমাদের চেয়ে কত বিজ্ঞ।</a:t>
            </a:r>
          </a:p>
          <a:p>
            <a:r>
              <a:rPr lang="bn-IN" sz="3200" dirty="0" smtClean="0">
                <a:latin typeface="NikoshBAN" pitchFamily="2" charset="0"/>
                <a:cs typeface="NikoshBAN" pitchFamily="2" charset="0"/>
              </a:rPr>
              <a:t>ভীষণ ঝড় উঠল, কালো মেঘের রাশি উড়ে আসতে লাগল পশ্চিম থেকে।বড় বড় গাছের মাথা ঝড়ের বেগে লুটিয়ে লুটিয়ে পড়তে লাগল,ধুলুতে চারদিক অন্ধকার হয়ে গেল,একটু পরেই ঠান্ডা হাওয়া বইল,ফুটা ফুটা বৃষ্টি পড়তে পড়তে চড় চড় করে ভীষণ বাদলের বর্ষা নামল। </a:t>
            </a:r>
          </a:p>
          <a:p>
            <a:endParaRPr lang="bn-IN" sz="2800" dirty="0" smtClean="0">
              <a:latin typeface="NikoshBAN" pitchFamily="2" charset="0"/>
              <a:cs typeface="NikoshBAN" pitchFamily="2" charset="0"/>
            </a:endParaRPr>
          </a:p>
          <a:p>
            <a:endParaRPr lang="en-US" sz="2800" dirty="0">
              <a:latin typeface="NikoshBAN" pitchFamily="2" charset="0"/>
              <a:cs typeface="NikoshBAN"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534400" cy="618630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bn-IN" sz="2400" dirty="0" smtClean="0"/>
          </a:p>
          <a:p>
            <a:r>
              <a:rPr lang="bn-IN" sz="3600" b="1" i="1" dirty="0" smtClean="0">
                <a:solidFill>
                  <a:srgbClr val="FF0000"/>
                </a:solidFill>
                <a:latin typeface="NikoshBAN" pitchFamily="2" charset="0"/>
                <a:cs typeface="NikoshBAN" pitchFamily="2" charset="0"/>
              </a:rPr>
              <a:t>সমাধান খুঁজে নেই</a:t>
            </a:r>
          </a:p>
          <a:p>
            <a:r>
              <a:rPr lang="bn-IN" sz="3600" dirty="0" smtClean="0">
                <a:latin typeface="NikoshBAN" pitchFamily="2" charset="0"/>
                <a:cs typeface="NikoshBAN" pitchFamily="2" charset="0"/>
              </a:rPr>
              <a:t>১।পড়ে পাওয়া গল্পে কয়জন বালকের নাম উল্লেখ আছে?</a:t>
            </a:r>
          </a:p>
          <a:p>
            <a:r>
              <a:rPr lang="bn-IN" sz="3600" dirty="0" smtClean="0">
                <a:latin typeface="NikoshBAN" pitchFamily="2" charset="0"/>
                <a:cs typeface="NikoshBAN" pitchFamily="2" charset="0"/>
              </a:rPr>
              <a:t>[ক] ৪ জন [খ] ৫ জন [গ] ৬ জন [ঘ] ৭ জন।</a:t>
            </a:r>
          </a:p>
          <a:p>
            <a:r>
              <a:rPr lang="bn-IN" sz="3600" dirty="0" smtClean="0">
                <a:latin typeface="NikoshBAN" pitchFamily="2" charset="0"/>
                <a:cs typeface="NikoshBAN" pitchFamily="2" charset="0"/>
              </a:rPr>
              <a:t>২।কালোমেঘের রাশি কোন দিক থেকে উড়ে আসছে?</a:t>
            </a:r>
          </a:p>
          <a:p>
            <a:r>
              <a:rPr lang="bn-IN" sz="3600" dirty="0" smtClean="0">
                <a:latin typeface="NikoshBAN" pitchFamily="2" charset="0"/>
                <a:cs typeface="NikoshBAN" pitchFamily="2" charset="0"/>
              </a:rPr>
              <a:t>[ক] উত্তর [খ] দক্ষিণ [গ] পূর্ব [ঘ] পশ্চিম।</a:t>
            </a:r>
          </a:p>
          <a:p>
            <a:r>
              <a:rPr lang="bn-IN" sz="3600" dirty="0" smtClean="0">
                <a:latin typeface="NikoshBAN" pitchFamily="2" charset="0"/>
                <a:cs typeface="NikoshBAN" pitchFamily="2" charset="0"/>
              </a:rPr>
              <a:t>৩। বাদলদের বাড়ির কোন জায়গায় বাক্সটি লুকিয়ে ছিল?</a:t>
            </a:r>
          </a:p>
          <a:p>
            <a:r>
              <a:rPr lang="bn-IN" sz="3600" dirty="0" smtClean="0">
                <a:latin typeface="NikoshBAN" pitchFamily="2" charset="0"/>
                <a:cs typeface="NikoshBAN" pitchFamily="2" charset="0"/>
              </a:rPr>
              <a:t>[ক]নাটমন্দিরে [খ] বিচুলিগাদায় [গ]বাশঝাড়ে [ঘ]ঘরে।</a:t>
            </a:r>
          </a:p>
          <a:p>
            <a:r>
              <a:rPr lang="bn-IN" sz="3600" dirty="0" smtClean="0">
                <a:latin typeface="NikoshBAN" pitchFamily="2" charset="0"/>
                <a:cs typeface="NikoshBAN" pitchFamily="2" charset="0"/>
              </a:rPr>
              <a:t>৪।কোন চরের কাপালিরা নিরাশ্রয় হয়ে ছিল?</a:t>
            </a:r>
          </a:p>
          <a:p>
            <a:r>
              <a:rPr lang="bn-IN" sz="3600" dirty="0" smtClean="0">
                <a:latin typeface="NikoshBAN" pitchFamily="2" charset="0"/>
                <a:cs typeface="NikoshBAN" pitchFamily="2" charset="0"/>
              </a:rPr>
              <a:t>[ক] অম্বরপুর [খ]তেতুলতলার[গ]বাগমারি [ঘ]দুবলার চর</a:t>
            </a:r>
          </a:p>
          <a:p>
            <a:endParaRPr lang="bn-IN" sz="2400" dirty="0" smtClean="0"/>
          </a:p>
          <a:p>
            <a:endParaRPr lang="en-US" sz="2400" dirty="0"/>
          </a:p>
        </p:txBody>
      </p:sp>
      <p:sp>
        <p:nvSpPr>
          <p:cNvPr id="3" name="5-Point Star 2"/>
          <p:cNvSpPr/>
          <p:nvPr/>
        </p:nvSpPr>
        <p:spPr>
          <a:xfrm>
            <a:off x="1668379" y="1844842"/>
            <a:ext cx="838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Point Star 3"/>
          <p:cNvSpPr/>
          <p:nvPr/>
        </p:nvSpPr>
        <p:spPr>
          <a:xfrm>
            <a:off x="2438400" y="3962400"/>
            <a:ext cx="838200" cy="457200"/>
          </a:xfrm>
          <a:prstGeom prst="star5">
            <a:avLst>
              <a:gd name="adj" fmla="val 15924"/>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4076700" y="2855637"/>
            <a:ext cx="838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228600" y="5105400"/>
            <a:ext cx="838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2" end="2"/>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 calcmode="lin" valueType="num">
                                      <p:cBhvr>
                                        <p:cTn id="12" dur="1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13" dur="1000" fill="hold"/>
                                        <p:tgtEl>
                                          <p:spTgt spid="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xEl>
                                              <p:pRg st="3" end="3"/>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18"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
                                            <p:txEl>
                                              <p:pRg st="4" end="4"/>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 calcmode="lin" valueType="num">
                                      <p:cBhvr>
                                        <p:cTn id="22"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strips(downLeft)">
                                      <p:cBhvr>
                                        <p:cTn id="29" dur="500"/>
                                        <p:tgtEl>
                                          <p:spTgt spid="2">
                                            <p:txEl>
                                              <p:pRg st="6" end="6"/>
                                            </p:txEl>
                                          </p:spTgt>
                                        </p:tgtEl>
                                      </p:cBhvr>
                                    </p:animEffect>
                                  </p:childTnLst>
                                </p:cTn>
                              </p:par>
                              <p:par>
                                <p:cTn id="30" presetID="18" presetClass="entr" presetSubtype="12"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strips(downLeft)">
                                      <p:cBhvr>
                                        <p:cTn id="32" dur="500"/>
                                        <p:tgtEl>
                                          <p:spTgt spid="2">
                                            <p:txEl>
                                              <p:pRg st="7" end="7"/>
                                            </p:txEl>
                                          </p:spTgt>
                                        </p:tgtEl>
                                      </p:cBhvr>
                                    </p:animEffect>
                                  </p:childTnLst>
                                </p:cTn>
                              </p:par>
                              <p:par>
                                <p:cTn id="33" presetID="18" presetClass="entr" presetSubtype="12"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strips(downLeft)">
                                      <p:cBhvr>
                                        <p:cTn id="35" dur="500"/>
                                        <p:tgtEl>
                                          <p:spTgt spid="2">
                                            <p:txEl>
                                              <p:pRg st="8" end="8"/>
                                            </p:txEl>
                                          </p:spTgt>
                                        </p:tgtEl>
                                      </p:cBhvr>
                                    </p:animEffect>
                                  </p:childTnLst>
                                </p:cTn>
                              </p:par>
                              <p:par>
                                <p:cTn id="36" presetID="18" presetClass="entr" presetSubtype="12" fill="hold" nodeType="withEffect">
                                  <p:stCondLst>
                                    <p:cond delay="0"/>
                                  </p:stCondLst>
                                  <p:childTnLst>
                                    <p:set>
                                      <p:cBhvr>
                                        <p:cTn id="37" dur="1" fill="hold">
                                          <p:stCondLst>
                                            <p:cond delay="0"/>
                                          </p:stCondLst>
                                        </p:cTn>
                                        <p:tgtEl>
                                          <p:spTgt spid="2">
                                            <p:txEl>
                                              <p:pRg st="9" end="9"/>
                                            </p:txEl>
                                          </p:spTgt>
                                        </p:tgtEl>
                                        <p:attrNameLst>
                                          <p:attrName>style.visibility</p:attrName>
                                        </p:attrNameLst>
                                      </p:cBhvr>
                                      <p:to>
                                        <p:strVal val="visible"/>
                                      </p:to>
                                    </p:set>
                                    <p:animEffect transition="in" filter="strips(downLeft)">
                                      <p:cBhvr>
                                        <p:cTn id="38" dur="500"/>
                                        <p:tgtEl>
                                          <p:spTgt spid="2">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1000"/>
                                        <p:tgtEl>
                                          <p:spTgt spid="6"/>
                                        </p:tgtEl>
                                      </p:cBhvr>
                                    </p:animEffect>
                                    <p:anim calcmode="lin" valueType="num">
                                      <p:cBhvr>
                                        <p:cTn id="65" dur="1000" fill="hold"/>
                                        <p:tgtEl>
                                          <p:spTgt spid="6"/>
                                        </p:tgtEl>
                                        <p:attrNameLst>
                                          <p:attrName>ppt_x</p:attrName>
                                        </p:attrNameLst>
                                      </p:cBhvr>
                                      <p:tavLst>
                                        <p:tav tm="0">
                                          <p:val>
                                            <p:strVal val="#ppt_x"/>
                                          </p:val>
                                        </p:tav>
                                        <p:tav tm="100000">
                                          <p:val>
                                            <p:strVal val="#ppt_x"/>
                                          </p:val>
                                        </p:tav>
                                      </p:tavLst>
                                    </p:anim>
                                    <p:anim calcmode="lin" valueType="num">
                                      <p:cBhvr>
                                        <p:cTn id="6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2679032" cy="923330"/>
          </a:xfrm>
          <a:prstGeom prst="rect">
            <a:avLst/>
          </a:prstGeom>
          <a:noFill/>
        </p:spPr>
        <p:txBody>
          <a:bodyPr wrap="square" rtlCol="0">
            <a:spAutoFit/>
          </a:bodyPr>
          <a:lstStyle/>
          <a:p>
            <a:r>
              <a:rPr lang="bn-BD" sz="5400" b="1" i="1" dirty="0" smtClean="0">
                <a:solidFill>
                  <a:srgbClr val="C00000"/>
                </a:solidFill>
                <a:latin typeface="NikoshBAN" pitchFamily="2" charset="0"/>
                <a:cs typeface="NikoshBAN" pitchFamily="2" charset="0"/>
              </a:rPr>
              <a:t>মু</a:t>
            </a:r>
            <a:r>
              <a:rPr lang="bn-IN" sz="5400" b="1" i="1" dirty="0" smtClean="0">
                <a:solidFill>
                  <a:srgbClr val="C00000"/>
                </a:solidFill>
                <a:latin typeface="NikoshBAN" pitchFamily="2" charset="0"/>
                <a:cs typeface="NikoshBAN" pitchFamily="2" charset="0"/>
              </a:rPr>
              <a:t>ল্যায়ণ</a:t>
            </a:r>
            <a:endParaRPr lang="en-US" sz="5400" b="1" i="1" dirty="0">
              <a:solidFill>
                <a:srgbClr val="C00000"/>
              </a:solidFill>
              <a:latin typeface="NikoshBAN" pitchFamily="2" charset="0"/>
              <a:cs typeface="NikoshBAN" pitchFamily="2" charset="0"/>
            </a:endParaRPr>
          </a:p>
        </p:txBody>
      </p:sp>
      <p:sp>
        <p:nvSpPr>
          <p:cNvPr id="3" name="TextBox 2"/>
          <p:cNvSpPr txBox="1"/>
          <p:nvPr/>
        </p:nvSpPr>
        <p:spPr>
          <a:xfrm>
            <a:off x="0" y="1657446"/>
            <a:ext cx="8983579" cy="489364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endParaRPr lang="bn-IN" sz="2400" dirty="0" smtClean="0"/>
          </a:p>
          <a:p>
            <a:pPr>
              <a:buFont typeface="Wingdings" pitchFamily="2" charset="2"/>
              <a:buChar char="Ø"/>
            </a:pPr>
            <a:r>
              <a:rPr lang="bn-IN" sz="4000" dirty="0" smtClean="0">
                <a:latin typeface="NikoshBAN" pitchFamily="2" charset="0"/>
                <a:cs typeface="NikoshBAN" pitchFamily="2" charset="0"/>
              </a:rPr>
              <a:t>পড়ে পাওয়া গল্পটি লেখকের কোন গ্রন্থ থেকে সংকলিত?</a:t>
            </a:r>
          </a:p>
          <a:p>
            <a:pPr>
              <a:buFont typeface="Wingdings" pitchFamily="2" charset="2"/>
              <a:buChar char="Ø"/>
            </a:pPr>
            <a:r>
              <a:rPr lang="bn-IN" sz="4000" dirty="0" smtClean="0">
                <a:latin typeface="NikoshBAN" pitchFamily="2" charset="0"/>
                <a:cs typeface="NikoshBAN" pitchFamily="2" charset="0"/>
              </a:rPr>
              <a:t>বিভূতিভূষণ বন্দ্যোপাধ্যায়  জন্ম সাল কত?</a:t>
            </a:r>
          </a:p>
          <a:p>
            <a:pPr>
              <a:buFont typeface="Wingdings" pitchFamily="2" charset="2"/>
              <a:buChar char="Ø"/>
            </a:pPr>
            <a:r>
              <a:rPr lang="bn-IN" sz="4000" dirty="0" smtClean="0">
                <a:latin typeface="NikoshBAN" pitchFamily="2" charset="0"/>
                <a:cs typeface="NikoshBAN" pitchFamily="2" charset="0"/>
              </a:rPr>
              <a:t>বিধু কীসের মাপে কাগজ কাটতে বলেছিল?</a:t>
            </a:r>
          </a:p>
          <a:p>
            <a:pPr>
              <a:buFont typeface="Wingdings" pitchFamily="2" charset="2"/>
              <a:buChar char="Ø"/>
            </a:pPr>
            <a:r>
              <a:rPr lang="bn-IN" sz="4000" dirty="0" smtClean="0">
                <a:latin typeface="NikoshBAN" pitchFamily="2" charset="0"/>
                <a:cs typeface="NikoshBAN" pitchFamily="2" charset="0"/>
              </a:rPr>
              <a:t>তেঁতুলগাছের গুঁড়িটার আড়ালে কয়জন আশ্রয় নিয়েছিল?</a:t>
            </a:r>
          </a:p>
          <a:p>
            <a:endParaRPr lang="bn-IN" sz="2400" dirty="0" smtClean="0"/>
          </a:p>
          <a:p>
            <a:r>
              <a:rPr lang="bn-IN" sz="2400" dirty="0" smtClean="0"/>
              <a:t> </a:t>
            </a:r>
            <a:endParaRPr lang="en-US" sz="2400" dirty="0"/>
          </a:p>
        </p:txBody>
      </p:sp>
      <p:sp>
        <p:nvSpPr>
          <p:cNvPr id="6" name="TextBox 5"/>
          <p:cNvSpPr txBox="1"/>
          <p:nvPr/>
        </p:nvSpPr>
        <p:spPr>
          <a:xfrm>
            <a:off x="6934200" y="3352800"/>
            <a:ext cx="1828800" cy="523220"/>
          </a:xfrm>
          <a:prstGeom prst="rect">
            <a:avLst/>
          </a:prstGeom>
          <a:noFill/>
        </p:spPr>
        <p:txBody>
          <a:bodyPr wrap="square" rtlCol="0">
            <a:spAutoFit/>
          </a:bodyPr>
          <a:lstStyle/>
          <a:p>
            <a:r>
              <a:rPr lang="en-US" sz="2800" dirty="0" err="1" smtClean="0">
                <a:solidFill>
                  <a:srgbClr val="7030A0"/>
                </a:solidFill>
              </a:rPr>
              <a:t>উঃ</a:t>
            </a:r>
            <a:r>
              <a:rPr lang="en-US" sz="2800" dirty="0" smtClean="0">
                <a:solidFill>
                  <a:srgbClr val="7030A0"/>
                </a:solidFill>
              </a:rPr>
              <a:t>  ১৮৯৪ </a:t>
            </a:r>
            <a:endParaRPr lang="en-US" sz="2800" dirty="0">
              <a:solidFill>
                <a:srgbClr val="7030A0"/>
              </a:solidFill>
            </a:endParaRPr>
          </a:p>
        </p:txBody>
      </p:sp>
      <p:sp>
        <p:nvSpPr>
          <p:cNvPr id="7" name="TextBox 6"/>
          <p:cNvSpPr txBox="1"/>
          <p:nvPr/>
        </p:nvSpPr>
        <p:spPr>
          <a:xfrm>
            <a:off x="7098631" y="3854594"/>
            <a:ext cx="1695450" cy="830997"/>
          </a:xfrm>
          <a:prstGeom prst="rect">
            <a:avLst/>
          </a:prstGeom>
          <a:noFill/>
        </p:spPr>
        <p:txBody>
          <a:bodyPr wrap="square" rtlCol="0">
            <a:spAutoFit/>
          </a:bodyPr>
          <a:lstStyle/>
          <a:p>
            <a:r>
              <a:rPr lang="en-US" sz="2400" dirty="0" err="1" smtClean="0">
                <a:solidFill>
                  <a:srgbClr val="0070C0"/>
                </a:solidFill>
              </a:rPr>
              <a:t>উঃ</a:t>
            </a:r>
            <a:r>
              <a:rPr lang="en-US" sz="2400" dirty="0" smtClean="0">
                <a:solidFill>
                  <a:srgbClr val="0070C0"/>
                </a:solidFill>
              </a:rPr>
              <a:t> </a:t>
            </a:r>
            <a:r>
              <a:rPr lang="en-US" sz="2400" dirty="0" err="1" smtClean="0">
                <a:solidFill>
                  <a:srgbClr val="0070C0"/>
                </a:solidFill>
              </a:rPr>
              <a:t>ঘুড়ির</a:t>
            </a:r>
            <a:r>
              <a:rPr lang="en-US" sz="2400" dirty="0" smtClean="0">
                <a:solidFill>
                  <a:srgbClr val="0070C0"/>
                </a:solidFill>
              </a:rPr>
              <a:t>     </a:t>
            </a:r>
            <a:r>
              <a:rPr lang="en-US" sz="2400" dirty="0" err="1" smtClean="0">
                <a:solidFill>
                  <a:srgbClr val="0070C0"/>
                </a:solidFill>
              </a:rPr>
              <a:t>মাপে</a:t>
            </a:r>
            <a:r>
              <a:rPr lang="en-US" sz="2400" dirty="0" smtClean="0">
                <a:solidFill>
                  <a:srgbClr val="0070C0"/>
                </a:solidFill>
              </a:rPr>
              <a:t> </a:t>
            </a:r>
            <a:endParaRPr lang="en-US" sz="2400" dirty="0">
              <a:solidFill>
                <a:srgbClr val="0070C0"/>
              </a:solidFill>
            </a:endParaRPr>
          </a:p>
        </p:txBody>
      </p:sp>
      <p:sp>
        <p:nvSpPr>
          <p:cNvPr id="8" name="TextBox 7"/>
          <p:cNvSpPr txBox="1"/>
          <p:nvPr/>
        </p:nvSpPr>
        <p:spPr>
          <a:xfrm>
            <a:off x="1925053" y="5105400"/>
            <a:ext cx="2189747" cy="584775"/>
          </a:xfrm>
          <a:prstGeom prst="rect">
            <a:avLst/>
          </a:prstGeom>
          <a:noFill/>
        </p:spPr>
        <p:txBody>
          <a:bodyPr wrap="square" rtlCol="0">
            <a:spAutoFit/>
          </a:bodyPr>
          <a:lstStyle/>
          <a:p>
            <a:r>
              <a:rPr lang="en-US" sz="3200" dirty="0" err="1" smtClean="0">
                <a:solidFill>
                  <a:srgbClr val="002060"/>
                </a:solidFill>
              </a:rPr>
              <a:t>উঃ</a:t>
            </a:r>
            <a:r>
              <a:rPr lang="en-US" sz="3200" dirty="0" smtClean="0">
                <a:solidFill>
                  <a:srgbClr val="002060"/>
                </a:solidFill>
              </a:rPr>
              <a:t> ৪ </a:t>
            </a:r>
            <a:r>
              <a:rPr lang="en-US" sz="3200" dirty="0" err="1" smtClean="0">
                <a:solidFill>
                  <a:srgbClr val="002060"/>
                </a:solidFill>
              </a:rPr>
              <a:t>জন</a:t>
            </a:r>
            <a:r>
              <a:rPr lang="en-US" sz="3200" dirty="0" smtClean="0">
                <a:solidFill>
                  <a:srgbClr val="002060"/>
                </a:solidFill>
              </a:rPr>
              <a:t> </a:t>
            </a:r>
            <a:endParaRPr lang="en-US" sz="3200" dirty="0">
              <a:solidFill>
                <a:srgbClr val="002060"/>
              </a:solidFill>
            </a:endParaRPr>
          </a:p>
        </p:txBody>
      </p:sp>
      <p:sp>
        <p:nvSpPr>
          <p:cNvPr id="9" name="TextBox 8"/>
          <p:cNvSpPr txBox="1"/>
          <p:nvPr/>
        </p:nvSpPr>
        <p:spPr>
          <a:xfrm>
            <a:off x="1900989" y="2667000"/>
            <a:ext cx="5181600" cy="523220"/>
          </a:xfrm>
          <a:prstGeom prst="rect">
            <a:avLst/>
          </a:prstGeom>
          <a:noFill/>
        </p:spPr>
        <p:txBody>
          <a:bodyPr wrap="square" rtlCol="0">
            <a:spAutoFit/>
          </a:bodyPr>
          <a:lstStyle/>
          <a:p>
            <a:r>
              <a:rPr lang="en-US" sz="2800" dirty="0" err="1" smtClean="0">
                <a:solidFill>
                  <a:srgbClr val="002060"/>
                </a:solidFill>
              </a:rPr>
              <a:t>উঃ</a:t>
            </a:r>
            <a:r>
              <a:rPr lang="en-US" sz="2800" dirty="0" smtClean="0">
                <a:solidFill>
                  <a:srgbClr val="002060"/>
                </a:solidFill>
              </a:rPr>
              <a:t> </a:t>
            </a:r>
            <a:r>
              <a:rPr lang="en-US" sz="2800" dirty="0" err="1" smtClean="0">
                <a:solidFill>
                  <a:srgbClr val="002060"/>
                </a:solidFill>
              </a:rPr>
              <a:t>নীলগঞ্জের</a:t>
            </a:r>
            <a:r>
              <a:rPr lang="en-US" sz="2800" dirty="0" smtClean="0">
                <a:solidFill>
                  <a:srgbClr val="002060"/>
                </a:solidFill>
              </a:rPr>
              <a:t> </a:t>
            </a:r>
            <a:r>
              <a:rPr lang="en-US" sz="2800" dirty="0" err="1" smtClean="0">
                <a:solidFill>
                  <a:srgbClr val="002060"/>
                </a:solidFill>
              </a:rPr>
              <a:t>ফালমন</a:t>
            </a:r>
            <a:r>
              <a:rPr lang="en-US" sz="2800" dirty="0" smtClean="0">
                <a:solidFill>
                  <a:srgbClr val="002060"/>
                </a:solidFill>
              </a:rPr>
              <a:t> </a:t>
            </a:r>
            <a:r>
              <a:rPr lang="en-US" sz="2800" dirty="0" err="1" smtClean="0">
                <a:solidFill>
                  <a:srgbClr val="002060"/>
                </a:solidFill>
              </a:rPr>
              <a:t>সাহেব</a:t>
            </a:r>
            <a:r>
              <a:rPr lang="en-US" sz="2800" dirty="0" smtClean="0">
                <a:solidFill>
                  <a:srgbClr val="002060"/>
                </a:solidFill>
              </a:rPr>
              <a:t> </a:t>
            </a:r>
            <a:endParaRPr lang="en-US" sz="2800" dirty="0">
              <a:solidFill>
                <a:srgbClr val="002060"/>
              </a:solidFill>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7"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7"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7"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1000"/>
                                        <p:tgtEl>
                                          <p:spTgt spid="8"/>
                                        </p:tgtEl>
                                      </p:cBhvr>
                                    </p:animEffect>
                                    <p:anim calcmode="lin" valueType="num">
                                      <p:cBhvr>
                                        <p:cTn id="53" dur="1000" fill="hold"/>
                                        <p:tgtEl>
                                          <p:spTgt spid="8"/>
                                        </p:tgtEl>
                                        <p:attrNameLst>
                                          <p:attrName>ppt_x</p:attrName>
                                        </p:attrNameLst>
                                      </p:cBhvr>
                                      <p:tavLst>
                                        <p:tav tm="0">
                                          <p:val>
                                            <p:strVal val="#ppt_x"/>
                                          </p:val>
                                        </p:tav>
                                        <p:tav tm="100000">
                                          <p:val>
                                            <p:strVal val="#ppt_x"/>
                                          </p:val>
                                        </p:tav>
                                      </p:tavLst>
                                    </p:anim>
                                    <p:anim calcmode="lin" valueType="num">
                                      <p:cBhvr>
                                        <p:cTn id="5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463" y="449179"/>
            <a:ext cx="37338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IN" sz="7200" b="1" i="1" dirty="0" smtClean="0">
                <a:solidFill>
                  <a:srgbClr val="C00000"/>
                </a:solidFill>
                <a:latin typeface="NikoshBAN" pitchFamily="2" charset="0"/>
                <a:cs typeface="NikoshBAN" pitchFamily="2" charset="0"/>
              </a:rPr>
              <a:t>দ</a:t>
            </a:r>
            <a:r>
              <a:rPr lang="en-US" sz="7200" b="1" i="1" dirty="0" err="1" smtClean="0">
                <a:solidFill>
                  <a:srgbClr val="C00000"/>
                </a:solidFill>
                <a:latin typeface="NikoshBAN" pitchFamily="2" charset="0"/>
                <a:cs typeface="NikoshBAN" pitchFamily="2" charset="0"/>
              </a:rPr>
              <a:t>লী</a:t>
            </a:r>
            <a:r>
              <a:rPr lang="bn-IN" sz="7200" b="1" i="1" dirty="0" smtClean="0">
                <a:solidFill>
                  <a:srgbClr val="C00000"/>
                </a:solidFill>
                <a:latin typeface="NikoshBAN" pitchFamily="2" charset="0"/>
                <a:cs typeface="NikoshBAN" pitchFamily="2" charset="0"/>
              </a:rPr>
              <a:t>য় কাজ</a:t>
            </a:r>
            <a:endParaRPr lang="en-US" sz="7200" b="1" i="1" dirty="0">
              <a:solidFill>
                <a:srgbClr val="C00000"/>
              </a:solidFill>
              <a:latin typeface="NikoshBAN" pitchFamily="2" charset="0"/>
              <a:cs typeface="NikoshBAN" pitchFamily="2" charset="0"/>
            </a:endParaRPr>
          </a:p>
        </p:txBody>
      </p:sp>
      <p:sp>
        <p:nvSpPr>
          <p:cNvPr id="3" name="Rectangle 2"/>
          <p:cNvSpPr/>
          <p:nvPr/>
        </p:nvSpPr>
        <p:spPr>
          <a:xfrm>
            <a:off x="192505" y="3505200"/>
            <a:ext cx="6828770" cy="3231654"/>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endPar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bn-IN"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পড়ে পাওয়া গল্প অবল্মনে- ভালো কাজ করলেও যে আনন্দ পাওয়া যায়, তার পক্ষে তোমার অনুভূতি ব্যক্ত কর?</a:t>
            </a:r>
          </a:p>
          <a:p>
            <a:endParaRPr lang="b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38600" y="152400"/>
            <a:ext cx="5105399" cy="2971800"/>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44465"/>
            <a:ext cx="2286000" cy="2031325"/>
          </a:xfrm>
          <a:prstGeom prst="rect">
            <a:avLst/>
          </a:prstGeom>
          <a:noFill/>
        </p:spPr>
        <p:txBody>
          <a:bodyPr wrap="square" rtlCol="0">
            <a:spAutoFit/>
          </a:bodyPr>
          <a:lstStyle/>
          <a:p>
            <a:pPr algn="ctr"/>
            <a:r>
              <a:rPr lang="bn-IN" sz="7200" b="1" i="1" dirty="0" smtClean="0">
                <a:solidFill>
                  <a:srgbClr val="7030A0"/>
                </a:solidFill>
                <a:latin typeface="NikoshBAN" pitchFamily="2" charset="0"/>
                <a:cs typeface="NikoshBAN" pitchFamily="2" charset="0"/>
              </a:rPr>
              <a:t>বাড়ির</a:t>
            </a:r>
            <a:r>
              <a:rPr lang="bn-IN" sz="3600" b="1" i="1" dirty="0" smtClean="0">
                <a:solidFill>
                  <a:srgbClr val="7030A0"/>
                </a:solidFill>
                <a:latin typeface="NikoshBAN" pitchFamily="2" charset="0"/>
                <a:cs typeface="NikoshBAN" pitchFamily="2" charset="0"/>
              </a:rPr>
              <a:t> </a:t>
            </a:r>
            <a:r>
              <a:rPr lang="bn-IN" sz="5400" b="1" i="1" dirty="0" smtClean="0">
                <a:solidFill>
                  <a:srgbClr val="7030A0"/>
                </a:solidFill>
                <a:latin typeface="NikoshBAN" pitchFamily="2" charset="0"/>
                <a:cs typeface="NikoshBAN" pitchFamily="2" charset="0"/>
              </a:rPr>
              <a:t>কাজ</a:t>
            </a:r>
            <a:endParaRPr lang="en-US" sz="5400" b="1" i="1" dirty="0">
              <a:solidFill>
                <a:srgbClr val="7030A0"/>
              </a:solidFill>
              <a:latin typeface="NikoshBAN" pitchFamily="2" charset="0"/>
              <a:cs typeface="NikoshBAN" pitchFamily="2" charset="0"/>
            </a:endParaRPr>
          </a:p>
        </p:txBody>
      </p:sp>
      <p:sp>
        <p:nvSpPr>
          <p:cNvPr id="5" name="TextBox 4"/>
          <p:cNvSpPr txBox="1"/>
          <p:nvPr/>
        </p:nvSpPr>
        <p:spPr>
          <a:xfrm>
            <a:off x="152400" y="3475061"/>
            <a:ext cx="8839200" cy="3416320"/>
          </a:xfrm>
          <a:prstGeom prst="rect">
            <a:avLst/>
          </a:prstGeom>
          <a:blipFill>
            <a:blip r:embed="rId2"/>
            <a:tile tx="0" ty="0" sx="100000" sy="100000" flip="none" algn="tl"/>
          </a:blipFill>
        </p:spPr>
        <p:txBody>
          <a:bodyPr wrap="square" rtlCol="0">
            <a:spAutoFit/>
          </a:bodyPr>
          <a:lstStyle/>
          <a:p>
            <a:endParaRPr lang="bn-IN" sz="2400" dirty="0" smtClean="0"/>
          </a:p>
          <a:p>
            <a:endParaRPr lang="en-US" sz="2400" dirty="0" smtClean="0"/>
          </a:p>
          <a:p>
            <a:r>
              <a:rPr lang="bn-IN" sz="3200" i="1" dirty="0" smtClean="0">
                <a:latin typeface="NikoshBAN" pitchFamily="2" charset="0"/>
                <a:cs typeface="NikoshBAN" pitchFamily="2" charset="0"/>
              </a:rPr>
              <a:t>অন্যের হারিয়ে যাওয়া জিনিস পাওয়ার পর কীভাবে তুমি তা য</a:t>
            </a:r>
            <a:r>
              <a:rPr lang="en-US" sz="3200" i="1" dirty="0" err="1" smtClean="0">
                <a:latin typeface="NikoshBAN" pitchFamily="2" charset="0"/>
                <a:cs typeface="NikoshBAN" pitchFamily="2" charset="0"/>
              </a:rPr>
              <a:t>থা</a:t>
            </a:r>
            <a:r>
              <a:rPr lang="bn-IN" sz="3200" i="1" dirty="0" smtClean="0">
                <a:latin typeface="NikoshBAN" pitchFamily="2" charset="0"/>
                <a:cs typeface="NikoshBAN" pitchFamily="2" charset="0"/>
              </a:rPr>
              <a:t>র্থ ব্যাক্তির নিকট পৌছে দেবেঃ- </a:t>
            </a:r>
            <a:r>
              <a:rPr lang="bn-IN" sz="3200" b="1" i="1" dirty="0" smtClean="0">
                <a:solidFill>
                  <a:srgbClr val="C00000"/>
                </a:solidFill>
                <a:latin typeface="NikoshBAN" pitchFamily="2" charset="0"/>
                <a:cs typeface="NikoshBAN" pitchFamily="2" charset="0"/>
              </a:rPr>
              <a:t>পড়ে পাওয়া গল্প অনু</a:t>
            </a:r>
            <a:r>
              <a:rPr lang="en-US" sz="3200" b="1" i="1" dirty="0" err="1" smtClean="0">
                <a:solidFill>
                  <a:srgbClr val="C00000"/>
                </a:solidFill>
                <a:latin typeface="NikoshBAN" pitchFamily="2" charset="0"/>
                <a:cs typeface="NikoshBAN" pitchFamily="2" charset="0"/>
              </a:rPr>
              <a:t>ধাবন</a:t>
            </a:r>
            <a:r>
              <a:rPr lang="en-US" sz="3200" b="1" i="1" dirty="0" smtClean="0">
                <a:solidFill>
                  <a:srgbClr val="C00000"/>
                </a:solidFill>
                <a:latin typeface="NikoshBAN" pitchFamily="2" charset="0"/>
                <a:cs typeface="NikoshBAN" pitchFamily="2" charset="0"/>
              </a:rPr>
              <a:t> </a:t>
            </a:r>
            <a:r>
              <a:rPr lang="en-US" sz="3200" b="1" i="1" dirty="0" err="1" smtClean="0">
                <a:solidFill>
                  <a:srgbClr val="C00000"/>
                </a:solidFill>
                <a:latin typeface="NikoshBAN" pitchFamily="2" charset="0"/>
                <a:cs typeface="NikoshBAN" pitchFamily="2" charset="0"/>
              </a:rPr>
              <a:t>করে</a:t>
            </a:r>
            <a:r>
              <a:rPr lang="en-US" sz="3200" b="1" i="1" dirty="0" smtClean="0">
                <a:solidFill>
                  <a:srgbClr val="C00000"/>
                </a:solidFill>
                <a:latin typeface="NikoshBAN" pitchFamily="2" charset="0"/>
                <a:cs typeface="NikoshBAN" pitchFamily="2" charset="0"/>
              </a:rPr>
              <a:t> </a:t>
            </a:r>
            <a:r>
              <a:rPr lang="bn-IN" sz="3200" b="1" i="1" dirty="0" smtClean="0">
                <a:solidFill>
                  <a:srgbClr val="C00000"/>
                </a:solidFill>
                <a:latin typeface="NikoshBAN" pitchFamily="2" charset="0"/>
                <a:cs typeface="NikoshBAN" pitchFamily="2" charset="0"/>
              </a:rPr>
              <a:t>নিজে একটি </a:t>
            </a:r>
            <a:r>
              <a:rPr lang="en-US" sz="3200" b="1" i="1" dirty="0" smtClean="0">
                <a:solidFill>
                  <a:srgbClr val="C00000"/>
                </a:solidFill>
                <a:latin typeface="NikoshBAN" pitchFamily="2" charset="0"/>
                <a:cs typeface="NikoshBAN" pitchFamily="2" charset="0"/>
              </a:rPr>
              <a:t> </a:t>
            </a:r>
            <a:r>
              <a:rPr lang="en-US" sz="3200" b="1" i="1" dirty="0" err="1" smtClean="0">
                <a:solidFill>
                  <a:srgbClr val="C00000"/>
                </a:solidFill>
                <a:latin typeface="NikoshBAN" pitchFamily="2" charset="0"/>
                <a:cs typeface="NikoshBAN" pitchFamily="2" charset="0"/>
              </a:rPr>
              <a:t>উপায়</a:t>
            </a:r>
            <a:r>
              <a:rPr lang="en-US" sz="3200" b="1" i="1" dirty="0" smtClean="0">
                <a:solidFill>
                  <a:srgbClr val="C00000"/>
                </a:solidFill>
                <a:latin typeface="NikoshBAN" pitchFamily="2" charset="0"/>
                <a:cs typeface="NikoshBAN" pitchFamily="2" charset="0"/>
              </a:rPr>
              <a:t> </a:t>
            </a:r>
            <a:r>
              <a:rPr lang="en-US" sz="3200" b="1" i="1" dirty="0" err="1" smtClean="0">
                <a:solidFill>
                  <a:srgbClr val="C00000"/>
                </a:solidFill>
                <a:latin typeface="NikoshBAN" pitchFamily="2" charset="0"/>
                <a:cs typeface="NikoshBAN" pitchFamily="2" charset="0"/>
              </a:rPr>
              <a:t>তৈরি</a:t>
            </a:r>
            <a:r>
              <a:rPr lang="en-US" sz="3200" b="1" i="1" dirty="0" smtClean="0">
                <a:solidFill>
                  <a:srgbClr val="C00000"/>
                </a:solidFill>
                <a:latin typeface="NikoshBAN" pitchFamily="2" charset="0"/>
                <a:cs typeface="NikoshBAN" pitchFamily="2" charset="0"/>
              </a:rPr>
              <a:t> </a:t>
            </a:r>
            <a:r>
              <a:rPr lang="en-US" sz="3200" b="1" i="1" dirty="0" err="1" smtClean="0">
                <a:solidFill>
                  <a:srgbClr val="C00000"/>
                </a:solidFill>
                <a:latin typeface="NikoshBAN" pitchFamily="2" charset="0"/>
                <a:cs typeface="NikoshBAN" pitchFamily="2" charset="0"/>
              </a:rPr>
              <a:t>করে</a:t>
            </a:r>
            <a:r>
              <a:rPr lang="en-US" sz="3200" b="1" i="1" dirty="0" smtClean="0">
                <a:solidFill>
                  <a:srgbClr val="C00000"/>
                </a:solidFill>
                <a:latin typeface="NikoshBAN" pitchFamily="2" charset="0"/>
                <a:cs typeface="NikoshBAN" pitchFamily="2" charset="0"/>
              </a:rPr>
              <a:t> </a:t>
            </a:r>
            <a:r>
              <a:rPr lang="en-US" sz="3200" b="1" i="1" dirty="0" err="1" smtClean="0">
                <a:solidFill>
                  <a:srgbClr val="C00000"/>
                </a:solidFill>
                <a:latin typeface="NikoshBAN" pitchFamily="2" charset="0"/>
                <a:cs typeface="NikoshBAN" pitchFamily="2" charset="0"/>
              </a:rPr>
              <a:t>একটি</a:t>
            </a:r>
            <a:r>
              <a:rPr lang="en-US" sz="3200" b="1" i="1" dirty="0" smtClean="0">
                <a:solidFill>
                  <a:srgbClr val="C00000"/>
                </a:solidFill>
                <a:latin typeface="NikoshBAN" pitchFamily="2" charset="0"/>
                <a:cs typeface="NikoshBAN" pitchFamily="2" charset="0"/>
              </a:rPr>
              <a:t> </a:t>
            </a:r>
            <a:r>
              <a:rPr lang="bn-IN" sz="3200" b="1" i="1" dirty="0" smtClean="0">
                <a:solidFill>
                  <a:srgbClr val="C00000"/>
                </a:solidFill>
                <a:latin typeface="NikoshBAN" pitchFamily="2" charset="0"/>
                <a:cs typeface="NikoshBAN" pitchFamily="2" charset="0"/>
              </a:rPr>
              <a:t>ছো</a:t>
            </a:r>
            <a:r>
              <a:rPr lang="en-US" sz="3200" b="1" i="1" dirty="0" err="1" smtClean="0">
                <a:solidFill>
                  <a:srgbClr val="C00000"/>
                </a:solidFill>
                <a:latin typeface="NikoshBAN" pitchFamily="2" charset="0"/>
                <a:cs typeface="NikoshBAN" pitchFamily="2" charset="0"/>
              </a:rPr>
              <a:t>ট্ট</a:t>
            </a:r>
            <a:r>
              <a:rPr lang="bn-IN" sz="3200" b="1" i="1" dirty="0" smtClean="0">
                <a:solidFill>
                  <a:srgbClr val="C00000"/>
                </a:solidFill>
                <a:latin typeface="NikoshBAN" pitchFamily="2" charset="0"/>
                <a:cs typeface="NikoshBAN" pitchFamily="2" charset="0"/>
              </a:rPr>
              <a:t>গল্প লিখ।</a:t>
            </a:r>
            <a:r>
              <a:rPr lang="en-US" sz="3200" b="1" i="1" dirty="0" smtClean="0">
                <a:solidFill>
                  <a:srgbClr val="C00000"/>
                </a:solidFill>
                <a:latin typeface="NikoshBAN" pitchFamily="2" charset="0"/>
                <a:cs typeface="NikoshBAN" pitchFamily="2" charset="0"/>
              </a:rPr>
              <a:t> </a:t>
            </a:r>
          </a:p>
          <a:p>
            <a:endParaRPr lang="bn-IN" sz="2400" b="1" i="1" dirty="0" smtClean="0">
              <a:solidFill>
                <a:srgbClr val="C00000"/>
              </a:solidFill>
            </a:endParaRPr>
          </a:p>
          <a:p>
            <a:endParaRPr lang="bn-IN" sz="2400" dirty="0" smtClean="0"/>
          </a:p>
          <a:p>
            <a:endParaRPr lang="en-US" sz="2400" dirty="0"/>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559341" y="144379"/>
            <a:ext cx="5584659" cy="3657600"/>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4">
                                            <p:txEl>
                                              <p:pRg st="0" end="0"/>
                                            </p:txEl>
                                          </p:spTgt>
                                        </p:tgtEl>
                                        <p:attrNameLst>
                                          <p:attrName>ppt_w</p:attrName>
                                        </p:attrNameLst>
                                      </p:cBhvr>
                                    </p:anim>
                                    <p:anim by="(#ppt_w*0.50)" calcmode="lin" valueType="num">
                                      <p:cBhvr>
                                        <p:cTn id="8" dur="500" decel="50000" autoRev="1" fill="hold">
                                          <p:stCondLst>
                                            <p:cond delay="0"/>
                                          </p:stCondLst>
                                        </p:cTn>
                                        <p:tgtEl>
                                          <p:spTgt spid="4">
                                            <p:txEl>
                                              <p:pRg st="0" end="0"/>
                                            </p:txEl>
                                          </p:spTgt>
                                        </p:tgtEl>
                                        <p:attrNameLst>
                                          <p:attrName>ppt_x</p:attrName>
                                        </p:attrNameLst>
                                      </p:cBhvr>
                                    </p:anim>
                                    <p:anim from="(-#ppt_h/2)" to="(#ppt_y)" calcmode="lin" valueType="num">
                                      <p:cBhvr>
                                        <p:cTn id="9" dur="1000" fill="hold">
                                          <p:stCondLst>
                                            <p:cond delay="0"/>
                                          </p:stCondLst>
                                        </p:cTn>
                                        <p:tgtEl>
                                          <p:spTgt spid="4">
                                            <p:txEl>
                                              <p:pRg st="0" end="0"/>
                                            </p:txEl>
                                          </p:spTgt>
                                        </p:tgtEl>
                                        <p:attrNameLst>
                                          <p:attrName>ppt_y</p:attrName>
                                        </p:attrNameLst>
                                      </p:cBhvr>
                                    </p:anim>
                                    <p:animRot by="21600000">
                                      <p:cBhvr>
                                        <p:cTn id="10" dur="1000" fill="hold">
                                          <p:stCondLst>
                                            <p:cond delay="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plus(in)">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p:cTn id="20"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8077200" cy="18288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prstTxWarp prst="textFadeUp">
              <a:avLst/>
            </a:prstTxWarp>
            <a:spAutoFit/>
            <a:scene3d>
              <a:camera prst="perspectiveFront"/>
              <a:lightRig rig="threePt" dir="t"/>
            </a:scene3d>
            <a:sp3d/>
          </a:bodyPr>
          <a:lstStyle/>
          <a:p>
            <a:pPr algn="ctr"/>
            <a:r>
              <a:rPr lang="bn-IN" sz="3200" dirty="0" smtClean="0">
                <a:latin typeface="NikoshBAN" pitchFamily="2" charset="0"/>
                <a:cs typeface="NikoshBAN" pitchFamily="2" charset="0"/>
              </a:rPr>
              <a:t> সবাইকে ধন্যবাদ </a:t>
            </a:r>
            <a:endParaRPr lang="en-US" sz="3200" dirty="0">
              <a:latin typeface="NikoshBAN" pitchFamily="2" charset="0"/>
              <a:cs typeface="NikoshBAN" pitchFamily="2" charset="0"/>
            </a:endParaRPr>
          </a:p>
        </p:txBody>
      </p:sp>
      <p:pic>
        <p:nvPicPr>
          <p:cNvPr id="3" name="Picture 2" descr="afb973fc589d60a5e143bbefe36c63e2.gif"/>
          <p:cNvPicPr>
            <a:picLocks noChangeAspect="1"/>
          </p:cNvPicPr>
          <p:nvPr/>
        </p:nvPicPr>
        <p:blipFill>
          <a:blip r:embed="rId2"/>
          <a:stretch>
            <a:fillRect/>
          </a:stretch>
        </p:blipFill>
        <p:spPr>
          <a:xfrm>
            <a:off x="609600" y="2823411"/>
            <a:ext cx="8077200" cy="3577389"/>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0" y="1905000"/>
            <a:ext cx="3584448" cy="841248"/>
          </a:xfrm>
        </p:spPr>
        <p:txBody>
          <a:bodyPr>
            <a:normAutofit fontScale="90000"/>
          </a:bodyPr>
          <a:lstStyle/>
          <a:p>
            <a:r>
              <a:rPr lang="bn-IN" dirty="0" smtClean="0"/>
              <a:t>শিক্ষক পরিচিতি</a:t>
            </a:r>
            <a:br>
              <a:rPr lang="bn-IN" dirty="0" smtClean="0"/>
            </a:br>
            <a:r>
              <a:rPr lang="bn-IN" dirty="0" smtClean="0"/>
              <a:t/>
            </a:r>
            <a:br>
              <a:rPr lang="bn-IN" dirty="0" smtClean="0"/>
            </a:br>
            <a:r>
              <a:rPr lang="bn-IN" dirty="0" smtClean="0"/>
              <a:t>শাহানাজ পারভীন</a:t>
            </a:r>
            <a:br>
              <a:rPr lang="bn-IN" dirty="0" smtClean="0"/>
            </a:br>
            <a:r>
              <a:rPr lang="bn-IN" dirty="0" smtClean="0"/>
              <a:t>সহকারি শিক্ষক</a:t>
            </a:r>
            <a:br>
              <a:rPr lang="bn-IN" dirty="0" smtClean="0"/>
            </a:br>
            <a:r>
              <a:rPr lang="bn-IN" dirty="0" smtClean="0"/>
              <a:t>নলধা বহুমূখী মাধ্যমিক বিদ্যালয়</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304800"/>
            <a:ext cx="3200400" cy="838200"/>
          </a:xfrm>
        </p:spPr>
        <p:txBody>
          <a:bodyPr/>
          <a:lstStyle/>
          <a:p>
            <a:r>
              <a:rPr lang="bn-IN" dirty="0" smtClean="0"/>
              <a:t>পাঠ পরিচিতি</a:t>
            </a:r>
            <a:endParaRPr lang="en-US" dirty="0"/>
          </a:p>
        </p:txBody>
      </p:sp>
      <p:sp>
        <p:nvSpPr>
          <p:cNvPr id="3" name="Content Placeholder 2"/>
          <p:cNvSpPr>
            <a:spLocks noGrp="1"/>
          </p:cNvSpPr>
          <p:nvPr>
            <p:ph idx="1"/>
          </p:nvPr>
        </p:nvSpPr>
        <p:spPr>
          <a:xfrm>
            <a:off x="1676400" y="2438400"/>
            <a:ext cx="4953000" cy="2408238"/>
          </a:xfrm>
        </p:spPr>
        <p:txBody>
          <a:bodyPr/>
          <a:lstStyle/>
          <a:p>
            <a:r>
              <a:rPr lang="bn-IN" dirty="0" smtClean="0"/>
              <a:t>বিষয়- বাংলা ১ম পএ</a:t>
            </a:r>
          </a:p>
          <a:p>
            <a:r>
              <a:rPr lang="bn-IN" dirty="0" smtClean="0"/>
              <a:t>পড়ে পাওয়া</a:t>
            </a:r>
          </a:p>
          <a:p>
            <a:r>
              <a:rPr lang="bn-IN" dirty="0" smtClean="0"/>
              <a:t>সময়- ৫০ মিনিট</a:t>
            </a:r>
          </a:p>
          <a:p>
            <a:endParaRPr lang="bn-IN"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khoy khoti-0912.jpg"/>
          <p:cNvPicPr>
            <a:picLocks noChangeAspect="1"/>
          </p:cNvPicPr>
          <p:nvPr/>
        </p:nvPicPr>
        <p:blipFill>
          <a:blip r:embed="rId2"/>
          <a:stretch>
            <a:fillRect/>
          </a:stretch>
        </p:blipFill>
        <p:spPr>
          <a:xfrm>
            <a:off x="4686300" y="1371600"/>
            <a:ext cx="4114800" cy="4494491"/>
          </a:xfrm>
          <a:prstGeom prst="rect">
            <a:avLst/>
          </a:prstGeom>
        </p:spPr>
      </p:pic>
      <p:pic>
        <p:nvPicPr>
          <p:cNvPr id="5" name="Picture 4" descr="boyishakhi-012.jpg"/>
          <p:cNvPicPr>
            <a:picLocks noChangeAspect="1"/>
          </p:cNvPicPr>
          <p:nvPr/>
        </p:nvPicPr>
        <p:blipFill>
          <a:blip r:embed="rId3"/>
          <a:stretch>
            <a:fillRect/>
          </a:stretch>
        </p:blipFill>
        <p:spPr>
          <a:xfrm>
            <a:off x="152400" y="1371600"/>
            <a:ext cx="4362450" cy="4635402"/>
          </a:xfrm>
          <a:prstGeom prst="rect">
            <a:avLst/>
          </a:prstGeom>
        </p:spPr>
      </p:pic>
      <p:sp>
        <p:nvSpPr>
          <p:cNvPr id="6" name="TextBox 5"/>
          <p:cNvSpPr txBox="1"/>
          <p:nvPr/>
        </p:nvSpPr>
        <p:spPr>
          <a:xfrm>
            <a:off x="1688432" y="6007003"/>
            <a:ext cx="6400800" cy="707886"/>
          </a:xfrm>
          <a:prstGeom prst="rect">
            <a:avLst/>
          </a:prstGeom>
          <a:noFill/>
        </p:spPr>
        <p:txBody>
          <a:bodyPr wrap="square" rtlCol="0">
            <a:spAutoFit/>
          </a:bodyPr>
          <a:lstStyle/>
          <a:p>
            <a:pPr algn="ctr"/>
            <a:r>
              <a:rPr lang="bn-BD" sz="4000" i="1" dirty="0" smtClean="0">
                <a:solidFill>
                  <a:srgbClr val="002060"/>
                </a:solidFill>
                <a:latin typeface="NikoshBAN" pitchFamily="2" charset="0"/>
                <a:cs typeface="NikoshBAN" pitchFamily="2" charset="0"/>
              </a:rPr>
              <a:t>এই </a:t>
            </a:r>
            <a:r>
              <a:rPr lang="en-US" sz="4000" i="1" dirty="0" err="1" smtClean="0">
                <a:solidFill>
                  <a:srgbClr val="002060"/>
                </a:solidFill>
                <a:latin typeface="NikoshBAN" pitchFamily="2" charset="0"/>
                <a:cs typeface="NikoshBAN" pitchFamily="2" charset="0"/>
              </a:rPr>
              <a:t>স্লাইডে</a:t>
            </a:r>
            <a:r>
              <a:rPr lang="en-US" sz="4000" i="1" dirty="0" smtClean="0">
                <a:solidFill>
                  <a:srgbClr val="002060"/>
                </a:solidFill>
                <a:latin typeface="NikoshBAN" pitchFamily="2" charset="0"/>
                <a:cs typeface="NikoshBAN" pitchFamily="2" charset="0"/>
              </a:rPr>
              <a:t> </a:t>
            </a:r>
            <a:r>
              <a:rPr lang="bn-IN" sz="4000" i="1" dirty="0" smtClean="0">
                <a:solidFill>
                  <a:srgbClr val="002060"/>
                </a:solidFill>
                <a:latin typeface="NikoshBAN" pitchFamily="2" charset="0"/>
                <a:cs typeface="NikoshBAN" pitchFamily="2" charset="0"/>
              </a:rPr>
              <a:t> </a:t>
            </a:r>
            <a:r>
              <a:rPr lang="en-US" sz="4000" i="1" dirty="0" err="1" smtClean="0">
                <a:solidFill>
                  <a:srgbClr val="002060"/>
                </a:solidFill>
                <a:latin typeface="NikoshBAN" pitchFamily="2" charset="0"/>
                <a:cs typeface="NikoshBAN" pitchFamily="2" charset="0"/>
              </a:rPr>
              <a:t>কী</a:t>
            </a:r>
            <a:r>
              <a:rPr lang="en-US" sz="4000" i="1" dirty="0" smtClean="0">
                <a:solidFill>
                  <a:srgbClr val="002060"/>
                </a:solidFill>
                <a:latin typeface="NikoshBAN" pitchFamily="2" charset="0"/>
                <a:cs typeface="NikoshBAN" pitchFamily="2" charset="0"/>
              </a:rPr>
              <a:t> </a:t>
            </a:r>
            <a:r>
              <a:rPr lang="en-US" sz="4000" i="1" dirty="0" err="1" smtClean="0">
                <a:solidFill>
                  <a:srgbClr val="002060"/>
                </a:solidFill>
                <a:latin typeface="NikoshBAN" pitchFamily="2" charset="0"/>
                <a:cs typeface="NikoshBAN" pitchFamily="2" charset="0"/>
              </a:rPr>
              <a:t>দেখতে</a:t>
            </a:r>
            <a:r>
              <a:rPr lang="en-US" sz="4000" i="1" dirty="0" smtClean="0">
                <a:solidFill>
                  <a:srgbClr val="002060"/>
                </a:solidFill>
                <a:latin typeface="NikoshBAN" pitchFamily="2" charset="0"/>
                <a:cs typeface="NikoshBAN" pitchFamily="2" charset="0"/>
              </a:rPr>
              <a:t> </a:t>
            </a:r>
            <a:r>
              <a:rPr lang="en-US" sz="4000" i="1" dirty="0" err="1" smtClean="0">
                <a:solidFill>
                  <a:srgbClr val="002060"/>
                </a:solidFill>
                <a:latin typeface="NikoshBAN" pitchFamily="2" charset="0"/>
                <a:cs typeface="NikoshBAN" pitchFamily="2" charset="0"/>
              </a:rPr>
              <a:t>পাচ্ছ</a:t>
            </a:r>
            <a:r>
              <a:rPr lang="bn-BD" sz="4000" i="1" dirty="0" smtClean="0">
                <a:solidFill>
                  <a:srgbClr val="002060"/>
                </a:solidFill>
                <a:latin typeface="NikoshBAN" pitchFamily="2" charset="0"/>
                <a:cs typeface="NikoshBAN" pitchFamily="2" charset="0"/>
              </a:rPr>
              <a:t>ো </a:t>
            </a:r>
            <a:r>
              <a:rPr lang="en-US" sz="4000" i="1" dirty="0" smtClean="0">
                <a:solidFill>
                  <a:srgbClr val="002060"/>
                </a:solidFill>
                <a:latin typeface="NikoshBAN" pitchFamily="2" charset="0"/>
                <a:cs typeface="NikoshBAN" pitchFamily="2" charset="0"/>
              </a:rPr>
              <a:t>? </a:t>
            </a:r>
            <a:r>
              <a:rPr lang="en-US" sz="4000" i="1" dirty="0" err="1">
                <a:solidFill>
                  <a:srgbClr val="002060"/>
                </a:solidFill>
                <a:latin typeface="NikoshBAN" pitchFamily="2" charset="0"/>
                <a:cs typeface="NikoshBAN" pitchFamily="2" charset="0"/>
              </a:rPr>
              <a:t>চিত্র</a:t>
            </a:r>
            <a:r>
              <a:rPr lang="en-US" sz="4000" i="1" dirty="0">
                <a:solidFill>
                  <a:srgbClr val="002060"/>
                </a:solidFill>
                <a:latin typeface="NikoshBAN" pitchFamily="2" charset="0"/>
                <a:cs typeface="NikoshBAN" pitchFamily="2" charset="0"/>
              </a:rPr>
              <a:t> </a:t>
            </a:r>
          </a:p>
        </p:txBody>
      </p:sp>
      <p:sp>
        <p:nvSpPr>
          <p:cNvPr id="7" name="TextBox 6"/>
          <p:cNvSpPr txBox="1"/>
          <p:nvPr/>
        </p:nvSpPr>
        <p:spPr>
          <a:xfrm>
            <a:off x="304800" y="228600"/>
            <a:ext cx="8229600" cy="1323439"/>
          </a:xfrm>
          <a:prstGeom prst="rect">
            <a:avLst/>
          </a:prstGeom>
          <a:noFill/>
        </p:spPr>
        <p:txBody>
          <a:bodyPr wrap="square" rtlCol="0">
            <a:spAutoFit/>
          </a:bodyPr>
          <a:lstStyle/>
          <a:p>
            <a:pPr algn="ctr"/>
            <a:r>
              <a:rPr lang="bn-IN" sz="8000" b="1" i="1" dirty="0" smtClean="0">
                <a:solidFill>
                  <a:srgbClr val="C00000"/>
                </a:solidFill>
                <a:latin typeface="NikoshBAN" pitchFamily="2" charset="0"/>
                <a:cs typeface="NikoshBAN" pitchFamily="2" charset="0"/>
              </a:rPr>
              <a:t>কাল বৈশাখী ঝড়ের দৃশ্য</a:t>
            </a:r>
            <a:endParaRPr lang="en-US" sz="8000" b="1" i="1" dirty="0">
              <a:solidFill>
                <a:srgbClr val="C00000"/>
              </a:solidFill>
              <a:latin typeface="NikoshBAN" pitchFamily="2" charset="0"/>
              <a:cs typeface="NikoshBAN" pitchFamily="2"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1"/>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Khan_1286288584_5-GreenTree600_1_.jpg"/>
          <p:cNvPicPr>
            <a:picLocks noChangeAspect="1"/>
          </p:cNvPicPr>
          <p:nvPr/>
        </p:nvPicPr>
        <p:blipFill>
          <a:blip r:embed="rId2"/>
          <a:stretch>
            <a:fillRect/>
          </a:stretch>
        </p:blipFill>
        <p:spPr>
          <a:xfrm>
            <a:off x="4876800" y="457200"/>
            <a:ext cx="3657600" cy="2133600"/>
          </a:xfrm>
          <a:prstGeom prst="rect">
            <a:avLst/>
          </a:prstGeom>
        </p:spPr>
      </p:pic>
      <p:pic>
        <p:nvPicPr>
          <p:cNvPr id="3" name="Picture 2" descr="2012-11-02-15-54-07-5093ec9fbbfe1-8.jpg"/>
          <p:cNvPicPr>
            <a:picLocks noChangeAspect="1"/>
          </p:cNvPicPr>
          <p:nvPr/>
        </p:nvPicPr>
        <p:blipFill>
          <a:blip r:embed="rId3"/>
          <a:stretch>
            <a:fillRect/>
          </a:stretch>
        </p:blipFill>
        <p:spPr>
          <a:xfrm>
            <a:off x="457200" y="457200"/>
            <a:ext cx="3886200" cy="2133600"/>
          </a:xfrm>
          <a:prstGeom prst="rect">
            <a:avLst/>
          </a:prstGeom>
        </p:spPr>
      </p:pic>
      <p:pic>
        <p:nvPicPr>
          <p:cNvPr id="4" name="Picture 3" descr="2794760201.jpg"/>
          <p:cNvPicPr>
            <a:picLocks noChangeAspect="1"/>
          </p:cNvPicPr>
          <p:nvPr/>
        </p:nvPicPr>
        <p:blipFill>
          <a:blip r:embed="rId4"/>
          <a:stretch>
            <a:fillRect/>
          </a:stretch>
        </p:blipFill>
        <p:spPr>
          <a:xfrm>
            <a:off x="4904874" y="3657601"/>
            <a:ext cx="3781926" cy="1880011"/>
          </a:xfrm>
          <a:prstGeom prst="rect">
            <a:avLst/>
          </a:prstGeom>
        </p:spPr>
      </p:pic>
      <p:pic>
        <p:nvPicPr>
          <p:cNvPr id="5" name="Picture 4" descr="8867ac045bacf73ec7af2c3239f59bb5-Untitled-7.jpg"/>
          <p:cNvPicPr>
            <a:picLocks noChangeAspect="1"/>
          </p:cNvPicPr>
          <p:nvPr/>
        </p:nvPicPr>
        <p:blipFill>
          <a:blip r:embed="rId5"/>
          <a:stretch>
            <a:fillRect/>
          </a:stretch>
        </p:blipFill>
        <p:spPr>
          <a:xfrm>
            <a:off x="533400" y="3657601"/>
            <a:ext cx="3810000" cy="1828800"/>
          </a:xfrm>
          <a:prstGeom prst="rect">
            <a:avLst/>
          </a:prstGeom>
        </p:spPr>
      </p:pic>
      <p:sp>
        <p:nvSpPr>
          <p:cNvPr id="6" name="TextBox 5"/>
          <p:cNvSpPr txBox="1"/>
          <p:nvPr/>
        </p:nvSpPr>
        <p:spPr>
          <a:xfrm>
            <a:off x="990600" y="2743200"/>
            <a:ext cx="7315200" cy="769441"/>
          </a:xfrm>
          <a:prstGeom prst="rect">
            <a:avLst/>
          </a:prstGeom>
          <a:noFill/>
        </p:spPr>
        <p:txBody>
          <a:bodyPr wrap="square" rtlCol="0">
            <a:spAutoFit/>
          </a:bodyPr>
          <a:lstStyle/>
          <a:p>
            <a:r>
              <a:rPr lang="en-US" sz="4400" i="1" dirty="0" err="1" smtClean="0">
                <a:solidFill>
                  <a:srgbClr val="FF0000"/>
                </a:solidFill>
                <a:latin typeface="NikoshBAN" pitchFamily="2" charset="0"/>
                <a:cs typeface="NikoshBAN" pitchFamily="2" charset="0"/>
              </a:rPr>
              <a:t>কয়েক</a:t>
            </a:r>
            <a:r>
              <a:rPr lang="en-US" sz="4400" i="1" dirty="0" smtClean="0">
                <a:solidFill>
                  <a:srgbClr val="FF0000"/>
                </a:solidFill>
                <a:latin typeface="NikoshBAN" pitchFamily="2" charset="0"/>
                <a:cs typeface="NikoshBAN" pitchFamily="2" charset="0"/>
              </a:rPr>
              <a:t> </a:t>
            </a:r>
            <a:r>
              <a:rPr lang="en-US" sz="4400" i="1" dirty="0" err="1" smtClean="0">
                <a:solidFill>
                  <a:srgbClr val="FF0000"/>
                </a:solidFill>
                <a:latin typeface="NikoshBAN" pitchFamily="2" charset="0"/>
                <a:cs typeface="NikoshBAN" pitchFamily="2" charset="0"/>
              </a:rPr>
              <a:t>জন</a:t>
            </a:r>
            <a:r>
              <a:rPr lang="en-US" sz="4400" i="1" dirty="0" smtClean="0">
                <a:solidFill>
                  <a:srgbClr val="FF0000"/>
                </a:solidFill>
                <a:latin typeface="NikoshBAN" pitchFamily="2" charset="0"/>
                <a:cs typeface="NikoshBAN" pitchFamily="2" charset="0"/>
              </a:rPr>
              <a:t> </a:t>
            </a:r>
            <a:r>
              <a:rPr lang="en-US" sz="4400" i="1" dirty="0" err="1" smtClean="0">
                <a:solidFill>
                  <a:srgbClr val="FF0000"/>
                </a:solidFill>
                <a:latin typeface="NikoshBAN" pitchFamily="2" charset="0"/>
                <a:cs typeface="NikoshBAN" pitchFamily="2" charset="0"/>
              </a:rPr>
              <a:t>বালক</a:t>
            </a:r>
            <a:r>
              <a:rPr lang="bn-IN" sz="4400" i="1" dirty="0" smtClean="0">
                <a:solidFill>
                  <a:srgbClr val="FF0000"/>
                </a:solidFill>
                <a:latin typeface="NikoshBAN" pitchFamily="2" charset="0"/>
                <a:cs typeface="NikoshBAN" pitchFamily="2" charset="0"/>
              </a:rPr>
              <a:t> </a:t>
            </a:r>
            <a:r>
              <a:rPr lang="bn-IN" sz="4400" dirty="0" smtClean="0">
                <a:latin typeface="NikoshBAN" pitchFamily="2" charset="0"/>
                <a:cs typeface="NikoshBAN" pitchFamily="2" charset="0"/>
              </a:rPr>
              <a:t>     </a:t>
            </a:r>
            <a:r>
              <a:rPr lang="bn-IN" sz="4400" dirty="0" smtClean="0">
                <a:solidFill>
                  <a:srgbClr val="00B050"/>
                </a:solidFill>
                <a:latin typeface="NikoshBAN" pitchFamily="2" charset="0"/>
                <a:cs typeface="NikoshBAN" pitchFamily="2" charset="0"/>
              </a:rPr>
              <a:t>আম বাগান                                 </a:t>
            </a:r>
            <a:endParaRPr lang="en-US" sz="2800" dirty="0">
              <a:solidFill>
                <a:srgbClr val="00B050"/>
              </a:solidFill>
              <a:latin typeface="NikoshBAN" pitchFamily="2" charset="0"/>
              <a:cs typeface="NikoshBAN" pitchFamily="2" charset="0"/>
            </a:endParaRPr>
          </a:p>
        </p:txBody>
      </p:sp>
      <p:sp>
        <p:nvSpPr>
          <p:cNvPr id="8" name="TextBox 7"/>
          <p:cNvSpPr txBox="1"/>
          <p:nvPr/>
        </p:nvSpPr>
        <p:spPr>
          <a:xfrm>
            <a:off x="990600" y="5638800"/>
            <a:ext cx="2514600" cy="830997"/>
          </a:xfrm>
          <a:prstGeom prst="rect">
            <a:avLst/>
          </a:prstGeom>
          <a:noFill/>
        </p:spPr>
        <p:txBody>
          <a:bodyPr wrap="square" rtlCol="0">
            <a:spAutoFit/>
          </a:bodyPr>
          <a:lstStyle/>
          <a:p>
            <a:pPr algn="ctr"/>
            <a:r>
              <a:rPr lang="en-US" sz="4800" dirty="0" err="1" smtClean="0">
                <a:latin typeface="NikoshBAN" pitchFamily="2" charset="0"/>
                <a:cs typeface="NikoshBAN" pitchFamily="2" charset="0"/>
              </a:rPr>
              <a:t>আম</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কুড়াচ্ছে</a:t>
            </a:r>
            <a:endParaRPr lang="en-US" sz="4800" dirty="0">
              <a:latin typeface="NikoshBAN" pitchFamily="2" charset="0"/>
              <a:cs typeface="NikoshBAN" pitchFamily="2" charset="0"/>
            </a:endParaRPr>
          </a:p>
        </p:txBody>
      </p:sp>
      <p:sp>
        <p:nvSpPr>
          <p:cNvPr id="9" name="TextBox 8"/>
          <p:cNvSpPr txBox="1"/>
          <p:nvPr/>
        </p:nvSpPr>
        <p:spPr>
          <a:xfrm>
            <a:off x="5219700" y="5782889"/>
            <a:ext cx="2971800" cy="769441"/>
          </a:xfrm>
          <a:prstGeom prst="rect">
            <a:avLst/>
          </a:prstGeom>
          <a:noFill/>
        </p:spPr>
        <p:txBody>
          <a:bodyPr wrap="square" rtlCol="0">
            <a:spAutoFit/>
          </a:bodyPr>
          <a:lstStyle/>
          <a:p>
            <a:pPr algn="ctr"/>
            <a:r>
              <a:rPr lang="en-US" sz="4400" dirty="0" err="1" smtClean="0">
                <a:latin typeface="NikoshBAN" pitchFamily="2" charset="0"/>
                <a:cs typeface="NikoshBAN" pitchFamily="2" charset="0"/>
              </a:rPr>
              <a:t>টিনের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বাক্স</a:t>
            </a:r>
            <a:endParaRPr lang="en-US" sz="4400" dirty="0">
              <a:latin typeface="NikoshBAN" pitchFamily="2" charset="0"/>
              <a:cs typeface="NikoshBAN" pitchFamily="2"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plus(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nodeType="clickEffect">
                                  <p:stCondLst>
                                    <p:cond delay="0"/>
                                  </p:stCondLst>
                                  <p:iterate type="lt">
                                    <p:tmPct val="10000"/>
                                  </p:iterate>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1000"/>
                                        <p:tgtEl>
                                          <p:spTgt spid="8">
                                            <p:txEl>
                                              <p:pRg st="0" end="0"/>
                                            </p:txEl>
                                          </p:spTgt>
                                        </p:tgtEl>
                                      </p:cBhvr>
                                    </p:animEffect>
                                    <p:anim calcmode="lin" valueType="num">
                                      <p:cBhvr>
                                        <p:cTn id="34" dur="1000" fill="hold"/>
                                        <p:tgtEl>
                                          <p:spTgt spid="8">
                                            <p:txEl>
                                              <p:pRg st="0" end="0"/>
                                            </p:txEl>
                                          </p:spTgt>
                                        </p:tgtEl>
                                        <p:attrNameLst>
                                          <p:attrName>ppt_x</p:attrName>
                                        </p:attrNameLst>
                                      </p:cBhvr>
                                      <p:tavLst>
                                        <p:tav tm="0">
                                          <p:val>
                                            <p:strVal val="#ppt_x-.1"/>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0" presetClass="entr" presetSubtype="0" fill="hold" nodeType="clickEffect">
                                  <p:stCondLst>
                                    <p:cond delay="0"/>
                                  </p:stCondLst>
                                  <p:iterate type="lt">
                                    <p:tmPct val="10000"/>
                                  </p:iterate>
                                  <p:childTnLst>
                                    <p:set>
                                      <p:cBhvr>
                                        <p:cTn id="39" dur="1" fill="hold">
                                          <p:stCondLst>
                                            <p:cond delay="0"/>
                                          </p:stCondLst>
                                        </p:cTn>
                                        <p:tgtEl>
                                          <p:spTgt spid="9">
                                            <p:txEl>
                                              <p:pRg st="0" end="0"/>
                                            </p:txEl>
                                          </p:spTgt>
                                        </p:tgtEl>
                                        <p:attrNameLst>
                                          <p:attrName>style.visibility</p:attrName>
                                        </p:attrNameLst>
                                      </p:cBhvr>
                                      <p:to>
                                        <p:strVal val="visible"/>
                                      </p:to>
                                    </p:set>
                                    <p:animEffect transition="in" filter="fade">
                                      <p:cBhvr>
                                        <p:cTn id="40" dur="1000"/>
                                        <p:tgtEl>
                                          <p:spTgt spid="9">
                                            <p:txEl>
                                              <p:pRg st="0" end="0"/>
                                            </p:txEl>
                                          </p:spTgt>
                                        </p:tgtEl>
                                      </p:cBhvr>
                                    </p:animEffect>
                                    <p:anim calcmode="lin" valueType="num">
                                      <p:cBhvr>
                                        <p:cTn id="41" dur="1000" fill="hold"/>
                                        <p:tgtEl>
                                          <p:spTgt spid="9">
                                            <p:txEl>
                                              <p:pRg st="0" end="0"/>
                                            </p:txEl>
                                          </p:spTgt>
                                        </p:tgtEl>
                                        <p:attrNameLst>
                                          <p:attrName>ppt_x</p:attrName>
                                        </p:attrNameLst>
                                      </p:cBhvr>
                                      <p:tavLst>
                                        <p:tav tm="0">
                                          <p:val>
                                            <p:strVal val="#ppt_x-.1"/>
                                          </p:val>
                                        </p:tav>
                                        <p:tav tm="100000">
                                          <p:val>
                                            <p:strVal val="#ppt_x"/>
                                          </p:val>
                                        </p:tav>
                                      </p:tavLst>
                                    </p:anim>
                                    <p:anim calcmode="lin" valueType="num">
                                      <p:cBhvr>
                                        <p:cTn id="42"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 xmlns:p14="http://schemas.microsoft.com/office/powerpoint/2010/main" val="3131248713"/>
              </p:ext>
            </p:extLst>
          </p:nvPr>
        </p:nvGraphicFramePr>
        <p:xfrm>
          <a:off x="4114800" y="3043238"/>
          <a:ext cx="914400" cy="771525"/>
        </p:xfrm>
        <a:graphic>
          <a:graphicData uri="http://schemas.openxmlformats.org/presentationml/2006/ole">
            <p:oleObj spid="_x0000_s1075" name="Packager Shell Object" showAsIcon="1" r:id="rId3" imgW="914400" imgH="771480" progId="Package">
              <p:embed/>
            </p:oleObj>
          </a:graphicData>
        </a:graphic>
      </p:graphicFrame>
      <p:sp>
        <p:nvSpPr>
          <p:cNvPr id="3" name="TextBox 2"/>
          <p:cNvSpPr txBox="1"/>
          <p:nvPr/>
        </p:nvSpPr>
        <p:spPr>
          <a:xfrm>
            <a:off x="1524000" y="1447800"/>
            <a:ext cx="60960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এসো,কাল-বৈশাখীর একটি ভিডিও চিত্র দেখি</a:t>
            </a:r>
            <a:endParaRPr lang="en-US" sz="3200" dirty="0">
              <a:latin typeface="NikoshBAN" pitchFamily="2" charset="0"/>
              <a:cs typeface="NikoshBAN" pitchFamily="2" charset="0"/>
            </a:endParaRPr>
          </a:p>
        </p:txBody>
      </p:sp>
      <p:sp>
        <p:nvSpPr>
          <p:cNvPr id="4" name="TextBox 3"/>
          <p:cNvSpPr txBox="1"/>
          <p:nvPr/>
        </p:nvSpPr>
        <p:spPr>
          <a:xfrm>
            <a:off x="1981200" y="4648200"/>
            <a:ext cx="4572000" cy="1077218"/>
          </a:xfrm>
          <a:prstGeom prst="rect">
            <a:avLst/>
          </a:prstGeom>
          <a:noFill/>
        </p:spPr>
        <p:txBody>
          <a:bodyPr wrap="square" rtlCol="0">
            <a:spAutoFit/>
          </a:bodyPr>
          <a:lstStyle/>
          <a:p>
            <a:pPr algn="ctr"/>
            <a:r>
              <a:rPr lang="bn-IN" sz="3200" b="1" i="1" dirty="0" smtClean="0">
                <a:solidFill>
                  <a:srgbClr val="00B050"/>
                </a:solidFill>
                <a:latin typeface="NikoshBAN" pitchFamily="2" charset="0"/>
                <a:cs typeface="NikoshBAN" pitchFamily="2" charset="0"/>
              </a:rPr>
              <a:t>ভেবেচিন্তে বলো দেখি,আজকের </a:t>
            </a:r>
          </a:p>
          <a:p>
            <a:pPr algn="ctr"/>
            <a:r>
              <a:rPr lang="bn-IN" sz="3200" b="1" i="1" dirty="0" smtClean="0">
                <a:solidFill>
                  <a:srgbClr val="0070C0"/>
                </a:solidFill>
                <a:latin typeface="NikoshBAN" pitchFamily="2" charset="0"/>
                <a:cs typeface="NikoshBAN" pitchFamily="2" charset="0"/>
              </a:rPr>
              <a:t>আলোচনার বিষয় কী হতে পারে?</a:t>
            </a:r>
            <a:endParaRPr lang="en-US" sz="3200" b="1" i="1" dirty="0">
              <a:solidFill>
                <a:srgbClr val="0070C0"/>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534400" cy="9906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prstTxWarp prst="textDeflateBottom">
              <a:avLst/>
            </a:prstTxWarp>
            <a:spAutoFit/>
          </a:bodyPr>
          <a:lstStyle/>
          <a:p>
            <a:pPr algn="ctr"/>
            <a:r>
              <a:rPr lang="bn-IN" sz="4000" dirty="0" smtClean="0">
                <a:latin typeface="NikoshBAN" pitchFamily="2" charset="0"/>
                <a:cs typeface="NikoshBAN" pitchFamily="2" charset="0"/>
              </a:rPr>
              <a:t>আজকের আলোচলনার বিষয়</a:t>
            </a:r>
            <a:endParaRPr lang="en-US" sz="4000" dirty="0">
              <a:latin typeface="NikoshBAN" pitchFamily="2" charset="0"/>
              <a:cs typeface="NikoshBAN" pitchFamily="2" charset="0"/>
            </a:endParaRPr>
          </a:p>
        </p:txBody>
      </p:sp>
      <p:sp>
        <p:nvSpPr>
          <p:cNvPr id="3" name="TextBox 2"/>
          <p:cNvSpPr txBox="1"/>
          <p:nvPr/>
        </p:nvSpPr>
        <p:spPr>
          <a:xfrm>
            <a:off x="304800" y="1295400"/>
            <a:ext cx="8458200" cy="54476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bn-IN" sz="4800" dirty="0" smtClean="0"/>
          </a:p>
          <a:p>
            <a:pPr algn="ctr"/>
            <a:r>
              <a:rPr lang="bn-IN" sz="13800" b="1" i="1" dirty="0" smtClean="0">
                <a:solidFill>
                  <a:srgbClr val="0070C0"/>
                </a:solidFill>
                <a:latin typeface="NikoshBAN" pitchFamily="2" charset="0"/>
                <a:cs typeface="NikoshBAN" pitchFamily="2" charset="0"/>
              </a:rPr>
              <a:t>পড়ে</a:t>
            </a:r>
            <a:r>
              <a:rPr lang="bn-IN" sz="13800" dirty="0" smtClean="0">
                <a:latin typeface="NikoshBAN" pitchFamily="2" charset="0"/>
                <a:cs typeface="NikoshBAN" pitchFamily="2" charset="0"/>
              </a:rPr>
              <a:t> </a:t>
            </a:r>
            <a:r>
              <a:rPr lang="bn-IN" sz="13800" dirty="0" smtClean="0">
                <a:solidFill>
                  <a:srgbClr val="C00000"/>
                </a:solidFill>
                <a:latin typeface="NikoshBAN" pitchFamily="2" charset="0"/>
                <a:cs typeface="NikoshBAN" pitchFamily="2" charset="0"/>
              </a:rPr>
              <a:t>পাও</a:t>
            </a:r>
            <a:r>
              <a:rPr lang="bn-IN" sz="13800" dirty="0" smtClean="0">
                <a:solidFill>
                  <a:srgbClr val="002060"/>
                </a:solidFill>
                <a:latin typeface="NikoshBAN" pitchFamily="2" charset="0"/>
                <a:cs typeface="NikoshBAN" pitchFamily="2" charset="0"/>
              </a:rPr>
              <a:t>য়া</a:t>
            </a:r>
          </a:p>
          <a:p>
            <a:pPr algn="ctr"/>
            <a:endParaRPr lang="bn-IN" sz="5400" dirty="0" smtClean="0">
              <a:latin typeface="NikoshBAN" pitchFamily="2" charset="0"/>
              <a:cs typeface="NikoshBAN" pitchFamily="2" charset="0"/>
            </a:endParaRPr>
          </a:p>
          <a:p>
            <a:pPr algn="ctr"/>
            <a:r>
              <a:rPr lang="bn-IN" sz="5400" dirty="0" smtClean="0">
                <a:latin typeface="NikoshBAN" pitchFamily="2" charset="0"/>
                <a:cs typeface="NikoshBAN" pitchFamily="2" charset="0"/>
              </a:rPr>
              <a:t>বিভূতিভূষণ বন্দ্যোপাধ্যায়</a:t>
            </a:r>
          </a:p>
          <a:p>
            <a:pPr algn="ctr"/>
            <a:endParaRPr lang="en-US" sz="5400" dirty="0">
              <a:latin typeface="NikoshBAN" pitchFamily="2" charset="0"/>
              <a:cs typeface="NikoshBAN" pitchFamily="2"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0" presetClass="entr" presetSubtype="0" fill="hold" nodeType="clickEffect">
                                  <p:stCondLst>
                                    <p:cond delay="0"/>
                                  </p:stCondLst>
                                  <p:iterate type="lt">
                                    <p:tmPct val="10000"/>
                                  </p:iterate>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075821" cy="66171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7200" b="1" i="1" dirty="0" smtClean="0">
                <a:latin typeface="NikoshBAN" pitchFamily="2" charset="0"/>
                <a:cs typeface="NikoshBAN" pitchFamily="2" charset="0"/>
              </a:rPr>
              <a:t>শিখনফল</a:t>
            </a:r>
          </a:p>
          <a:p>
            <a:r>
              <a:rPr lang="bn-IN" sz="3600" b="1" i="1" dirty="0" smtClean="0">
                <a:latin typeface="NikoshBAN" pitchFamily="2" charset="0"/>
                <a:cs typeface="NikoshBAN" pitchFamily="2" charset="0"/>
              </a:rPr>
              <a:t>এই পাঠ শেষে শিক্ষার্থীরা</a:t>
            </a:r>
          </a:p>
          <a:p>
            <a:pPr>
              <a:buFont typeface="Wingdings" pitchFamily="2" charset="2"/>
              <a:buChar char="§"/>
            </a:pPr>
            <a:r>
              <a:rPr lang="bn-IN" sz="3600" dirty="0" smtClean="0">
                <a:latin typeface="NikoshBAN" pitchFamily="2" charset="0"/>
                <a:cs typeface="NikoshBAN" pitchFamily="2" charset="0"/>
              </a:rPr>
              <a:t> লেখক পরিচিতি </a:t>
            </a:r>
            <a:r>
              <a:rPr lang="en-US" sz="3600" dirty="0" err="1" smtClean="0">
                <a:latin typeface="NikoshBAN" pitchFamily="2" charset="0"/>
                <a:cs typeface="NikoshBAN" pitchFamily="2" charset="0"/>
              </a:rPr>
              <a:t>বলতে</a:t>
            </a:r>
            <a:r>
              <a:rPr lang="bn-IN" sz="3600" dirty="0" smtClean="0">
                <a:latin typeface="NikoshBAN" pitchFamily="2" charset="0"/>
                <a:cs typeface="NikoshBAN" pitchFamily="2" charset="0"/>
              </a:rPr>
              <a:t> পারবে।</a:t>
            </a:r>
          </a:p>
          <a:p>
            <a:pPr>
              <a:buFont typeface="Wingdings" pitchFamily="2" charset="2"/>
              <a:buChar char="§"/>
            </a:pPr>
            <a:r>
              <a:rPr lang="bn-IN" sz="3600" dirty="0" smtClean="0">
                <a:latin typeface="NikoshBAN" pitchFamily="2" charset="0"/>
                <a:cs typeface="NikoshBAN" pitchFamily="2" charset="0"/>
              </a:rPr>
              <a:t> কিছু শব্দার্থ </a:t>
            </a:r>
            <a:r>
              <a:rPr lang="en-US" sz="3600" dirty="0" err="1" smtClean="0">
                <a:latin typeface="NikoshBAN" pitchFamily="2" charset="0"/>
                <a:cs typeface="NikoshBAN" pitchFamily="2" charset="0"/>
              </a:rPr>
              <a:t>লিখতে</a:t>
            </a:r>
            <a:r>
              <a:rPr lang="bn-IN" sz="3600" dirty="0" smtClean="0">
                <a:latin typeface="NikoshBAN" pitchFamily="2" charset="0"/>
                <a:cs typeface="NikoshBAN" pitchFamily="2" charset="0"/>
              </a:rPr>
              <a:t> পারবে।</a:t>
            </a:r>
          </a:p>
          <a:p>
            <a:pPr>
              <a:buFont typeface="Wingdings" pitchFamily="2" charset="2"/>
              <a:buChar char="§"/>
            </a:pPr>
            <a:r>
              <a:rPr lang="bn-IN" sz="3600" dirty="0" smtClean="0">
                <a:latin typeface="NikoshBAN" pitchFamily="2" charset="0"/>
                <a:cs typeface="NikoshBAN" pitchFamily="2" charset="0"/>
              </a:rPr>
              <a:t> গল্প</a:t>
            </a:r>
            <a:r>
              <a:rPr lang="en-US" sz="3600" dirty="0" err="1" smtClean="0">
                <a:latin typeface="NikoshBAN" pitchFamily="2" charset="0"/>
                <a:cs typeface="NikoshBAN" pitchFamily="2" charset="0"/>
              </a:rPr>
              <a:t>টি</a:t>
            </a:r>
            <a:r>
              <a:rPr lang="bn-IN" sz="3600" dirty="0" smtClean="0">
                <a:latin typeface="NikoshBAN" pitchFamily="2" charset="0"/>
                <a:cs typeface="NikoshBAN" pitchFamily="2" charset="0"/>
              </a:rPr>
              <a:t> পাঠের উদ্দেশ্য 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ব্যাখ্যা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bn-IN" sz="3600" dirty="0" smtClean="0">
                <a:latin typeface="NikoshBAN" pitchFamily="2" charset="0"/>
                <a:cs typeface="NikoshBAN" pitchFamily="2" charset="0"/>
              </a:rPr>
              <a:t> পারবে।</a:t>
            </a:r>
          </a:p>
          <a:p>
            <a:pPr>
              <a:buFont typeface="Wingdings" pitchFamily="2" charset="2"/>
              <a:buChar char="§"/>
            </a:pPr>
            <a:r>
              <a:rPr lang="bn-IN" sz="3600" dirty="0" smtClean="0">
                <a:latin typeface="NikoshBAN" pitchFamily="2" charset="0"/>
                <a:cs typeface="NikoshBAN" pitchFamily="2" charset="0"/>
              </a:rPr>
              <a:t> পাঠ পরিচিতি </a:t>
            </a:r>
            <a:r>
              <a:rPr lang="en-US" sz="3600" dirty="0" err="1" smtClean="0">
                <a:latin typeface="NikoshBAN" pitchFamily="2" charset="0"/>
                <a:cs typeface="NikoshBAN" pitchFamily="2" charset="0"/>
              </a:rPr>
              <a:t>বলতে</a:t>
            </a:r>
            <a:r>
              <a:rPr lang="bn-IN" sz="3600" dirty="0" smtClean="0">
                <a:latin typeface="NikoshBAN" pitchFamily="2" charset="0"/>
                <a:cs typeface="NikoshBAN" pitchFamily="2" charset="0"/>
              </a:rPr>
              <a:t> পারবে।</a:t>
            </a:r>
          </a:p>
          <a:p>
            <a:pPr>
              <a:buFont typeface="Wingdings" pitchFamily="2" charset="2"/>
              <a:buChar char="§"/>
            </a:pPr>
            <a:r>
              <a:rPr lang="bn-IN" sz="3600" dirty="0" smtClean="0">
                <a:latin typeface="NikoshBAN" pitchFamily="2" charset="0"/>
                <a:cs typeface="NikoshBAN" pitchFamily="2" charset="0"/>
              </a:rPr>
              <a:t> কর্তব্যপরায়ণতা কী 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বিশ্লেষণ</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bn-IN" sz="3600" dirty="0" smtClean="0">
                <a:latin typeface="NikoshBAN" pitchFamily="2" charset="0"/>
                <a:cs typeface="NikoshBAN" pitchFamily="2" charset="0"/>
              </a:rPr>
              <a:t>তে পারবে। </a:t>
            </a:r>
            <a:r>
              <a:rPr lang="en-US" sz="3600" dirty="0" smtClean="0">
                <a:latin typeface="NikoshBAN" pitchFamily="2" charset="0"/>
                <a:cs typeface="NikoshBAN" pitchFamily="2" charset="0"/>
              </a:rPr>
              <a:t> </a:t>
            </a:r>
            <a:endParaRPr lang="bn-IN" sz="3600" dirty="0" smtClean="0">
              <a:latin typeface="NikoshBAN" pitchFamily="2" charset="0"/>
              <a:cs typeface="NikoshBAN" pitchFamily="2" charset="0"/>
            </a:endParaRPr>
          </a:p>
          <a:p>
            <a:pPr>
              <a:buFont typeface="Wingdings" pitchFamily="2" charset="2"/>
              <a:buChar char="§"/>
            </a:pPr>
            <a:r>
              <a:rPr lang="bn-IN" sz="3600" dirty="0" smtClean="0">
                <a:latin typeface="NikoshBAN" pitchFamily="2" charset="0"/>
                <a:cs typeface="NikoshBAN" pitchFamily="2" charset="0"/>
              </a:rPr>
              <a:t> নৈতিকতাবোধ অর্জন করতে পারবে।</a:t>
            </a:r>
            <a:r>
              <a:rPr lang="en-US" sz="3600" dirty="0" smtClean="0">
                <a:latin typeface="NikoshBAN" pitchFamily="2" charset="0"/>
                <a:cs typeface="NikoshBAN" pitchFamily="2" charset="0"/>
              </a:rPr>
              <a:t> </a:t>
            </a:r>
            <a:endParaRPr lang="bn-IN" sz="3600" dirty="0" smtClean="0">
              <a:latin typeface="NikoshBAN" pitchFamily="2" charset="0"/>
              <a:cs typeface="NikoshBAN" pitchFamily="2" charset="0"/>
            </a:endParaRPr>
          </a:p>
          <a:p>
            <a:pPr>
              <a:buFont typeface="Wingdings" pitchFamily="2" charset="2"/>
              <a:buChar char="§"/>
            </a:pPr>
            <a:r>
              <a:rPr lang="bn-IN" sz="3600" dirty="0" smtClean="0">
                <a:latin typeface="NikoshBAN" pitchFamily="2" charset="0"/>
                <a:cs typeface="NikoshBAN" pitchFamily="2" charset="0"/>
              </a:rPr>
              <a:t> সঠিক সিদ্ধান্ত কীভাবে নিতে হয়,তা জানতে পারবে।</a:t>
            </a:r>
          </a:p>
          <a:p>
            <a:pPr>
              <a:buFont typeface="Wingdings" pitchFamily="2" charset="2"/>
              <a:buChar char="§"/>
            </a:pPr>
            <a:r>
              <a:rPr lang="bn-IN" sz="3600" dirty="0" smtClean="0">
                <a:latin typeface="NikoshBAN" pitchFamily="2" charset="0"/>
                <a:cs typeface="NikoshBAN" pitchFamily="2" charset="0"/>
              </a:rPr>
              <a:t> কীভাবে সততার গুণ অর্জন করতে হয় তা বুঝতে পারবে।</a:t>
            </a:r>
            <a:endParaRPr lang="bn-IN" sz="2800" dirty="0" smtClean="0">
              <a:latin typeface="NikoshBAN" pitchFamily="2" charset="0"/>
              <a:cs typeface="NikoshBAN" pitchFamily="2" charset="0"/>
            </a:endParaRPr>
          </a:p>
          <a:p>
            <a:endParaRPr lang="en-US" sz="2800" dirty="0">
              <a:latin typeface="NikoshBAN" pitchFamily="2" charset="0"/>
              <a:cs typeface="NikoshBAN" pitchFamily="2"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2">
                                            <p:txEl>
                                              <p:pRg st="1" end="1"/>
                                            </p:txEl>
                                          </p:spTgt>
                                        </p:tgtEl>
                                        <p:attrNameLst>
                                          <p:attrName>ppt_w</p:attrName>
                                        </p:attrNameLst>
                                      </p:cBhvr>
                                    </p:anim>
                                    <p:anim by="(#ppt_w*0.50)" calcmode="lin" valueType="num">
                                      <p:cBhvr>
                                        <p:cTn id="16" dur="500" decel="50000" autoRev="1" fill="hold">
                                          <p:stCondLst>
                                            <p:cond delay="0"/>
                                          </p:stCondLst>
                                        </p:cTn>
                                        <p:tgtEl>
                                          <p:spTgt spid="2">
                                            <p:txEl>
                                              <p:pRg st="1" end="1"/>
                                            </p:txEl>
                                          </p:spTgt>
                                        </p:tgtEl>
                                        <p:attrNameLst>
                                          <p:attrName>ppt_x</p:attrName>
                                        </p:attrNameLst>
                                      </p:cBhvr>
                                    </p:anim>
                                    <p:anim from="(-#ppt_h/2)" to="(#ppt_y)" calcmode="lin" valueType="num">
                                      <p:cBhvr>
                                        <p:cTn id="17" dur="1000" fill="hold">
                                          <p:stCondLst>
                                            <p:cond delay="0"/>
                                          </p:stCondLst>
                                        </p:cTn>
                                        <p:tgtEl>
                                          <p:spTgt spid="2">
                                            <p:txEl>
                                              <p:pRg st="1" end="1"/>
                                            </p:txEl>
                                          </p:spTgt>
                                        </p:tgtEl>
                                        <p:attrNameLst>
                                          <p:attrName>ppt_y</p:attrName>
                                        </p:attrNameLst>
                                      </p:cBhvr>
                                    </p:anim>
                                    <p:animRot by="21600000">
                                      <p:cBhvr>
                                        <p:cTn id="18" dur="1000" fill="hold">
                                          <p:stCondLst>
                                            <p:cond delay="0"/>
                                          </p:stCondLst>
                                        </p:cTn>
                                        <p:tgtEl>
                                          <p:spTgt spid="2">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plus(in)">
                                      <p:cBhvr>
                                        <p:cTn id="23" dur="2000"/>
                                        <p:tgtEl>
                                          <p:spTgt spid="2">
                                            <p:txEl>
                                              <p:pRg st="2" end="2"/>
                                            </p:txEl>
                                          </p:spTgt>
                                        </p:tgtEl>
                                      </p:cBhvr>
                                    </p:animEffect>
                                  </p:childTnLst>
                                </p:cTn>
                              </p:par>
                              <p:par>
                                <p:cTn id="24" presetID="13" presetClass="entr" presetSubtype="16"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plus(in)">
                                      <p:cBhvr>
                                        <p:cTn id="26" dur="2000"/>
                                        <p:tgtEl>
                                          <p:spTgt spid="2">
                                            <p:txEl>
                                              <p:pRg st="3" end="3"/>
                                            </p:txEl>
                                          </p:spTgt>
                                        </p:tgtEl>
                                      </p:cBhvr>
                                    </p:animEffect>
                                  </p:childTnLst>
                                </p:cTn>
                              </p:par>
                              <p:par>
                                <p:cTn id="27" presetID="13" presetClass="entr" presetSubtype="16"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plus(in)">
                                      <p:cBhvr>
                                        <p:cTn id="29" dur="2000"/>
                                        <p:tgtEl>
                                          <p:spTgt spid="2">
                                            <p:txEl>
                                              <p:pRg st="4" end="4"/>
                                            </p:txEl>
                                          </p:spTgt>
                                        </p:tgtEl>
                                      </p:cBhvr>
                                    </p:animEffect>
                                  </p:childTnLst>
                                </p:cTn>
                              </p:par>
                              <p:par>
                                <p:cTn id="30" presetID="13" presetClass="entr" presetSubtype="16"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plus(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amond(in)">
                                      <p:cBhvr>
                                        <p:cTn id="37" dur="2000"/>
                                        <p:tgtEl>
                                          <p:spTgt spid="2">
                                            <p:txEl>
                                              <p:pRg st="6" end="6"/>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diamond(in)">
                                      <p:cBhvr>
                                        <p:cTn id="40" dur="2000"/>
                                        <p:tgtEl>
                                          <p:spTgt spid="2">
                                            <p:txEl>
                                              <p:pRg st="7" end="7"/>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diamond(in)">
                                      <p:cBhvr>
                                        <p:cTn id="43" dur="2000"/>
                                        <p:tgtEl>
                                          <p:spTgt spid="2">
                                            <p:txEl>
                                              <p:pRg st="8" end="8"/>
                                            </p:txEl>
                                          </p:spTgt>
                                        </p:tgtEl>
                                      </p:cBhvr>
                                    </p:animEffect>
                                  </p:childTnLst>
                                </p:cTn>
                              </p:par>
                              <p:par>
                                <p:cTn id="44" presetID="8" presetClass="entr" presetSubtype="16" fill="hold" nodeType="with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diamond(in)">
                                      <p:cBhvr>
                                        <p:cTn id="46"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286000" y="228600"/>
            <a:ext cx="4267200"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95600" y="381000"/>
            <a:ext cx="2895600" cy="646331"/>
          </a:xfrm>
          <a:prstGeom prst="rect">
            <a:avLst/>
          </a:prstGeom>
          <a:noFill/>
          <a:ln>
            <a:solidFill>
              <a:srgbClr val="00B050"/>
            </a:solidFill>
          </a:ln>
        </p:spPr>
        <p:txBody>
          <a:bodyPr wrap="square" rtlCol="0">
            <a:spAutoFit/>
          </a:bodyPr>
          <a:lstStyle/>
          <a:p>
            <a:pPr algn="ctr"/>
            <a:r>
              <a:rPr lang="bn-IN" sz="3600" dirty="0" smtClean="0">
                <a:solidFill>
                  <a:srgbClr val="002060"/>
                </a:solidFill>
                <a:latin typeface="NikoshBAN" pitchFamily="2" charset="0"/>
                <a:cs typeface="NikoshBAN" pitchFamily="2" charset="0"/>
              </a:rPr>
              <a:t>লেখক পরিচিতি</a:t>
            </a:r>
            <a:endParaRPr lang="en-US" sz="3600" dirty="0">
              <a:solidFill>
                <a:srgbClr val="002060"/>
              </a:solidFill>
              <a:latin typeface="NikoshBAN" pitchFamily="2" charset="0"/>
              <a:cs typeface="NikoshBAN" pitchFamily="2" charset="0"/>
            </a:endParaRPr>
          </a:p>
        </p:txBody>
      </p:sp>
      <p:sp>
        <p:nvSpPr>
          <p:cNvPr id="6" name="Rounded Rectangle 5"/>
          <p:cNvSpPr/>
          <p:nvPr/>
        </p:nvSpPr>
        <p:spPr>
          <a:xfrm>
            <a:off x="328863" y="1124953"/>
            <a:ext cx="3962400" cy="95851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latin typeface="NikoshBAN" pitchFamily="2" charset="0"/>
                <a:cs typeface="NikoshBAN" pitchFamily="2" charset="0"/>
              </a:rPr>
              <a:t>জন্ম-১৮৯৪,১২ই সেপ্টেম্বর</a:t>
            </a:r>
            <a:endParaRPr lang="en-US" sz="3600" dirty="0">
              <a:latin typeface="NikoshBAN" pitchFamily="2" charset="0"/>
              <a:cs typeface="NikoshBAN" pitchFamily="2" charset="0"/>
            </a:endParaRPr>
          </a:p>
        </p:txBody>
      </p:sp>
      <p:sp>
        <p:nvSpPr>
          <p:cNvPr id="13" name="TextBox 12"/>
          <p:cNvSpPr txBox="1"/>
          <p:nvPr/>
        </p:nvSpPr>
        <p:spPr>
          <a:xfrm>
            <a:off x="304800" y="2049379"/>
            <a:ext cx="8534400" cy="5078313"/>
          </a:xfrm>
          <a:prstGeom prst="rect">
            <a:avLst/>
          </a:prstGeom>
          <a:solidFill>
            <a:schemeClr val="accent3">
              <a:lumMod val="60000"/>
              <a:lumOff val="40000"/>
            </a:schemeClr>
          </a:solidFill>
        </p:spPr>
        <p:txBody>
          <a:bodyPr wrap="square" rtlCol="0">
            <a:spAutoFit/>
          </a:bodyPr>
          <a:lstStyle/>
          <a:p>
            <a:endParaRPr lang="en-US" sz="2400" dirty="0" smtClean="0">
              <a:solidFill>
                <a:srgbClr val="C00000"/>
              </a:solidFill>
              <a:latin typeface="NikoshBAN" pitchFamily="2" charset="0"/>
              <a:cs typeface="NikoshBAN" pitchFamily="2" charset="0"/>
            </a:endParaRPr>
          </a:p>
          <a:p>
            <a:r>
              <a:rPr lang="bn-BD" sz="3600" dirty="0" smtClean="0">
                <a:solidFill>
                  <a:srgbClr val="C00000"/>
                </a:solidFill>
                <a:latin typeface="NikoshBAN" pitchFamily="2" charset="0"/>
                <a:cs typeface="NikoshBAN" pitchFamily="2" charset="0"/>
              </a:rPr>
              <a:t>পি</a:t>
            </a:r>
            <a:r>
              <a:rPr lang="bn-IN" sz="3600" dirty="0" smtClean="0">
                <a:solidFill>
                  <a:srgbClr val="C00000"/>
                </a:solidFill>
                <a:latin typeface="NikoshBAN" pitchFamily="2" charset="0"/>
                <a:cs typeface="NikoshBAN" pitchFamily="2" charset="0"/>
              </a:rPr>
              <a:t>তা-মহানন্দ বন্দ্যোপাধ্যায়,মাতা-মৃণালিনী।</a:t>
            </a:r>
          </a:p>
          <a:p>
            <a:r>
              <a:rPr lang="bn-IN" sz="3600" dirty="0" smtClean="0">
                <a:solidFill>
                  <a:srgbClr val="C00000"/>
                </a:solidFill>
                <a:latin typeface="NikoshBAN" pitchFamily="2" charset="0"/>
                <a:cs typeface="NikoshBAN" pitchFamily="2" charset="0"/>
              </a:rPr>
              <a:t>তার রচিত উল্লেখযোগ্য উপন্যাসঃ-পথের পাচালী,অপরাজিত,আরন্যক,ইছামতি,</a:t>
            </a:r>
          </a:p>
          <a:p>
            <a:r>
              <a:rPr lang="bn-IN" sz="3600" dirty="0" smtClean="0">
                <a:solidFill>
                  <a:srgbClr val="C00000"/>
                </a:solidFill>
                <a:latin typeface="NikoshBAN" pitchFamily="2" charset="0"/>
                <a:cs typeface="NikoshBAN" pitchFamily="2" charset="0"/>
              </a:rPr>
              <a:t>কিশোর উপন্যাসঃ-চাদের পাহাড়,হীরামনি,</a:t>
            </a:r>
          </a:p>
          <a:p>
            <a:r>
              <a:rPr lang="bn-IN" sz="3600" dirty="0" smtClean="0">
                <a:solidFill>
                  <a:srgbClr val="C00000"/>
                </a:solidFill>
                <a:latin typeface="NikoshBAN" pitchFamily="2" charset="0"/>
                <a:cs typeface="NikoshBAN" pitchFamily="2" charset="0"/>
              </a:rPr>
              <a:t>মিসমিদের কবচ।</a:t>
            </a:r>
          </a:p>
          <a:p>
            <a:r>
              <a:rPr lang="bn-IN" sz="3600" dirty="0" smtClean="0">
                <a:solidFill>
                  <a:srgbClr val="C00000"/>
                </a:solidFill>
                <a:latin typeface="NikoshBAN" pitchFamily="2" charset="0"/>
                <a:cs typeface="NikoshBAN" pitchFamily="2" charset="0"/>
              </a:rPr>
              <a:t>গল্পগ্রন্থঃ-মেঘমল্লার,মৌরিফুল,</a:t>
            </a:r>
          </a:p>
          <a:p>
            <a:r>
              <a:rPr lang="bn-IN" sz="3600" dirty="0" smtClean="0">
                <a:solidFill>
                  <a:srgbClr val="C00000"/>
                </a:solidFill>
                <a:latin typeface="NikoshBAN" pitchFamily="2" charset="0"/>
                <a:cs typeface="NikoshBAN" pitchFamily="2" charset="0"/>
              </a:rPr>
              <a:t>ভ্রমন-দিনলিপিঃ-তৃণাংকুল,স্মৃতির রেখা।</a:t>
            </a:r>
            <a:endParaRPr lang="en-US" sz="3600" dirty="0" smtClean="0">
              <a:solidFill>
                <a:srgbClr val="C00000"/>
              </a:solidFill>
              <a:latin typeface="NikoshBAN" pitchFamily="2" charset="0"/>
              <a:cs typeface="NikoshBAN" pitchFamily="2" charset="0"/>
            </a:endParaRPr>
          </a:p>
          <a:p>
            <a:endParaRPr lang="en-US" sz="2400" dirty="0" smtClean="0">
              <a:solidFill>
                <a:srgbClr val="C00000"/>
              </a:solidFill>
              <a:latin typeface="NikoshBAN" pitchFamily="2" charset="0"/>
              <a:cs typeface="NikoshBAN" pitchFamily="2" charset="0"/>
            </a:endParaRPr>
          </a:p>
          <a:p>
            <a:endParaRPr lang="en-US" sz="2400" dirty="0">
              <a:solidFill>
                <a:srgbClr val="C00000"/>
              </a:solidFill>
              <a:latin typeface="NikoshBAN" pitchFamily="2" charset="0"/>
              <a:cs typeface="NikoshBAN" pitchFamily="2" charset="0"/>
            </a:endParaRPr>
          </a:p>
        </p:txBody>
      </p:sp>
      <p:sp>
        <p:nvSpPr>
          <p:cNvPr id="5" name="Rectangle 4"/>
          <p:cNvSpPr/>
          <p:nvPr/>
        </p:nvSpPr>
        <p:spPr>
          <a:xfrm>
            <a:off x="4596063" y="1143000"/>
            <a:ext cx="4572000" cy="7539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t>মৃত্যু- ১৯৫০ ১লা নভেম্বর </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3" dur="5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wedge">
                                      <p:cBhvr>
                                        <p:cTn id="26" dur="2000"/>
                                        <p:tgtEl>
                                          <p:spTgt spid="13">
                                            <p:txEl>
                                              <p:pRg st="1" end="1"/>
                                            </p:txEl>
                                          </p:spTgt>
                                        </p:tgtEl>
                                      </p:cBhvr>
                                    </p:animEffect>
                                  </p:childTnLst>
                                </p:cTn>
                              </p:par>
                              <p:par>
                                <p:cTn id="27" presetID="20" presetClass="entr" presetSubtype="0" fill="hold" nodeType="with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wedge">
                                      <p:cBhvr>
                                        <p:cTn id="29" dur="2000"/>
                                        <p:tgtEl>
                                          <p:spTgt spid="13">
                                            <p:txEl>
                                              <p:pRg st="2" end="2"/>
                                            </p:txEl>
                                          </p:spTgt>
                                        </p:tgtEl>
                                      </p:cBhvr>
                                    </p:animEffect>
                                  </p:childTnLst>
                                </p:cTn>
                              </p:par>
                              <p:par>
                                <p:cTn id="30" presetID="20" presetClass="entr" presetSubtype="0" fill="hold" nodeType="with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wedge">
                                      <p:cBhvr>
                                        <p:cTn id="32" dur="2000"/>
                                        <p:tgtEl>
                                          <p:spTgt spid="13">
                                            <p:txEl>
                                              <p:pRg st="3" end="3"/>
                                            </p:txEl>
                                          </p:spTgt>
                                        </p:tgtEl>
                                      </p:cBhvr>
                                    </p:animEffect>
                                  </p:childTnLst>
                                </p:cTn>
                              </p:par>
                              <p:par>
                                <p:cTn id="33" presetID="20" presetClass="entr" presetSubtype="0" fill="hold" nodeType="with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edge">
                                      <p:cBhvr>
                                        <p:cTn id="35" dur="2000"/>
                                        <p:tgtEl>
                                          <p:spTgt spid="13">
                                            <p:txEl>
                                              <p:pRg st="4" end="4"/>
                                            </p:txEl>
                                          </p:spTgt>
                                        </p:tgtEl>
                                      </p:cBhvr>
                                    </p:animEffect>
                                  </p:childTnLst>
                                </p:cTn>
                              </p:par>
                              <p:par>
                                <p:cTn id="36" presetID="20" presetClass="entr" presetSubtype="0" fill="hold" nodeType="withEffect">
                                  <p:stCondLst>
                                    <p:cond delay="0"/>
                                  </p:stCondLst>
                                  <p:childTnLst>
                                    <p:set>
                                      <p:cBhvr>
                                        <p:cTn id="37" dur="1" fill="hold">
                                          <p:stCondLst>
                                            <p:cond delay="0"/>
                                          </p:stCondLst>
                                        </p:cTn>
                                        <p:tgtEl>
                                          <p:spTgt spid="13">
                                            <p:txEl>
                                              <p:pRg st="5" end="5"/>
                                            </p:txEl>
                                          </p:spTgt>
                                        </p:tgtEl>
                                        <p:attrNameLst>
                                          <p:attrName>style.visibility</p:attrName>
                                        </p:attrNameLst>
                                      </p:cBhvr>
                                      <p:to>
                                        <p:strVal val="visible"/>
                                      </p:to>
                                    </p:set>
                                    <p:animEffect transition="in" filter="wedge">
                                      <p:cBhvr>
                                        <p:cTn id="38" dur="2000"/>
                                        <p:tgtEl>
                                          <p:spTgt spid="13">
                                            <p:txEl>
                                              <p:pRg st="5" end="5"/>
                                            </p:txEl>
                                          </p:spTgt>
                                        </p:tgtEl>
                                      </p:cBhvr>
                                    </p:animEffect>
                                  </p:childTnLst>
                                </p:cTn>
                              </p:par>
                              <p:par>
                                <p:cTn id="39" presetID="20" presetClass="entr" presetSubtype="0" fill="hold" nodeType="with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animEffect transition="in" filter="wedge">
                                      <p:cBhvr>
                                        <p:cTn id="41" dur="20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674</TotalTime>
  <Words>528</Words>
  <Application>Microsoft Office PowerPoint</Application>
  <PresentationFormat>On-screen Show (4:3)</PresentationFormat>
  <Paragraphs>95</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Trek</vt:lpstr>
      <vt:lpstr>Packager Shell Object</vt:lpstr>
      <vt:lpstr>Slide 1</vt:lpstr>
      <vt:lpstr>শিক্ষক পরিচিতি  শাহানাজ পারভীন সহকারি শিক্ষক নলধা বহুমূখী মাধ্যমিক বিদ্যালয়</vt:lpstr>
      <vt:lpstr>পাঠ পরিচিতি</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Ishadul</dc:creator>
  <cp:lastModifiedBy>Windows User</cp:lastModifiedBy>
  <cp:revision>240</cp:revision>
  <dcterms:created xsi:type="dcterms:W3CDTF">2006-08-16T00:00:00Z</dcterms:created>
  <dcterms:modified xsi:type="dcterms:W3CDTF">2019-04-21T20:21:42Z</dcterms:modified>
</cp:coreProperties>
</file>