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7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  <p:sldId id="270" r:id="rId16"/>
    <p:sldId id="271" r:id="rId17"/>
    <p:sldId id="272" r:id="rId18"/>
    <p:sldId id="288" r:id="rId19"/>
    <p:sldId id="289" r:id="rId20"/>
    <p:sldId id="273" r:id="rId21"/>
    <p:sldId id="274" r:id="rId22"/>
    <p:sldId id="275" r:id="rId23"/>
    <p:sldId id="276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90" r:id="rId33"/>
    <p:sldId id="287" r:id="rId34"/>
    <p:sldId id="28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A185-5349-4CCF-832E-9AFE197A2935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5E42-B5FF-41AA-B20E-4C91111E7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A185-5349-4CCF-832E-9AFE197A2935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5E42-B5FF-41AA-B20E-4C91111E7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A185-5349-4CCF-832E-9AFE197A2935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5E42-B5FF-41AA-B20E-4C91111E7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A185-5349-4CCF-832E-9AFE197A2935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5E42-B5FF-41AA-B20E-4C91111E7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A185-5349-4CCF-832E-9AFE197A2935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5E42-B5FF-41AA-B20E-4C91111E7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A185-5349-4CCF-832E-9AFE197A2935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5E42-B5FF-41AA-B20E-4C91111E7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A185-5349-4CCF-832E-9AFE197A2935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5E42-B5FF-41AA-B20E-4C91111E7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A185-5349-4CCF-832E-9AFE197A2935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5E42-B5FF-41AA-B20E-4C91111E7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A185-5349-4CCF-832E-9AFE197A2935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5E42-B5FF-41AA-B20E-4C91111E7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A185-5349-4CCF-832E-9AFE197A2935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5E42-B5FF-41AA-B20E-4C91111E7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A185-5349-4CCF-832E-9AFE197A2935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5E42-B5FF-41AA-B20E-4C91111E7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0A185-5349-4CCF-832E-9AFE197A2935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25E42-B5FF-41AA-B20E-4C91111E7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shakhawath747@gamil.com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gor khan\Downloads\a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</p:spPr>
      </p:pic>
      <p:pic>
        <p:nvPicPr>
          <p:cNvPr id="1027" name="Picture 3" descr="C:\Users\sagor khan\Downloads\a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2857500" y="2857500"/>
            <a:ext cx="6858000" cy="11430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914400" y="228600"/>
            <a:ext cx="7924800" cy="990600"/>
          </a:xfrm>
          <a:prstGeom prst="roundRect">
            <a:avLst/>
          </a:prstGeom>
          <a:solidFill>
            <a:srgbClr val="00B05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আজকের ক্লাসে সবাইকে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295400"/>
            <a:ext cx="7924800" cy="4343400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371600" y="27432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</a:t>
            </a:r>
            <a:endParaRPr lang="en-US" sz="5400" dirty="0"/>
          </a:p>
        </p:txBody>
      </p:sp>
      <p:pic>
        <p:nvPicPr>
          <p:cNvPr id="3" name="Picture 2" descr="F:\New folder\safa 126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95400"/>
            <a:ext cx="7848600" cy="4724400"/>
          </a:xfrm>
          <a:prstGeom prst="rect">
            <a:avLst/>
          </a:prstGeom>
          <a:noFill/>
        </p:spPr>
      </p:pic>
      <p:sp>
        <p:nvSpPr>
          <p:cNvPr id="29" name="Oval 28"/>
          <p:cNvSpPr/>
          <p:nvPr/>
        </p:nvSpPr>
        <p:spPr>
          <a:xfrm>
            <a:off x="4648200" y="1371600"/>
            <a:ext cx="1600200" cy="1600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</a:rPr>
              <a:t>ত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743200" y="1371600"/>
            <a:ext cx="1676400" cy="1600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</a:rPr>
              <a:t>গ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914400" y="1295400"/>
            <a:ext cx="1676400" cy="1676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/>
              <a:t>স্বা</a:t>
            </a:r>
            <a:endParaRPr lang="en-US" sz="5400" dirty="0"/>
          </a:p>
        </p:txBody>
      </p:sp>
      <p:sp>
        <p:nvSpPr>
          <p:cNvPr id="32" name="Oval 31"/>
          <p:cNvSpPr/>
          <p:nvPr/>
        </p:nvSpPr>
        <p:spPr>
          <a:xfrm>
            <a:off x="6553200" y="1371600"/>
            <a:ext cx="1600200" cy="1676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</a:rPr>
              <a:t>ম 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gor khan\Downloads\a1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67400"/>
            <a:ext cx="9144000" cy="990600"/>
          </a:xfrm>
          <a:prstGeom prst="rect">
            <a:avLst/>
          </a:prstGeom>
          <a:noFill/>
        </p:spPr>
      </p:pic>
      <p:pic>
        <p:nvPicPr>
          <p:cNvPr id="1027" name="Picture 3" descr="C:\Users\sagor khan\Downloads\a1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2886075" y="2886075"/>
            <a:ext cx="6858000" cy="108585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1143000" y="228600"/>
            <a:ext cx="7772400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নিচের চিত্রগুলো ভাল করে লক্ষ কর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1447800"/>
            <a:ext cx="7848600" cy="4572000"/>
          </a:xfrm>
          <a:prstGeom prst="rect">
            <a:avLst/>
          </a:prstGeom>
          <a:solidFill>
            <a:srgbClr val="7030A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3000" y="1524000"/>
            <a:ext cx="3352800" cy="2590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86400" y="1524000"/>
            <a:ext cx="3352800" cy="2590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:\Users\sagor khan\Downloads\ব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676400"/>
            <a:ext cx="2895600" cy="20574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sagor khan\Downloads\ব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676400"/>
            <a:ext cx="2895600" cy="2208318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219200" y="4419600"/>
            <a:ext cx="4419600" cy="914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বিজ্ঞাপনের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bn-IN" sz="2800" dirty="0" smtClean="0">
                <a:solidFill>
                  <a:schemeClr val="tx1"/>
                </a:solidFill>
              </a:rPr>
              <a:t> মাধ্যম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638800" y="4114800"/>
            <a:ext cx="2057400" cy="1752600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সংবাদ</a:t>
            </a:r>
            <a:r>
              <a:rPr lang="bn-IN" sz="3200" smtClean="0">
                <a:solidFill>
                  <a:schemeClr val="tx1"/>
                </a:solidFill>
              </a:rPr>
              <a:t>পত্র </a:t>
            </a:r>
            <a:r>
              <a:rPr lang="en-US" sz="3200" smtClean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gor khan\Downloads\a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62600"/>
            <a:ext cx="9144000" cy="1295400"/>
          </a:xfrm>
          <a:prstGeom prst="rect">
            <a:avLst/>
          </a:prstGeom>
          <a:noFill/>
        </p:spPr>
      </p:pic>
      <p:pic>
        <p:nvPicPr>
          <p:cNvPr id="3" name="Picture 2" descr="C:\Users\sagor khan\Downloads\a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2590800" y="2743200"/>
            <a:ext cx="6477000" cy="12954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1295400" y="228600"/>
            <a:ext cx="75438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একক কাজ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1219200"/>
            <a:ext cx="7772400" cy="4343400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3000" y="1295400"/>
            <a:ext cx="3276600" cy="3124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sagor khan\Downloads\A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600200"/>
            <a:ext cx="3121781" cy="2209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8" name="Content Placeholder 3" descr="IMG_43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1923392" y="1886608"/>
            <a:ext cx="1792017" cy="1676401"/>
          </a:xfrm>
          <a:prstGeom prst="rect">
            <a:avLst/>
          </a:prstGeom>
          <a:ln>
            <a:solidFill>
              <a:srgbClr val="FF0000"/>
            </a:solidFill>
          </a:ln>
          <a:effectLst>
            <a:softEdge rad="112500"/>
          </a:effectLst>
        </p:spPr>
      </p:pic>
      <p:sp>
        <p:nvSpPr>
          <p:cNvPr id="9" name="Rounded Rectangle 8"/>
          <p:cNvSpPr/>
          <p:nvPr/>
        </p:nvSpPr>
        <p:spPr>
          <a:xfrm>
            <a:off x="5410200" y="1676400"/>
            <a:ext cx="3505200" cy="2133600"/>
          </a:xfrm>
          <a:prstGeom prst="round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বিজ্ঞাপন কী?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gor khan\Downloads\a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62600"/>
            <a:ext cx="9144000" cy="1295400"/>
          </a:xfrm>
          <a:prstGeom prst="rect">
            <a:avLst/>
          </a:prstGeom>
          <a:noFill/>
        </p:spPr>
      </p:pic>
      <p:pic>
        <p:nvPicPr>
          <p:cNvPr id="3" name="Picture 2" descr="C:\Users\sagor khan\Downloads\a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2781300" y="2933700"/>
            <a:ext cx="6705600" cy="11430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762000" y="304800"/>
            <a:ext cx="8153400" cy="9144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উত্তর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1295400"/>
            <a:ext cx="7543800" cy="434340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ame Side Corner Rectangle 5"/>
          <p:cNvSpPr/>
          <p:nvPr/>
        </p:nvSpPr>
        <p:spPr>
          <a:xfrm>
            <a:off x="1447800" y="1905000"/>
            <a:ext cx="6781800" cy="2743200"/>
          </a:xfrm>
          <a:prstGeom prst="round2SameRec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বিজ্ঞাপন হলো পণ্য বা সেবার সামগ্রীর প্রতি জনসাধারণের দৃষ্টি আকর্ষণের জন্য একটি উপায় বা কৌশল।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gor khan\Downloads\a1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67400"/>
            <a:ext cx="9144000" cy="990600"/>
          </a:xfrm>
          <a:prstGeom prst="rect">
            <a:avLst/>
          </a:prstGeom>
          <a:noFill/>
        </p:spPr>
      </p:pic>
      <p:pic>
        <p:nvPicPr>
          <p:cNvPr id="3" name="Picture 2" descr="C:\Users\sagor khan\Downloads\a1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2933700" y="2933700"/>
            <a:ext cx="6858000" cy="9906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1066800" y="228600"/>
            <a:ext cx="7772400" cy="914400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সংবাদপত্র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1219200"/>
            <a:ext cx="7848600" cy="4648200"/>
          </a:xfrm>
          <a:prstGeom prst="rect">
            <a:avLst/>
          </a:prstGeom>
          <a:solidFill>
            <a:schemeClr val="accent6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ame Side Corner Rectangle 5"/>
          <p:cNvSpPr/>
          <p:nvPr/>
        </p:nvSpPr>
        <p:spPr>
          <a:xfrm>
            <a:off x="1828800" y="1676400"/>
            <a:ext cx="6248400" cy="3200400"/>
          </a:xfrm>
          <a:prstGeom prst="round2Same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বিভিন্ন প্রকার দৈনিক ও সাপ্তাহিক  সংবাদপত্রের বিভিন্ন পৃষ্ঠা ও নির্ধারিত পৃষ্ঠা । 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gor khan\Downloads\a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62600"/>
            <a:ext cx="9144000" cy="1295400"/>
          </a:xfrm>
          <a:prstGeom prst="rect">
            <a:avLst/>
          </a:prstGeom>
          <a:noFill/>
        </p:spPr>
      </p:pic>
      <p:pic>
        <p:nvPicPr>
          <p:cNvPr id="3" name="Picture 2" descr="C:\Users\sagor khan\Downloads\a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2819400" y="2819400"/>
            <a:ext cx="6858000" cy="12192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914400" y="228600"/>
            <a:ext cx="7772400" cy="914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নিচের চিত্রগুলো ভাল করে লক্ষ কর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1295400"/>
            <a:ext cx="7848600" cy="434340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0" y="1371600"/>
            <a:ext cx="2895600" cy="2819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19800" y="1371600"/>
            <a:ext cx="2895600" cy="2819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sagor khan\Downloads\ব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600200"/>
            <a:ext cx="25146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sagor khan\Downloads\ব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600200"/>
            <a:ext cx="2514600" cy="2447925"/>
          </a:xfrm>
          <a:prstGeom prst="rect">
            <a:avLst/>
          </a:prstGeom>
          <a:ln>
            <a:solidFill>
              <a:srgbClr val="FF0000"/>
            </a:solidFill>
          </a:ln>
          <a:effectLst>
            <a:softEdge rad="112500"/>
          </a:effectLst>
        </p:spPr>
      </p:pic>
      <p:sp>
        <p:nvSpPr>
          <p:cNvPr id="10" name="Round Same Side Corner Rectangle 9"/>
          <p:cNvSpPr/>
          <p:nvPr/>
        </p:nvSpPr>
        <p:spPr>
          <a:xfrm>
            <a:off x="1143000" y="4419600"/>
            <a:ext cx="3733800" cy="914400"/>
          </a:xfrm>
          <a:prstGeom prst="round2SameRect">
            <a:avLst/>
          </a:prstGeom>
          <a:ln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বিজ্ঞাপনের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 মাধ্যম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76800" y="4191000"/>
            <a:ext cx="1981200" cy="1371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সাময়িকী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agor khan\Downloads\a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</p:spPr>
      </p:pic>
      <p:pic>
        <p:nvPicPr>
          <p:cNvPr id="4" name="Picture 2" descr="C:\Users\sagor khan\Downloads\a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2857500" y="2857500"/>
            <a:ext cx="6858000" cy="11430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1143000" y="304800"/>
            <a:ext cx="7696200" cy="9144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সাময়িকী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1447800"/>
            <a:ext cx="7772400" cy="44958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>
            <a:off x="1371600" y="1676400"/>
            <a:ext cx="6934200" cy="3733800"/>
          </a:xfrm>
          <a:prstGeom prst="round2SameRect">
            <a:avLst/>
          </a:prstGeom>
          <a:ln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সাপ্তাহিক,পাক্ষিক, মাসিক ও বাৎসরিক সাময়িকী,ভোক্তা সাময়িকী, কৃষি সাময়িকী, মহিলা সাময়িকী, অর্থ সাময়িকী ইত্যাদি।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agor khan\Downloads\a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</p:spPr>
      </p:pic>
      <p:pic>
        <p:nvPicPr>
          <p:cNvPr id="3" name="Picture 2" descr="C:\Users\sagor khan\Downloads\a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2819400" y="2819400"/>
            <a:ext cx="6858000" cy="12192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838200" y="228600"/>
            <a:ext cx="7848600" cy="9144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নিচের চিত্রগুলো ভাল করে লক্ষ কর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219200"/>
            <a:ext cx="8077200" cy="47244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1219200"/>
            <a:ext cx="2819400" cy="2895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19800" y="1295400"/>
            <a:ext cx="2895600" cy="2895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sagor khan\Downloads\ব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447800"/>
            <a:ext cx="24384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sagor khan\Downloads\ব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524000"/>
            <a:ext cx="23622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ound Same Side Corner Rectangle 9"/>
          <p:cNvSpPr/>
          <p:nvPr/>
        </p:nvSpPr>
        <p:spPr>
          <a:xfrm>
            <a:off x="990600" y="4648200"/>
            <a:ext cx="3352800" cy="914400"/>
          </a:xfrm>
          <a:prstGeom prst="round2Same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বিজ্ঞাপনের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 মাধ্যম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43400" y="4114800"/>
            <a:ext cx="1828800" cy="1676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</a:rPr>
              <a:t>প্রচারপত্র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agor khan\Downloads\a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62600"/>
            <a:ext cx="9144000" cy="1295400"/>
          </a:xfrm>
          <a:prstGeom prst="rect">
            <a:avLst/>
          </a:prstGeom>
          <a:noFill/>
        </p:spPr>
      </p:pic>
      <p:pic>
        <p:nvPicPr>
          <p:cNvPr id="4" name="Picture 2" descr="C:\Users\sagor khan\Downloads\a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2781300" y="2781300"/>
            <a:ext cx="6858000" cy="12954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838200" y="304800"/>
            <a:ext cx="7772400" cy="914400"/>
          </a:xfrm>
          <a:prstGeom prst="round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প্রচারপত্র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1371600"/>
            <a:ext cx="7696200" cy="4114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133600" y="1905000"/>
            <a:ext cx="5715000" cy="2895600"/>
          </a:xfrm>
          <a:prstGeom prst="roundRect">
            <a:avLst/>
          </a:prstGeom>
          <a:solidFill>
            <a:srgbClr val="00B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পণ্য সামগ্রীর গুণাগুণ,বৈশিষ্ট্য,মূল্য ও প্রাপ্তিস্থান উল্লেখপূর্বক মুদ্রিত প্রচারপত্র।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agor khan\Downloads\a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</p:spPr>
      </p:pic>
      <p:pic>
        <p:nvPicPr>
          <p:cNvPr id="3" name="Picture 2" descr="C:\Users\sagor khan\Downloads\a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2857500" y="2857500"/>
            <a:ext cx="6705600" cy="990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85800" y="152400"/>
            <a:ext cx="8153400" cy="9144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দলীয় কাজ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219200"/>
            <a:ext cx="8001000" cy="46482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1219200"/>
            <a:ext cx="3657600" cy="3657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F:\New folder\02155301242400_kalerkantho-2020-9-pic-4 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676400"/>
            <a:ext cx="3200400" cy="268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5181600" y="1524000"/>
            <a:ext cx="2895600" cy="2743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সাময়িকী কী?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agor khan\Downloads\a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</p:spPr>
      </p:pic>
      <p:pic>
        <p:nvPicPr>
          <p:cNvPr id="3" name="Picture 2" descr="C:\Users\sagor khan\Downloads\a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2971800" y="2971800"/>
            <a:ext cx="6629400" cy="685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09600" y="228600"/>
            <a:ext cx="8153400" cy="914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</a:rPr>
              <a:t>উত্তর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371600"/>
            <a:ext cx="8229600" cy="45720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সাপ্তাহিক,পাক্ষিক, মাসিক ও বাৎসরিক সাময়িকী,ভোক্তা সাময়িকী, কৃষি সাময়িকী, মহিলা সাময়িকী, অর্থ সাময়িকী ইত্যাদি।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gor khan\Downloads\a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62600"/>
            <a:ext cx="9144000" cy="1295400"/>
          </a:xfrm>
          <a:prstGeom prst="rect">
            <a:avLst/>
          </a:prstGeom>
          <a:noFill/>
        </p:spPr>
      </p:pic>
      <p:pic>
        <p:nvPicPr>
          <p:cNvPr id="3" name="Picture 2" descr="C:\Users\sagor khan\Downloads\a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2781300" y="2781300"/>
            <a:ext cx="6858000" cy="12954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1371600" y="152400"/>
            <a:ext cx="7467600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শিক্ষক</a:t>
            </a:r>
            <a:r>
              <a:rPr lang="en-US" sz="2400" dirty="0" smtClean="0"/>
              <a:t> 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পরিচিতি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371600" y="1219200"/>
            <a:ext cx="7391400" cy="4343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7800" y="1295400"/>
            <a:ext cx="3733800" cy="4191000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sagor khan\Downloads\a1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600200"/>
            <a:ext cx="2895600" cy="3429000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8" name="Content Placeholder 13" descr="IMG_99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1905000" y="2133600"/>
            <a:ext cx="2362200" cy="2514600"/>
          </a:xfrm>
          <a:prstGeom prst="rect">
            <a:avLst/>
          </a:prstGeom>
          <a:ln>
            <a:solidFill>
              <a:srgbClr val="FF0000"/>
            </a:solidFill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5257800" y="1295400"/>
            <a:ext cx="3429000" cy="4191000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bn-IN" sz="2000" b="1" dirty="0" smtClean="0">
                <a:solidFill>
                  <a:srgbClr val="002060"/>
                </a:solidFill>
              </a:rPr>
              <a:t>এম .সাখাওয়াত হোসেন </a:t>
            </a:r>
          </a:p>
          <a:p>
            <a:pPr>
              <a:buNone/>
            </a:pPr>
            <a:r>
              <a:rPr lang="bn-IN" dirty="0" smtClean="0">
                <a:solidFill>
                  <a:srgbClr val="002060"/>
                </a:solidFill>
              </a:rPr>
              <a:t>   </a:t>
            </a:r>
            <a:r>
              <a:rPr lang="bn-IN" sz="2000" dirty="0" smtClean="0">
                <a:solidFill>
                  <a:srgbClr val="002060"/>
                </a:solidFill>
              </a:rPr>
              <a:t>সহকারি শিক্ষক (ব্যবসায় শিক্ষা ) </a:t>
            </a:r>
          </a:p>
          <a:p>
            <a:pPr>
              <a:buNone/>
            </a:pPr>
            <a:r>
              <a:rPr lang="bn-IN" sz="2000" smtClean="0">
                <a:solidFill>
                  <a:srgbClr val="002060"/>
                </a:solidFill>
              </a:rPr>
              <a:t> মোক্তাল </a:t>
            </a:r>
            <a:r>
              <a:rPr lang="bn-IN" sz="2000" dirty="0" smtClean="0">
                <a:solidFill>
                  <a:srgbClr val="002060"/>
                </a:solidFill>
              </a:rPr>
              <a:t>হোসেন উচ্চ বিদ্যালয় ,সদর ,নেত্রকোনা </a:t>
            </a:r>
          </a:p>
          <a:p>
            <a:pPr>
              <a:buNone/>
            </a:pPr>
            <a:r>
              <a:rPr lang="en-US" sz="2000" dirty="0" smtClean="0">
                <a:solidFill>
                  <a:srgbClr val="002060"/>
                </a:solidFill>
                <a:hlinkClick r:id="rId5"/>
              </a:rPr>
              <a:t>shakhawath747@gamil.com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endParaRPr lang="bn-IN" sz="2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bn-IN" sz="28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Mob: </a:t>
            </a:r>
          </a:p>
          <a:p>
            <a:pPr>
              <a:buNone/>
            </a:pPr>
            <a:r>
              <a:rPr lang="bn-IN" sz="2000" dirty="0" smtClean="0">
                <a:solidFill>
                  <a:srgbClr val="002060"/>
                </a:solidFill>
              </a:rPr>
              <a:t>     </a:t>
            </a:r>
            <a:r>
              <a:rPr lang="en-US" sz="2000" dirty="0" smtClean="0">
                <a:solidFill>
                  <a:srgbClr val="002060"/>
                </a:solidFill>
              </a:rPr>
              <a:t>01734475103 </a:t>
            </a:r>
            <a:endParaRPr lang="bn-IN" sz="2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bn-IN" sz="2000" dirty="0" smtClean="0">
                <a:solidFill>
                  <a:srgbClr val="002060"/>
                </a:solidFill>
              </a:rPr>
              <a:t>     01917636486</a:t>
            </a:r>
            <a:r>
              <a:rPr lang="en-US" sz="2000" dirty="0" smtClean="0">
                <a:solidFill>
                  <a:srgbClr val="002060"/>
                </a:solidFill>
              </a:rPr>
              <a:t>    </a:t>
            </a:r>
            <a:r>
              <a:rPr lang="bn-IN" sz="2000" dirty="0" smtClean="0">
                <a:solidFill>
                  <a:srgbClr val="002060"/>
                </a:solidFill>
              </a:rPr>
              <a:t>        </a:t>
            </a:r>
            <a:endParaRPr lang="en-US" sz="20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agor khan\Downloads\a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62600"/>
            <a:ext cx="9144000" cy="1295400"/>
          </a:xfrm>
          <a:prstGeom prst="rect">
            <a:avLst/>
          </a:prstGeom>
          <a:noFill/>
        </p:spPr>
      </p:pic>
      <p:pic>
        <p:nvPicPr>
          <p:cNvPr id="3" name="Picture 2" descr="C:\Users\sagor khan\Downloads\a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2781300" y="2781300"/>
            <a:ext cx="6858000" cy="1295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295400" y="1371600"/>
            <a:ext cx="7467600" cy="4343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143000" y="228600"/>
            <a:ext cx="7620000" cy="9144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নিচের চিত্রগুলো ভাল করে লক্ষ কর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1447800"/>
            <a:ext cx="3124200" cy="2819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38800" y="2971800"/>
            <a:ext cx="3124200" cy="2743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sagor khan\Downloads\ব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1" y="1676400"/>
            <a:ext cx="2819400" cy="22098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sagor khan\Downloads\ব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200400"/>
            <a:ext cx="2800350" cy="22860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ounded Rectangle 10"/>
          <p:cNvSpPr/>
          <p:nvPr/>
        </p:nvSpPr>
        <p:spPr>
          <a:xfrm>
            <a:off x="1295400" y="4648200"/>
            <a:ext cx="2590800" cy="762000"/>
          </a:xfrm>
          <a:prstGeom prst="roundRect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বিজ্ঞাপনের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 মাধ্যম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886200" y="4343400"/>
            <a:ext cx="1600200" cy="1295400"/>
          </a:xfrm>
          <a:prstGeom prst="ellipse">
            <a:avLst/>
          </a:prstGeom>
          <a:solidFill>
            <a:srgbClr val="7030A0"/>
          </a:solidFill>
          <a:ln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বিজ্ঞাপনীফলক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agor khan\Downloads\a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62600"/>
            <a:ext cx="9144000" cy="1295400"/>
          </a:xfrm>
          <a:prstGeom prst="rect">
            <a:avLst/>
          </a:prstGeom>
          <a:noFill/>
        </p:spPr>
      </p:pic>
      <p:pic>
        <p:nvPicPr>
          <p:cNvPr id="3" name="Picture 2" descr="C:\Users\sagor khan\Downloads\a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2705100" y="2705100"/>
            <a:ext cx="6858000" cy="14478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1524000" y="228600"/>
            <a:ext cx="7391400" cy="9144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বিজ্ঞাপনীফলক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1371600"/>
            <a:ext cx="7467600" cy="42672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ata 6"/>
          <p:cNvSpPr/>
          <p:nvPr/>
        </p:nvSpPr>
        <p:spPr>
          <a:xfrm>
            <a:off x="1752600" y="1981200"/>
            <a:ext cx="6629400" cy="2819400"/>
          </a:xfrm>
          <a:prstGeom prst="flowChartInputOutput">
            <a:avLst/>
          </a:prstGeom>
          <a:solidFill>
            <a:srgbClr val="7030A0"/>
          </a:solidFill>
          <a:ln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গুরু</a:t>
            </a:r>
            <a:r>
              <a:rPr lang="bn-IN" sz="2400" dirty="0" smtClean="0">
                <a:solidFill>
                  <a:schemeClr val="tx1"/>
                </a:solidFill>
              </a:rPr>
              <a:t>ত্বপুর্ণ স্থান ও রাস্তার পাশে কাঠ বা হার্ডবোর্ডের বিজ্ঞাপনী ফলক ।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agor khan\Downloads\a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62600"/>
            <a:ext cx="9144000" cy="1295400"/>
          </a:xfrm>
          <a:prstGeom prst="rect">
            <a:avLst/>
          </a:prstGeom>
          <a:noFill/>
        </p:spPr>
      </p:pic>
      <p:pic>
        <p:nvPicPr>
          <p:cNvPr id="3" name="Picture 2" descr="C:\Users\sagor khan\Downloads\a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2857500" y="2857500"/>
            <a:ext cx="6858000" cy="11430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990600" y="228600"/>
            <a:ext cx="7848600" cy="914400"/>
          </a:xfrm>
          <a:prstGeom prst="roundRect">
            <a:avLst/>
          </a:prstGeom>
          <a:solidFill>
            <a:schemeClr val="accent6"/>
          </a:solidFill>
          <a:ln>
            <a:solidFill>
              <a:srgbClr val="FF00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নিচের চিত্রগুলো ভাল করে লক্ষ কর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1295400"/>
            <a:ext cx="7772400" cy="426720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9200" y="1295400"/>
            <a:ext cx="2971800" cy="2743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67400" y="2743200"/>
            <a:ext cx="3048000" cy="2743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sagor khan\Downloads\ব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447800"/>
            <a:ext cx="26670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sagor khan\Downloads\ব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554" y="3048000"/>
            <a:ext cx="2690446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ounded Rectangle 9"/>
          <p:cNvSpPr/>
          <p:nvPr/>
        </p:nvSpPr>
        <p:spPr>
          <a:xfrm>
            <a:off x="1143000" y="4495800"/>
            <a:ext cx="2895600" cy="838200"/>
          </a:xfrm>
          <a:prstGeom prst="roundRec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</a:rPr>
              <a:t>বিজ্ঞাপনের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bn-IN" sz="2000" dirty="0" smtClean="0">
                <a:solidFill>
                  <a:schemeClr val="tx1"/>
                </a:solidFill>
              </a:rPr>
              <a:t> মাধ্যম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038600" y="4038600"/>
            <a:ext cx="1676400" cy="15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প্রাচীরপত্র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agor khan\Downloads\a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62600"/>
            <a:ext cx="9144000" cy="1295400"/>
          </a:xfrm>
          <a:prstGeom prst="rect">
            <a:avLst/>
          </a:prstGeom>
          <a:noFill/>
        </p:spPr>
      </p:pic>
      <p:pic>
        <p:nvPicPr>
          <p:cNvPr id="3" name="Picture 2" descr="C:\Users\sagor khan\Downloads\a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2819400" y="2819400"/>
            <a:ext cx="6858000" cy="12192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1219200" y="228600"/>
            <a:ext cx="7696200" cy="914400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প্রাচীরপত্র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1295400"/>
            <a:ext cx="7924800" cy="4267200"/>
          </a:xfrm>
          <a:prstGeom prst="rect">
            <a:avLst/>
          </a:prstGeom>
          <a:solidFill>
            <a:schemeClr val="accent3"/>
          </a:solidFill>
          <a:ln>
            <a:solidFill>
              <a:srgbClr val="FF00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lded Corner 5"/>
          <p:cNvSpPr/>
          <p:nvPr/>
        </p:nvSpPr>
        <p:spPr>
          <a:xfrm>
            <a:off x="1676400" y="1524000"/>
            <a:ext cx="6324600" cy="3657600"/>
          </a:xfrm>
          <a:prstGeom prst="foldedCorner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জনসাধারণের চলাফেরা যেখানে বেশি,সেখানে দেয়ালে সন্দর সুন্দর ছবি ও লেখাযুক্ত প্রাচীরপত্র ।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agor khan\Downloads\a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62600"/>
            <a:ext cx="9144000" cy="1295400"/>
          </a:xfrm>
          <a:prstGeom prst="rect">
            <a:avLst/>
          </a:prstGeom>
          <a:noFill/>
        </p:spPr>
      </p:pic>
      <p:pic>
        <p:nvPicPr>
          <p:cNvPr id="3" name="Picture 2" descr="C:\Users\sagor khan\Downloads\a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2781300" y="2781300"/>
            <a:ext cx="6858000" cy="1295400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4" name="Rounded Rectangle 3"/>
          <p:cNvSpPr/>
          <p:nvPr/>
        </p:nvSpPr>
        <p:spPr>
          <a:xfrm>
            <a:off x="1295400" y="228600"/>
            <a:ext cx="7620000" cy="9144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নিচের চিত্রগুলো ভাল করে লক্ষ কর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1295400"/>
            <a:ext cx="7696200" cy="426720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9200" y="1295400"/>
            <a:ext cx="2667000" cy="2743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0" y="1295400"/>
            <a:ext cx="2819400" cy="2743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19200" y="4572000"/>
            <a:ext cx="7696200" cy="990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টেলিভিশন বিভিন্ন পণ্যের আকর্ষণীয় দর্শন-শ্রবণযোগ্য স্লাইড।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7410" name="Picture 2" descr="C:\Users\sagor khan\Downloads\ব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8057" y="1524000"/>
            <a:ext cx="2449286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1" name="Picture 3" descr="C:\Users\sagor khan\Downloads\ব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447799"/>
            <a:ext cx="2438400" cy="2428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Oval 10"/>
          <p:cNvSpPr/>
          <p:nvPr/>
        </p:nvSpPr>
        <p:spPr>
          <a:xfrm>
            <a:off x="3962400" y="1295400"/>
            <a:ext cx="1981200" cy="182880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bg1"/>
                </a:solidFill>
              </a:rPr>
              <a:t>টেলিভিশন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67200" y="2971800"/>
            <a:ext cx="1371600" cy="1600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বিজ্ঞাপনের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 মাধ্যম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agor khan\Downloads\a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62600"/>
            <a:ext cx="9144000" cy="1295400"/>
          </a:xfrm>
          <a:prstGeom prst="rect">
            <a:avLst/>
          </a:prstGeom>
          <a:noFill/>
        </p:spPr>
      </p:pic>
      <p:pic>
        <p:nvPicPr>
          <p:cNvPr id="3" name="Picture 2" descr="C:\Users\sagor khan\Downloads\a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2781300" y="2781300"/>
            <a:ext cx="6858000" cy="1295400"/>
          </a:xfrm>
          <a:prstGeom prst="rect">
            <a:avLst/>
          </a:prstGeom>
          <a:solidFill>
            <a:srgbClr val="FF000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4" name="Rounded Rectangle 3"/>
          <p:cNvSpPr/>
          <p:nvPr/>
        </p:nvSpPr>
        <p:spPr>
          <a:xfrm>
            <a:off x="1295400" y="152400"/>
            <a:ext cx="7543800" cy="9144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নিচের চিত্রগুলো ভাল করে লক্ষ কর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1143000"/>
            <a:ext cx="7543800" cy="4419600"/>
          </a:xfrm>
          <a:prstGeom prst="rec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24200" y="1219200"/>
            <a:ext cx="3886200" cy="2971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C:\Users\sagor khan\Downloads\ব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371600"/>
            <a:ext cx="3505200" cy="2590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ounded Rectangle 11"/>
          <p:cNvSpPr/>
          <p:nvPr/>
        </p:nvSpPr>
        <p:spPr>
          <a:xfrm>
            <a:off x="1447800" y="4343400"/>
            <a:ext cx="7162800" cy="1066800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</a:rPr>
              <a:t>স্পট বিজ্ঞাপন,</a:t>
            </a:r>
            <a:r>
              <a:rPr lang="en-US" sz="2000" dirty="0" err="1" smtClean="0">
                <a:solidFill>
                  <a:schemeClr val="tx1"/>
                </a:solidFill>
              </a:rPr>
              <a:t>সৌজন্য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বি</a:t>
            </a:r>
            <a:r>
              <a:rPr lang="bn-IN" sz="2000" dirty="0" smtClean="0">
                <a:solidFill>
                  <a:schemeClr val="tx1"/>
                </a:solidFill>
              </a:rPr>
              <a:t>জ্ঞাপন, বাণিজ্যিক বিজ্ঞাপন,জিঙ্গেল, জাতীয় বিজ্ঞাপন, আঞ্চলিক বিজ্ঞান।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295400" y="1143000"/>
            <a:ext cx="1752600" cy="16002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রেডিও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7800" y="2743200"/>
            <a:ext cx="1371600" cy="144780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বিজ্ঞাপনের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 মাধ্যম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agor khan\Downloads\a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67400"/>
            <a:ext cx="9144000" cy="990600"/>
          </a:xfrm>
          <a:prstGeom prst="rect">
            <a:avLst/>
          </a:prstGeom>
          <a:noFill/>
        </p:spPr>
      </p:pic>
      <p:pic>
        <p:nvPicPr>
          <p:cNvPr id="3" name="Picture 2" descr="C:\Users\sagor khan\Downloads\a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2781300" y="2781300"/>
            <a:ext cx="6858000" cy="12954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1295400" y="228600"/>
            <a:ext cx="7467600" cy="9144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নিচের চিত্রগুলো ভাল করে লক্ষ কর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1219200"/>
            <a:ext cx="7315200" cy="472440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1295400"/>
            <a:ext cx="2819400" cy="2743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67400" y="1219200"/>
            <a:ext cx="2895600" cy="2667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C:\Users\sagor khan\Downloads\ব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524000"/>
            <a:ext cx="2590800" cy="22860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C:\Users\sagor khan\Downloads\ব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371600"/>
            <a:ext cx="2562225" cy="23622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447800" y="4648200"/>
            <a:ext cx="7315200" cy="121920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		</a:t>
            </a:r>
            <a:r>
              <a:rPr lang="bn-IN" sz="2400" dirty="0" smtClean="0">
                <a:solidFill>
                  <a:schemeClr val="tx1"/>
                </a:solidFill>
              </a:rPr>
              <a:t>সিনেমা হলে ছবি শুরুর আগে,মধ্য বিরতিতে এবং শেষে স্লাইড প্রদর্শনের মাধ্যমে বিজ্ঞাপন ।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43400" y="1371600"/>
            <a:ext cx="1447800" cy="152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চলচ্চিত্র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419600" y="2895600"/>
            <a:ext cx="1295400" cy="1600200"/>
          </a:xfrm>
          <a:prstGeom prst="roundRect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600" dirty="0" smtClean="0">
                <a:solidFill>
                  <a:schemeClr val="tx1"/>
                </a:solidFill>
              </a:rPr>
              <a:t>বিজ্ঞাপনের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bn-IN" sz="1600" dirty="0" smtClean="0">
                <a:solidFill>
                  <a:schemeClr val="tx1"/>
                </a:solidFill>
              </a:rPr>
              <a:t> মাধ্যম 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agor khan\Downloads\a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67400"/>
            <a:ext cx="9144000" cy="990600"/>
          </a:xfrm>
          <a:prstGeom prst="rect">
            <a:avLst/>
          </a:prstGeom>
          <a:noFill/>
        </p:spPr>
      </p:pic>
      <p:pic>
        <p:nvPicPr>
          <p:cNvPr id="3" name="Picture 2" descr="C:\Users\sagor khan\Downloads\a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2857500" y="2857500"/>
            <a:ext cx="6858000" cy="1143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143000" y="228600"/>
            <a:ext cx="7772400" cy="91440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নিচের চিত্রগুলো ভাল করে লক্ষ কর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1295400"/>
            <a:ext cx="7696200" cy="4572000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09800" y="1447800"/>
            <a:ext cx="4191000" cy="304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C:\Users\sagor khan\Downloads\ব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600200"/>
            <a:ext cx="3505200" cy="26670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6712612" y="3638740"/>
            <a:ext cx="2057400" cy="91440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FF0000"/>
                </a:solidFill>
              </a:rPr>
              <a:t>বিজ্ঞাপনের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bn-IN" sz="2000" dirty="0" smtClean="0">
                <a:solidFill>
                  <a:srgbClr val="FF0000"/>
                </a:solidFill>
              </a:rPr>
              <a:t> মাধ্যম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781800" y="1447800"/>
            <a:ext cx="1752600" cy="1600200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FF0000"/>
                </a:solidFill>
              </a:rPr>
              <a:t>পণ্যসজ্জা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3000" y="4800600"/>
            <a:ext cx="7696200" cy="106680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সাধারণত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কা</a:t>
            </a:r>
            <a:r>
              <a:rPr lang="bn-IN" sz="2400" dirty="0" smtClean="0">
                <a:solidFill>
                  <a:schemeClr val="tx1"/>
                </a:solidFill>
              </a:rPr>
              <a:t>ঁ</a:t>
            </a:r>
            <a:r>
              <a:rPr lang="en-US" sz="2400" dirty="0" err="1" smtClean="0">
                <a:solidFill>
                  <a:schemeClr val="tx1"/>
                </a:solidFill>
              </a:rPr>
              <a:t>চের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গ্লাস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 দ্বারা বিভিন্ন রকমের পণ্য সাজিয়ে রাখা।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agor khan\Downloads\a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67400"/>
            <a:ext cx="9144000" cy="990600"/>
          </a:xfrm>
          <a:prstGeom prst="rect">
            <a:avLst/>
          </a:prstGeom>
          <a:noFill/>
        </p:spPr>
      </p:pic>
      <p:pic>
        <p:nvPicPr>
          <p:cNvPr id="3" name="Picture 2" descr="C:\Users\sagor khan\Downloads\a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2933700" y="2933700"/>
            <a:ext cx="6858000" cy="990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38200" y="228600"/>
            <a:ext cx="7924800" cy="914400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নিচের চিত্রগুলো ভাল করে লক্ষ কর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1219200"/>
            <a:ext cx="7772400" cy="46482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0600" y="1219200"/>
            <a:ext cx="3200400" cy="281940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62600" y="1219200"/>
            <a:ext cx="3200400" cy="281940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90600" y="5105400"/>
            <a:ext cx="7772400" cy="762000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</a:rPr>
              <a:t>বৈশাখী মেলা,শিল্প মেলা, বাণিজ্য মেলা, কুটির মেলা, মীনাবাজার ইত্যাদিতে অংশগ্রহণের মাধ্যমে বিভিন্ন বিজ্ঞাপন প্রচার।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191000" y="3810000"/>
            <a:ext cx="1600200" cy="1219200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</a:rPr>
              <a:t>মেলা বা প্রদর্শনী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43400" y="1752600"/>
            <a:ext cx="1066800" cy="1981200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</a:rPr>
              <a:t>বিজ্ঞাপনের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bn-IN" sz="1400" dirty="0" smtClean="0">
                <a:solidFill>
                  <a:schemeClr val="tx1"/>
                </a:solidFill>
              </a:rPr>
              <a:t> মাধ্যম 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7410" name="Picture 2" descr="C:\Users\sagor khan\Downloads\b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447800"/>
            <a:ext cx="2857500" cy="23622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1" name="Picture 3" descr="C:\Users\sagor khan\Downloads\c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1371600"/>
            <a:ext cx="2743200" cy="236219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agor khan\Downloads\a1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62600"/>
            <a:ext cx="8915400" cy="1295400"/>
          </a:xfrm>
          <a:prstGeom prst="rect">
            <a:avLst/>
          </a:prstGeom>
          <a:noFill/>
        </p:spPr>
      </p:pic>
      <p:pic>
        <p:nvPicPr>
          <p:cNvPr id="17411" name="Picture 3" descr="C:\Users\sagor khan\Downloads\a1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2133600" y="2133600"/>
            <a:ext cx="5562601" cy="1295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219200" y="228600"/>
            <a:ext cx="7543800" cy="9144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নিচের চিত্রগুলো ভাল করে লক্ষ কর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1219200"/>
            <a:ext cx="7467600" cy="45720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295400"/>
            <a:ext cx="4191000" cy="3429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95400" y="4800600"/>
            <a:ext cx="7467600" cy="99060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ক্রেতাকে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বিভিন্ন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রকম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নমুনা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প্রদান</a:t>
            </a:r>
            <a:r>
              <a:rPr lang="en-US" sz="2000" dirty="0" smtClean="0">
                <a:solidFill>
                  <a:schemeClr val="tx1"/>
                </a:solidFill>
              </a:rPr>
              <a:t>। </a:t>
            </a:r>
            <a:r>
              <a:rPr lang="en-US" sz="2000" dirty="0" err="1" smtClean="0">
                <a:solidFill>
                  <a:schemeClr val="tx1"/>
                </a:solidFill>
              </a:rPr>
              <a:t>সাধারণত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ঔষধ</a:t>
            </a: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</a:rPr>
              <a:t>কোম্পানি,পুস্তাক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বিক্রেতা</a:t>
            </a:r>
            <a:r>
              <a:rPr lang="en-US" sz="2000" dirty="0" smtClean="0">
                <a:solidFill>
                  <a:schemeClr val="tx1"/>
                </a:solidFill>
              </a:rPr>
              <a:t> ও </a:t>
            </a:r>
            <a:r>
              <a:rPr lang="en-US" sz="2000" dirty="0" err="1" smtClean="0">
                <a:solidFill>
                  <a:schemeClr val="tx1"/>
                </a:solidFill>
              </a:rPr>
              <a:t>প্রসাধন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সামগ্রীর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নমুনা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বিতরণ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করা</a:t>
            </a:r>
            <a:r>
              <a:rPr lang="en-US" sz="2000" dirty="0" smtClean="0">
                <a:solidFill>
                  <a:schemeClr val="tx1"/>
                </a:solidFill>
              </a:rPr>
              <a:t> ।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7412" name="Picture 4" descr="C:\Users\sagor khan\Downloads\c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524000"/>
            <a:ext cx="3581400" cy="28194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val 9"/>
          <p:cNvSpPr/>
          <p:nvPr/>
        </p:nvSpPr>
        <p:spPr>
          <a:xfrm>
            <a:off x="6324600" y="2971800"/>
            <a:ext cx="1828800" cy="1600200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bg1"/>
                </a:solidFill>
              </a:rPr>
              <a:t>নমুনা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7400" y="1600200"/>
            <a:ext cx="2667000" cy="1066800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বিজ্ঞাপনের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 মাধ্যম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 rot="5803905">
            <a:off x="4891105" y="2174395"/>
            <a:ext cx="484632" cy="2452763"/>
          </a:xfrm>
          <a:prstGeom prst="down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gor khan\Downloads\a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62600"/>
            <a:ext cx="9144000" cy="1295400"/>
          </a:xfrm>
          <a:prstGeom prst="rect">
            <a:avLst/>
          </a:prstGeom>
          <a:noFill/>
        </p:spPr>
      </p:pic>
      <p:pic>
        <p:nvPicPr>
          <p:cNvPr id="3" name="Picture 2" descr="C:\Users\sagor khan\Downloads\a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2781300" y="2781300"/>
            <a:ext cx="6858000" cy="12954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914400" y="152400"/>
            <a:ext cx="7848600" cy="9144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পাঠ </a:t>
            </a:r>
            <a:r>
              <a:rPr lang="bn-IN" sz="2400" dirty="0" smtClean="0">
                <a:solidFill>
                  <a:schemeClr val="tx1"/>
                </a:solidFill>
              </a:rPr>
              <a:t>পরিচিতি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1295400"/>
            <a:ext cx="7848600" cy="4419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0600" y="1295400"/>
            <a:ext cx="3886200" cy="441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1524000"/>
            <a:ext cx="3124200" cy="3733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:\New folder\index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523999"/>
            <a:ext cx="3124200" cy="3816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4953000" y="1371600"/>
            <a:ext cx="3810000" cy="43434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bn-IN" dirty="0" smtClean="0">
                <a:solidFill>
                  <a:schemeClr val="tx1"/>
                </a:solidFill>
              </a:rPr>
              <a:t>    </a:t>
            </a:r>
            <a:r>
              <a:rPr lang="en-US" sz="2400" dirty="0" err="1" smtClean="0">
                <a:solidFill>
                  <a:schemeClr val="tx1"/>
                </a:solidFill>
              </a:rPr>
              <a:t>শ্রেণি</a:t>
            </a:r>
            <a:r>
              <a:rPr lang="bn-IN" sz="2400" dirty="0" smtClean="0">
                <a:solidFill>
                  <a:schemeClr val="tx1"/>
                </a:solidFill>
              </a:rPr>
              <a:t>ঃ নবম ও দশম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 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    </a:t>
            </a:r>
            <a:r>
              <a:rPr lang="en-US" sz="2400" dirty="0" err="1" smtClean="0">
                <a:solidFill>
                  <a:schemeClr val="tx1"/>
                </a:solidFill>
              </a:rPr>
              <a:t>বিষয়</a:t>
            </a:r>
            <a:r>
              <a:rPr lang="bn-IN" sz="2400" dirty="0" smtClean="0">
                <a:solidFill>
                  <a:schemeClr val="tx1"/>
                </a:solidFill>
              </a:rPr>
              <a:t>ঃব্যবসায় উদ্যোগ 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smtClean="0">
                <a:solidFill>
                  <a:schemeClr val="tx1"/>
                </a:solidFill>
              </a:rPr>
              <a:t>   </a:t>
            </a:r>
            <a:r>
              <a:rPr lang="en-US" sz="2400" dirty="0" err="1" smtClean="0">
                <a:solidFill>
                  <a:schemeClr val="tx1"/>
                </a:solidFill>
              </a:rPr>
              <a:t>পাঠ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শিরোনাম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  <a:r>
              <a:rPr lang="bn-IN" sz="2400" dirty="0" smtClean="0">
                <a:solidFill>
                  <a:schemeClr val="tx1"/>
                </a:solidFill>
              </a:rPr>
              <a:t>বিজ্ঞাপন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bn-IN" sz="2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   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bn-IN" sz="2400" dirty="0" smtClean="0">
                <a:solidFill>
                  <a:schemeClr val="tx1"/>
                </a:solidFill>
              </a:rPr>
              <a:t>অধ্যায়ঃনবম </a:t>
            </a:r>
          </a:p>
          <a:p>
            <a:pPr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সময়ঃ০০</a:t>
            </a:r>
            <a:r>
              <a:rPr lang="en-US" sz="2400" dirty="0" smtClean="0">
                <a:solidFill>
                  <a:schemeClr val="tx1"/>
                </a:solidFill>
              </a:rPr>
              <a:t>.00.00</a:t>
            </a:r>
            <a:r>
              <a:rPr lang="bn-IN" sz="2400" dirty="0" smtClean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  </a:t>
            </a:r>
            <a:r>
              <a:rPr lang="bn-IN" sz="2400" dirty="0" smtClean="0">
                <a:solidFill>
                  <a:schemeClr val="tx1"/>
                </a:solidFill>
              </a:rPr>
              <a:t>তারিখঃ ০০.০০.০০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gor khan\Downloads\a1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62600"/>
            <a:ext cx="8915400" cy="1295400"/>
          </a:xfrm>
          <a:prstGeom prst="rect">
            <a:avLst/>
          </a:prstGeom>
          <a:noFill/>
        </p:spPr>
      </p:pic>
      <p:pic>
        <p:nvPicPr>
          <p:cNvPr id="3" name="Picture 2" descr="C:\Users\sagor khan\Downloads\a1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2209800" y="2209800"/>
            <a:ext cx="5715000" cy="1295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295400" y="228600"/>
            <a:ext cx="7553178" cy="9144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নিচের চিত্রগুলো ভাল করে লক্ষ কর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1295400"/>
            <a:ext cx="7620000" cy="441960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95400" y="1295400"/>
            <a:ext cx="3657600" cy="3200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C:\Users\sagor khan\Downloads\d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371600"/>
            <a:ext cx="3352800" cy="3048000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447800" y="4648200"/>
            <a:ext cx="7239000" cy="990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bg1"/>
                </a:solidFill>
              </a:rPr>
              <a:t>শহরের কর্মস্থল ও জনবহুল এলাকায় বৈদ্যুতিক নিয়ন আলো মাধ্যমে বিভিন্ন পণ্যদ্রবোর আলোকসজ্জা</a:t>
            </a:r>
            <a:r>
              <a:rPr lang="bn-IN" dirty="0" smtClean="0">
                <a:solidFill>
                  <a:schemeClr val="bg1"/>
                </a:solidFill>
              </a:rPr>
              <a:t>।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019800" y="2743200"/>
            <a:ext cx="2057400" cy="1676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bg1"/>
                </a:solidFill>
              </a:rPr>
              <a:t>নিয়ন আলো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38800" y="1524000"/>
            <a:ext cx="3048000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bg1"/>
                </a:solidFill>
              </a:rPr>
              <a:t>বিজ্ঞাপনের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bn-IN" sz="2400" dirty="0" smtClean="0">
                <a:solidFill>
                  <a:schemeClr val="bg1"/>
                </a:solidFill>
              </a:rPr>
              <a:t> মাধ্যম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gor khan\Downloads\a1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62600"/>
            <a:ext cx="8915400" cy="1295400"/>
          </a:xfrm>
          <a:prstGeom prst="rect">
            <a:avLst/>
          </a:prstGeom>
          <a:noFill/>
        </p:spPr>
      </p:pic>
      <p:pic>
        <p:nvPicPr>
          <p:cNvPr id="3" name="Picture 2" descr="C:\Users\sagor khan\Downloads\a1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2247900" y="2247900"/>
            <a:ext cx="5791200" cy="1295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295400" y="228600"/>
            <a:ext cx="7620000" cy="914400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পরিবহন বিজ্ঞাপন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1295400"/>
            <a:ext cx="7696200" cy="4495800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447800" y="1524000"/>
            <a:ext cx="7010400" cy="3810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বিভিন্ন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যাত্রীবাহী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পণ্যবাহী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গাড়িতে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বি</a:t>
            </a:r>
            <a:r>
              <a:rPr lang="bn-IN" sz="2800" dirty="0" smtClean="0">
                <a:solidFill>
                  <a:schemeClr val="tx1"/>
                </a:solidFill>
              </a:rPr>
              <a:t>জ্ঞাপন প্রচার। চলচ্চিত্র, সাবান, সিগারেট, কোমল পানীয়ের জন্য পরিবহন বিজ্ঞাপন ব্যবহার</a:t>
            </a:r>
            <a:r>
              <a:rPr lang="bn-IN" dirty="0" smtClean="0">
                <a:solidFill>
                  <a:schemeClr val="tx1"/>
                </a:solidFill>
              </a:rPr>
              <a:t>।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gor khan\Downloads\a1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67400"/>
            <a:ext cx="8915400" cy="990600"/>
          </a:xfrm>
          <a:prstGeom prst="rect">
            <a:avLst/>
          </a:prstGeom>
          <a:noFill/>
        </p:spPr>
      </p:pic>
      <p:pic>
        <p:nvPicPr>
          <p:cNvPr id="3" name="Picture 2" descr="C:\Users\sagor khan\Downloads\a1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2209800" y="2438400"/>
            <a:ext cx="5715000" cy="1295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295400" y="228600"/>
            <a:ext cx="7620000" cy="9144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মূল্যায়ন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1219200" y="1371600"/>
            <a:ext cx="7543800" cy="457200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</a:rPr>
              <a:t>০১।ক্রেতারা কোনটির মাধ্যমে পণ্যের মান, মূল্য ও ব্যবহারিক সম্পর্কে জানতে পারে?</a:t>
            </a:r>
          </a:p>
          <a:p>
            <a:pPr algn="ctr"/>
            <a:r>
              <a:rPr lang="bn-IN" sz="2000" dirty="0" smtClean="0">
                <a:solidFill>
                  <a:schemeClr val="tx1"/>
                </a:solidFill>
              </a:rPr>
              <a:t>(ক) বিজ্ঞাপন         (খ) ব্যবসায় নীতিমাল </a:t>
            </a:r>
          </a:p>
          <a:p>
            <a:pPr algn="ctr"/>
            <a:r>
              <a:rPr lang="bn-IN" sz="2000" dirty="0" smtClean="0">
                <a:solidFill>
                  <a:schemeClr val="tx1"/>
                </a:solidFill>
              </a:rPr>
              <a:t>(গ) পরিবহন        (ঘ) সরকারি প্রজ্ঞাপন</a:t>
            </a:r>
          </a:p>
          <a:p>
            <a:pPr algn="ctr"/>
            <a:r>
              <a:rPr lang="bn-IN" sz="2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000" dirty="0" smtClean="0">
                <a:solidFill>
                  <a:schemeClr val="tx1"/>
                </a:solidFill>
              </a:rPr>
              <a:t>০২। ‘স্বদেশী পণ্য কিনে হউক ধন্য, -বিজ্ঞাপনটি উৎসাহিত কোনটি?</a:t>
            </a:r>
          </a:p>
          <a:p>
            <a:pPr algn="ctr"/>
            <a:r>
              <a:rPr lang="bn-IN" sz="2000" dirty="0" smtClean="0">
                <a:solidFill>
                  <a:schemeClr val="tx1"/>
                </a:solidFill>
              </a:rPr>
              <a:t>(ক) বিদেশপ্রেম            (খ) স্বাতন্ত্র্যবোধ </a:t>
            </a:r>
          </a:p>
          <a:p>
            <a:pPr algn="ctr"/>
            <a:r>
              <a:rPr lang="bn-IN" sz="2000" dirty="0" smtClean="0">
                <a:solidFill>
                  <a:schemeClr val="tx1"/>
                </a:solidFill>
              </a:rPr>
              <a:t>(গ) জাতীয়তাবোধ          (ঘ) ধর্ম প্রেম  </a:t>
            </a:r>
          </a:p>
          <a:p>
            <a:pPr algn="ctr"/>
            <a:endParaRPr lang="bn-IN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743200" y="2667000"/>
            <a:ext cx="533400" cy="381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19400" y="4267200"/>
            <a:ext cx="609600" cy="457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agor khan\Downloads\a1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2362200" y="2362200"/>
            <a:ext cx="6019800" cy="1295400"/>
          </a:xfrm>
          <a:prstGeom prst="rect">
            <a:avLst/>
          </a:prstGeom>
          <a:noFill/>
        </p:spPr>
      </p:pic>
      <p:pic>
        <p:nvPicPr>
          <p:cNvPr id="4" name="Picture 2" descr="C:\Users\sagor khan\Downloads\a1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43600"/>
            <a:ext cx="8915400" cy="914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143000" y="228600"/>
            <a:ext cx="7772400" cy="914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বাড়ির কাজ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1219200"/>
            <a:ext cx="7543800" cy="46482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71600" y="1295400"/>
            <a:ext cx="4191000" cy="3657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1" name="Picture 3" descr="F:\New folder\4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524000"/>
            <a:ext cx="362813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val 8"/>
          <p:cNvSpPr/>
          <p:nvPr/>
        </p:nvSpPr>
        <p:spPr>
          <a:xfrm>
            <a:off x="5791200" y="1905000"/>
            <a:ext cx="2819400" cy="274320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bg1"/>
                </a:solidFill>
              </a:rPr>
              <a:t>বিজ্ঞাপনের বিভিন্ন মাধ্যমগুলো লিখ?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gor khan\Downloads\a1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91200"/>
            <a:ext cx="8915400" cy="1066800"/>
          </a:xfrm>
          <a:prstGeom prst="rect">
            <a:avLst/>
          </a:prstGeom>
          <a:noFill/>
        </p:spPr>
      </p:pic>
      <p:pic>
        <p:nvPicPr>
          <p:cNvPr id="3" name="Picture 2" descr="C:\Users\sagor khan\Downloads\a1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2400300" y="2400300"/>
            <a:ext cx="6096000" cy="1295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143000" y="304800"/>
            <a:ext cx="7772400" cy="914400"/>
          </a:xfrm>
          <a:prstGeom prst="rect">
            <a:avLst/>
          </a:prstGeom>
          <a:solidFill>
            <a:schemeClr val="accent6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</a:rPr>
              <a:t>সবাইকে 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1371600"/>
            <a:ext cx="7543800" cy="4419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95600" y="1752600"/>
            <a:ext cx="4876800" cy="373380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C:\Users\sagor khan\Downloads\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981200"/>
            <a:ext cx="3962400" cy="32004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495800" y="2590801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</a:rPr>
              <a:t>ধন্যবাদ </a:t>
            </a:r>
          </a:p>
          <a:p>
            <a:endParaRPr lang="bn-IN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gor khan\Downloads\a1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3" name="Picture 2" descr="C:\Users\sagor khan\Downloads\a1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2933700" y="2933700"/>
            <a:ext cx="6858000" cy="9906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990600" y="228600"/>
            <a:ext cx="7848600" cy="9144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চল একটি ভিডিও দেখি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1295400"/>
            <a:ext cx="7924800" cy="4343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05000" y="1752600"/>
            <a:ext cx="4267200" cy="3429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7" name="Packager Shell Object" showAsIcon="1" r:id="rId4" imgW="914400" imgH="771480" progId="Package">
              <p:embed/>
            </p:oleObj>
          </a:graphicData>
        </a:graphic>
      </p:graphicFrame>
      <p:sp>
        <p:nvSpPr>
          <p:cNvPr id="10" name="Oval 9"/>
          <p:cNvSpPr/>
          <p:nvPr/>
        </p:nvSpPr>
        <p:spPr>
          <a:xfrm>
            <a:off x="6172200" y="2514600"/>
            <a:ext cx="2286000" cy="2133600"/>
          </a:xfrm>
          <a:prstGeom prst="ellipse">
            <a:avLst/>
          </a:prstGeom>
          <a:solidFill>
            <a:srgbClr val="7030A0"/>
          </a:solidFill>
          <a:ln>
            <a:solidFill>
              <a:srgbClr val="FF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বিজ্ঞাপন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gor khan\Downloads\a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62600"/>
            <a:ext cx="9144000" cy="1295400"/>
          </a:xfrm>
          <a:prstGeom prst="rect">
            <a:avLst/>
          </a:prstGeom>
          <a:noFill/>
        </p:spPr>
      </p:pic>
      <p:pic>
        <p:nvPicPr>
          <p:cNvPr id="3" name="Picture 2" descr="C:\Users\sagor khan\Downloads\a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2705100" y="2705100"/>
            <a:ext cx="6858000" cy="14478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990600" y="228600"/>
            <a:ext cx="7848600" cy="9144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নিচের  গল্পটির দ্বারা কি  বোঝানো হয়েছে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1371600"/>
            <a:ext cx="7772400" cy="44196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19200" y="1752600"/>
            <a:ext cx="7696200" cy="2438400"/>
          </a:xfrm>
          <a:prstGeom prst="roundRect">
            <a:avLst/>
          </a:prstGeom>
          <a:solidFill>
            <a:srgbClr val="00B05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মোবাইল ফোন বিক্রেতা জনাব শফি বাণিজ্য মেলা, মীনাবাজার ও শিল্পমেলায় মোবাইল ফোন প্রদর্শন করেন।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267200" y="4191000"/>
            <a:ext cx="1828800" cy="15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</a:rPr>
              <a:t>বিজ্ঞাপন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gor khan\Downloads\a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62600"/>
            <a:ext cx="9144000" cy="1295400"/>
          </a:xfrm>
          <a:prstGeom prst="rect">
            <a:avLst/>
          </a:prstGeom>
          <a:noFill/>
        </p:spPr>
      </p:pic>
      <p:pic>
        <p:nvPicPr>
          <p:cNvPr id="3" name="Picture 2" descr="C:\Users\sagor khan\Downloads\a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2781300" y="2781300"/>
            <a:ext cx="6858000" cy="12954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1219200" y="228600"/>
            <a:ext cx="7620000" cy="9144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আজকের </a:t>
            </a:r>
            <a:r>
              <a:rPr lang="bn-IN" sz="2000" dirty="0" smtClean="0">
                <a:solidFill>
                  <a:schemeClr val="tx1"/>
                </a:solidFill>
              </a:rPr>
              <a:t>পাঠ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1295400"/>
            <a:ext cx="7696200" cy="4343400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95400" y="1295400"/>
            <a:ext cx="4419600" cy="426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sagor khan\Downloads\ব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295400"/>
            <a:ext cx="4419600" cy="25146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softEdge rad="112500"/>
          </a:effectLst>
        </p:spPr>
      </p:pic>
      <p:pic>
        <p:nvPicPr>
          <p:cNvPr id="1027" name="Picture 3" descr="C:\Users\sagor khan\Downloads\ব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3810000"/>
            <a:ext cx="4419600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5638800" y="1295400"/>
            <a:ext cx="3276600" cy="24384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:\Users\sagor khan\Downloads\ব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1295400"/>
            <a:ext cx="32004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ounded Rectangle 10"/>
          <p:cNvSpPr/>
          <p:nvPr/>
        </p:nvSpPr>
        <p:spPr>
          <a:xfrm>
            <a:off x="5943600" y="3886200"/>
            <a:ext cx="2743200" cy="1600200"/>
          </a:xfrm>
          <a:prstGeom prst="roundRect">
            <a:avLst/>
          </a:prstGeom>
          <a:solidFill>
            <a:srgbClr val="00B050"/>
          </a:solidFill>
          <a:ln>
            <a:solidFill>
              <a:srgbClr val="FF000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বিজ্ঞাপন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gor khan\Downloads\a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62600"/>
            <a:ext cx="9144000" cy="1295400"/>
          </a:xfrm>
          <a:prstGeom prst="rect">
            <a:avLst/>
          </a:prstGeom>
          <a:noFill/>
        </p:spPr>
      </p:pic>
      <p:pic>
        <p:nvPicPr>
          <p:cNvPr id="3" name="Picture 2" descr="C:\Users\sagor khan\Downloads\a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2781300" y="2781300"/>
            <a:ext cx="6858000" cy="1295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914400" y="152400"/>
            <a:ext cx="8001000" cy="914400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শিখনফল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95400" y="1295400"/>
            <a:ext cx="7543800" cy="4267200"/>
          </a:xfrm>
          <a:prstGeom prst="roundRec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00200" y="1600200"/>
            <a:ext cx="7010400" cy="358140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পাঠ শেষে শিক্ষার্থীরা- 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০১। বিজ্ঞাপনের ধারণা ব্যাখ্যা করতে পারবে। 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০২।বিজ্ঞাপনের বিভিন্ন মাধ্যম বর্ণনা করতে পারবে। 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০৩। বিজ্ঞাপনের গুরুত্ব ব্যাখ্যা করতে পারবে</a:t>
            </a:r>
            <a:r>
              <a:rPr lang="bn-IN" sz="2400" dirty="0" smtClean="0"/>
              <a:t>।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gor khan\Downloads\a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62600"/>
            <a:ext cx="9144000" cy="1295400"/>
          </a:xfrm>
          <a:prstGeom prst="rect">
            <a:avLst/>
          </a:prstGeom>
          <a:noFill/>
        </p:spPr>
      </p:pic>
      <p:pic>
        <p:nvPicPr>
          <p:cNvPr id="3" name="Picture 2" descr="C:\Users\sagor khan\Downloads\a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2552700" y="2552700"/>
            <a:ext cx="6858000" cy="17526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1219200" y="228600"/>
            <a:ext cx="7620000" cy="914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বিজ্ঞাপনের ধারণা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447800" y="1447800"/>
            <a:ext cx="7391400" cy="41148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676400" y="1828800"/>
            <a:ext cx="6858000" cy="2895600"/>
          </a:xfrm>
          <a:prstGeom prst="roundRect">
            <a:avLst/>
          </a:prstGeom>
          <a:solidFill>
            <a:srgbClr val="7030A0"/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বিজ্ঞাপন হলো পণ্য বা সেবার সামগ্রীর প্রতি জনসাধারণের দৃষ্টি আকর্ষণের জন্য একটি উপায় বা কৌশল।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gor khan\Downloads\a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</p:spPr>
      </p:pic>
      <p:pic>
        <p:nvPicPr>
          <p:cNvPr id="3" name="Picture 2" descr="C:\Users\sagor khan\Downloads\a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2895600" y="3124200"/>
            <a:ext cx="6629400" cy="8382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4" name="Rounded Rectangle 3"/>
          <p:cNvSpPr/>
          <p:nvPr/>
        </p:nvSpPr>
        <p:spPr>
          <a:xfrm>
            <a:off x="1447800" y="381000"/>
            <a:ext cx="74676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বিজ্ঞাপনের বিভিন্ন মাধ্যম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447800"/>
            <a:ext cx="8001000" cy="464820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14400" y="1447800"/>
            <a:ext cx="1981200" cy="160020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</a:rPr>
              <a:t>সংবাদপত্র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38200" y="2971800"/>
            <a:ext cx="1828800" cy="160020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mtClean="0">
                <a:solidFill>
                  <a:schemeClr val="tx1"/>
                </a:solidFill>
              </a:rPr>
              <a:t>টেলিভিশন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486400" y="4495800"/>
            <a:ext cx="1828800" cy="160020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</a:rPr>
              <a:t>পরিবহন  বিজ্ঞাপন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810000" y="4495800"/>
            <a:ext cx="1752600" cy="160020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</a:rPr>
              <a:t>নিয়ন আলো</a:t>
            </a:r>
            <a:r>
              <a:rPr lang="bn-IN" sz="2000" dirty="0" smtClean="0"/>
              <a:t> </a:t>
            </a:r>
            <a:endParaRPr lang="en-US" sz="2000" dirty="0"/>
          </a:p>
        </p:txBody>
      </p:sp>
      <p:sp>
        <p:nvSpPr>
          <p:cNvPr id="10" name="Oval 9"/>
          <p:cNvSpPr/>
          <p:nvPr/>
        </p:nvSpPr>
        <p:spPr>
          <a:xfrm>
            <a:off x="2362200" y="4419600"/>
            <a:ext cx="1600200" cy="160020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</a:rPr>
              <a:t>নমুনা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38200" y="4495800"/>
            <a:ext cx="1600200" cy="152400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</a:rPr>
              <a:t>মেলা বা প্রদর্শনী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86600" y="2819400"/>
            <a:ext cx="1752600" cy="160020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</a:rPr>
              <a:t>প্রাচীরপত্র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477000" y="1447800"/>
            <a:ext cx="1905000" cy="160020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</a:rPr>
              <a:t>বিজ্ঞাপনীফলক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038600" y="2971800"/>
            <a:ext cx="1600200" cy="160020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</a:rPr>
              <a:t>চলচ্চিত্র</a:t>
            </a:r>
            <a:r>
              <a:rPr lang="bn-IN" sz="2000" dirty="0" smtClean="0"/>
              <a:t> </a:t>
            </a:r>
            <a:endParaRPr lang="en-US" sz="2000" dirty="0"/>
          </a:p>
        </p:txBody>
      </p:sp>
      <p:sp>
        <p:nvSpPr>
          <p:cNvPr id="15" name="Oval 14"/>
          <p:cNvSpPr/>
          <p:nvPr/>
        </p:nvSpPr>
        <p:spPr>
          <a:xfrm>
            <a:off x="2590800" y="2895600"/>
            <a:ext cx="1600200" cy="160020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</a:rPr>
              <a:t>রেডিও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2000" y="1524000"/>
            <a:ext cx="1752600" cy="160020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</a:rPr>
              <a:t>প্রচারপত্র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895600" y="1447800"/>
            <a:ext cx="1676400" cy="160020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</a:rPr>
              <a:t>সাময়িকী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562600" y="2971800"/>
            <a:ext cx="1676400" cy="160020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প</a:t>
            </a:r>
            <a:r>
              <a:rPr lang="bn-IN" dirty="0" smtClean="0">
                <a:solidFill>
                  <a:schemeClr val="tx1"/>
                </a:solidFill>
              </a:rPr>
              <a:t>ণ্যসজ্জা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7239000" y="4419600"/>
            <a:ext cx="1600200" cy="152400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</a:rPr>
              <a:t>অন্যান্য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568</Words>
  <Application>Microsoft Office PowerPoint</Application>
  <PresentationFormat>On-screen Show (4:3)</PresentationFormat>
  <Paragraphs>125</Paragraphs>
  <Slides>34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sagor khan</dc:creator>
  <cp:lastModifiedBy>sagor khan</cp:lastModifiedBy>
  <cp:revision>63</cp:revision>
  <dcterms:created xsi:type="dcterms:W3CDTF">2021-03-03T01:27:32Z</dcterms:created>
  <dcterms:modified xsi:type="dcterms:W3CDTF">2021-03-23T02:38:05Z</dcterms:modified>
</cp:coreProperties>
</file>