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0" r:id="rId5"/>
    <p:sldId id="26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B3F3-653B-4607-9434-CFA7A21C4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452D5-6408-44A3-9C61-2993B4206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1A688-094D-46FD-92FB-9419AD2B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CAAA-D6A9-4314-836C-6481F548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89042-3A2D-44BC-8830-0969E170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78E9-A81E-451B-B063-72C4A33F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CCBD5-A652-438F-A066-E0F117ED4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CFC6-E03A-4362-B8B4-5AF01921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ECD7-543C-43C6-A6EB-2EB59656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95EB4-5EBC-4DF9-9741-FA554E48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C6D62-520F-4A0A-8371-C6D7E4AC0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A3432-AD33-4CF2-A2A4-A5A72012B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915BE-4847-4159-A2D6-C4989A91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06475-D558-4498-A68D-7B26225A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64FBA-0F77-4057-B751-23EC60DB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B29D-73A5-4E1D-97A2-9C34B6BD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DAE6-EDFA-4451-8788-3D1B0B8B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FF30-EA26-4D04-B476-83368FCE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5C06-D355-4923-8538-52BAA595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E8CD-578A-4705-9B97-AC9244B2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43F-4CD3-4B9B-B799-5468F62C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326AA-AA41-47AA-AFBD-B3253043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C0FA8-9AA5-4189-9244-72DE7B99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C7FD-A960-4717-A643-13BC8E73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03A7-5313-4385-A560-DEAFEF83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7A34-8952-40F3-A3BA-7DC72F9A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A899-CF4D-4857-9DFC-3A5B09F89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BB876-4B3C-4E8D-9280-2A08FEC6B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C9757-421B-42A4-B15D-7B3BBBC3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80C0-5E0B-43AA-BE5B-48D2519F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3C5BD-956E-4AB4-86BB-8D8A3340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71B0-1850-464D-BD0D-1B9A265C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89375-BA56-4093-AB11-1AC69D1F9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46256-A4C3-468C-B811-C2F778D30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4CB12-7009-405B-B642-08EBF697E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12B3B-36D9-4809-8701-F27F7AAC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5276A-F02B-4487-B720-7E171D87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2B50-9822-4A87-B811-8099748A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17B03-5FF5-4585-96D5-A85A6543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1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DBC4-77FA-47C5-AF23-41EB2A1F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B2BAB-095B-47F3-993F-B66BBA81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4B1C7-4842-4A8B-8FBD-2E2066DA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3E3A1-1D2A-40EA-BFE0-535B74B4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40855-D716-49E8-B8D0-D4E02E74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8C7C-32FA-4B12-B5FE-DCBDBBDA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A6AC-100F-4E23-9EEF-3C72AB85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3530-B5CB-467A-B9EE-F9FFA1BA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E691-1A1F-4D36-AD85-018FD7D2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CEFCC-8ABF-4105-8AD1-A99956C79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7C3C1-BC7D-4482-A396-36C3FB96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360E1-BBC7-45A5-93DC-9E0A51A7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81B67-8E9C-4D1C-9BC5-EBBE603B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22DF-E3E3-4F40-B7CC-6D1E389C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8CA6B-6C4E-4AF4-88FE-CF44122F5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DD110-E463-400B-B317-8A47AAD88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CF9E4-54C9-4E8E-97C0-7D1080B8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0009E-2FBB-42C3-BD2C-1BF716C7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EEFC-550F-44B0-9864-9B301875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1D7AF-00EF-40CB-895D-9FB2FC1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5B49-CCA2-47D8-9F1A-D95DB194B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13CFB-561C-429B-BF5F-892070879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59AF-DD60-4C64-9321-8082073404C7}" type="datetimeFigureOut">
              <a:rPr lang="en-US" smtClean="0"/>
              <a:t>08-Apr-21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CFF5-80CC-4E21-B51C-6EB2E25F3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2E64-1139-45DC-BD04-30A0B012F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BC8F-18AF-41BC-ABE1-7F8CA29F6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59D5F8-8A06-46A7-93B0-13899EC4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F44CA0-BA24-4CB4-9709-BDE454775388}"/>
              </a:ext>
            </a:extLst>
          </p:cNvPr>
          <p:cNvSpPr txBox="1"/>
          <p:nvPr/>
        </p:nvSpPr>
        <p:spPr>
          <a:xfrm>
            <a:off x="5420139" y="954155"/>
            <a:ext cx="1894317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0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7A697-B34A-44E9-8067-920FC9DB2855}"/>
              </a:ext>
            </a:extLst>
          </p:cNvPr>
          <p:cNvSpPr txBox="1"/>
          <p:nvPr/>
        </p:nvSpPr>
        <p:spPr>
          <a:xfrm>
            <a:off x="291548" y="490332"/>
            <a:ext cx="61205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যুক্তিসাম্যমূলক আরোহ কি প্রকৃত আরোহঃ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7FAD-CC90-427C-87A3-B5EBE52FB744}"/>
              </a:ext>
            </a:extLst>
          </p:cNvPr>
          <p:cNvSpPr txBox="1"/>
          <p:nvPr/>
        </p:nvSpPr>
        <p:spPr>
          <a:xfrm>
            <a:off x="291548" y="1484242"/>
            <a:ext cx="8683689" cy="161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যুক্তিসাম্যমূলক আরোহকে অপ্রকৃত আরোহ বলেছেন।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কারণে একে অপ্রকৃত আরোহ বলা যায় সেগুলো হল--------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E89A4-C2A4-4732-A286-9A3E24976734}"/>
              </a:ext>
            </a:extLst>
          </p:cNvPr>
          <p:cNvSpPr txBox="1"/>
          <p:nvPr/>
        </p:nvSpPr>
        <p:spPr>
          <a:xfrm>
            <a:off x="291548" y="3551583"/>
            <a:ext cx="11110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আরোহমূলক লম্ফ নাই।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ঘটনার পর্যবেক্ষণ নাই।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যুক্তিসাম্যমূলক আরোহ এক প্রকার জ্যামিতিক অনুমান বলে অবরোহাত্মক।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880F7-6BAB-4173-9CFF-1CAA48733D77}"/>
              </a:ext>
            </a:extLst>
          </p:cNvPr>
          <p:cNvSpPr txBox="1"/>
          <p:nvPr/>
        </p:nvSpPr>
        <p:spPr>
          <a:xfrm>
            <a:off x="5062330" y="569843"/>
            <a:ext cx="204254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241E1-5E9B-4913-B278-C3CF3C2A8350}"/>
              </a:ext>
            </a:extLst>
          </p:cNvPr>
          <p:cNvSpPr txBox="1"/>
          <p:nvPr/>
        </p:nvSpPr>
        <p:spPr>
          <a:xfrm>
            <a:off x="397566" y="2093843"/>
            <a:ext cx="11452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 ধরনের আরোহকে জ্যামিতিক আরোহ বলা হয়?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যুক্তিসাম্যমূলক আরোহ অপ্রকৃত আরোহ কেন?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যুক্তিবিদ মিল যুক্তিসাম্যমূলক আরোহকে কি ধরনের আরোহ বলেছেন?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7CF93-2A7F-4823-801F-9A8034D1FDA8}"/>
              </a:ext>
            </a:extLst>
          </p:cNvPr>
          <p:cNvSpPr txBox="1"/>
          <p:nvPr/>
        </p:nvSpPr>
        <p:spPr>
          <a:xfrm>
            <a:off x="4704522" y="371061"/>
            <a:ext cx="211628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86179-BECD-46F5-BA81-73E13DE109A5}"/>
              </a:ext>
            </a:extLst>
          </p:cNvPr>
          <p:cNvSpPr txBox="1"/>
          <p:nvPr/>
        </p:nvSpPr>
        <p:spPr>
          <a:xfrm>
            <a:off x="940904" y="1417982"/>
            <a:ext cx="1025718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যুক্তি দিয়ে প্রমাণ করলেন যে, বৃত্তের সকল ব্যাসার্ধ পরস্পর সমান। এরপর তিনি বললেন , সকল বৃত্তের ক্ষেত্রে এটা সত্য।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13A885-A1FD-4BF2-87E6-ED4A671015F0}"/>
              </a:ext>
            </a:extLst>
          </p:cNvPr>
          <p:cNvSpPr txBox="1"/>
          <p:nvPr/>
        </p:nvSpPr>
        <p:spPr>
          <a:xfrm>
            <a:off x="1099930" y="3008243"/>
            <a:ext cx="82901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অপ্রকৃত আরোহের প্রকারভেদ লিখ।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যুক্তিসাম্যমূলক আরোহ কী বুঝিয়ে লিখ। 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উদ্দীপকের সাথে পাঠ্য বইয়ের কোন বিষয়ের মিল আছে? ব্যাখ্যা কর।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উদ্দীপকের দ্বারা প্রতিষ্ঠিত আরোহ কি প্রকৃত আরোহ? বিশ্লেষণ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2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82BFE-F911-440F-859B-3F7F06A6C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73015C-8F7C-4B06-AB04-BC91EF27D252}"/>
              </a:ext>
            </a:extLst>
          </p:cNvPr>
          <p:cNvSpPr txBox="1"/>
          <p:nvPr/>
        </p:nvSpPr>
        <p:spPr>
          <a:xfrm>
            <a:off x="4929810" y="304799"/>
            <a:ext cx="2752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/>
              <a:t>ধন্যবাদ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7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6" y="381000"/>
            <a:ext cx="64299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নোয়াপাড়া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E9E70-4BC3-42F0-8AB8-42A0C557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0753" y="1257299"/>
            <a:ext cx="5999922" cy="44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1641B5C-35EA-401B-993C-60970F3E421A}"/>
              </a:ext>
            </a:extLst>
          </p:cNvPr>
          <p:cNvSpPr/>
          <p:nvPr/>
        </p:nvSpPr>
        <p:spPr>
          <a:xfrm>
            <a:off x="7036907" y="1603513"/>
            <a:ext cx="2756452" cy="25709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8090AF7-D7FE-4008-8BE5-1E47EA6890BF}"/>
              </a:ext>
            </a:extLst>
          </p:cNvPr>
          <p:cNvSpPr/>
          <p:nvPr/>
        </p:nvSpPr>
        <p:spPr>
          <a:xfrm>
            <a:off x="2643811" y="1603513"/>
            <a:ext cx="2756452" cy="25709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C010A-5B56-4F19-BD10-CB5BC7AB137A}"/>
              </a:ext>
            </a:extLst>
          </p:cNvPr>
          <p:cNvSpPr txBox="1"/>
          <p:nvPr/>
        </p:nvSpPr>
        <p:spPr>
          <a:xfrm>
            <a:off x="3790123" y="1073429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BA1FB-B792-425C-8405-EE5C62B2F2EF}"/>
              </a:ext>
            </a:extLst>
          </p:cNvPr>
          <p:cNvSpPr txBox="1"/>
          <p:nvPr/>
        </p:nvSpPr>
        <p:spPr>
          <a:xfrm>
            <a:off x="2093842" y="3856383"/>
            <a:ext cx="52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ADEA1-E2CC-422B-A0DE-E4EFFCD2DD38}"/>
              </a:ext>
            </a:extLst>
          </p:cNvPr>
          <p:cNvSpPr txBox="1"/>
          <p:nvPr/>
        </p:nvSpPr>
        <p:spPr>
          <a:xfrm>
            <a:off x="5393630" y="3827714"/>
            <a:ext cx="58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81211-877A-43F5-8E2B-9F596A04938E}"/>
              </a:ext>
            </a:extLst>
          </p:cNvPr>
          <p:cNvSpPr txBox="1"/>
          <p:nvPr/>
        </p:nvSpPr>
        <p:spPr>
          <a:xfrm>
            <a:off x="8189846" y="1099927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4AB5E-F3E5-4106-9FBF-CE6060107BB5}"/>
              </a:ext>
            </a:extLst>
          </p:cNvPr>
          <p:cNvSpPr txBox="1"/>
          <p:nvPr/>
        </p:nvSpPr>
        <p:spPr>
          <a:xfrm>
            <a:off x="6626090" y="382987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92583-5EB0-41FC-A18F-F2B76574EFF4}"/>
              </a:ext>
            </a:extLst>
          </p:cNvPr>
          <p:cNvSpPr txBox="1"/>
          <p:nvPr/>
        </p:nvSpPr>
        <p:spPr>
          <a:xfrm>
            <a:off x="9793359" y="38012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55EB8-0F81-481B-B035-61251EE807F9}"/>
              </a:ext>
            </a:extLst>
          </p:cNvPr>
          <p:cNvSpPr txBox="1"/>
          <p:nvPr/>
        </p:nvSpPr>
        <p:spPr>
          <a:xfrm>
            <a:off x="3551584" y="4678017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১ম চিত্র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80F6A-5EA1-42D2-BB4C-134085A0BDE2}"/>
              </a:ext>
            </a:extLst>
          </p:cNvPr>
          <p:cNvSpPr txBox="1"/>
          <p:nvPr/>
        </p:nvSpPr>
        <p:spPr>
          <a:xfrm>
            <a:off x="8057322" y="4744279"/>
            <a:ext cx="105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২য় চিত্র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0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094C4-6A8A-42A8-B11D-03AB83297C64}"/>
              </a:ext>
            </a:extLst>
          </p:cNvPr>
          <p:cNvSpPr txBox="1"/>
          <p:nvPr/>
        </p:nvSpPr>
        <p:spPr>
          <a:xfrm>
            <a:off x="4850296" y="516835"/>
            <a:ext cx="2938625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-7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8CD05-63EB-46B9-BFDF-9E43E1EAC94E}"/>
              </a:ext>
            </a:extLst>
          </p:cNvPr>
          <p:cNvSpPr txBox="1"/>
          <p:nvPr/>
        </p:nvSpPr>
        <p:spPr>
          <a:xfrm>
            <a:off x="4797287" y="1444487"/>
            <a:ext cx="305724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২য় পত্র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2612-B9DD-4A1D-B6CE-9C8A516A80C9}"/>
              </a:ext>
            </a:extLst>
          </p:cNvPr>
          <p:cNvSpPr txBox="1"/>
          <p:nvPr/>
        </p:nvSpPr>
        <p:spPr>
          <a:xfrm>
            <a:off x="3313042" y="2886800"/>
            <a:ext cx="619272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 ( আরোহের প্রকারভেদ 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CE8C9-E170-4C2D-A08E-0D1456F71BB8}"/>
              </a:ext>
            </a:extLst>
          </p:cNvPr>
          <p:cNvSpPr txBox="1"/>
          <p:nvPr/>
        </p:nvSpPr>
        <p:spPr>
          <a:xfrm>
            <a:off x="4518991" y="3734151"/>
            <a:ext cx="39485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Kinds of Induction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36B29-9491-4505-A7BC-A5B580A99AA7}"/>
              </a:ext>
            </a:extLst>
          </p:cNvPr>
          <p:cNvSpPr txBox="1"/>
          <p:nvPr/>
        </p:nvSpPr>
        <p:spPr>
          <a:xfrm>
            <a:off x="212035" y="4890052"/>
            <a:ext cx="117546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যুক্তিসাম্যমূলক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(Induction by Parity of Reasoning)</a:t>
            </a:r>
          </a:p>
        </p:txBody>
      </p:sp>
    </p:spTree>
    <p:extLst>
      <p:ext uri="{BB962C8B-B14F-4D97-AF65-F5344CB8AC3E}">
        <p14:creationId xmlns:p14="http://schemas.microsoft.com/office/powerpoint/2010/main" val="394854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8A28A-7ABB-4A30-A08C-9C0E40F90C0A}"/>
              </a:ext>
            </a:extLst>
          </p:cNvPr>
          <p:cNvSpPr txBox="1"/>
          <p:nvPr/>
        </p:nvSpPr>
        <p:spPr>
          <a:xfrm>
            <a:off x="371061" y="371060"/>
            <a:ext cx="196079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0E563-AA5D-4FE6-8FFD-B94390016820}"/>
              </a:ext>
            </a:extLst>
          </p:cNvPr>
          <p:cNvSpPr txBox="1"/>
          <p:nvPr/>
        </p:nvSpPr>
        <p:spPr>
          <a:xfrm>
            <a:off x="371061" y="1590261"/>
            <a:ext cx="104743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যুক্তিসাম্যমূলক আরোহ কী বলতে পারবে।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যুক্তিসাম্যমূলক আরোহের বৈশিষ্ট্য সম্পর্কে বলতে পারবে।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যুক্তিসাম্যমূলক আরোহ কি প্রকৃত আরোহ কি-না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8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56C0E-AD54-4698-93CE-6BF22880EE0E}"/>
              </a:ext>
            </a:extLst>
          </p:cNvPr>
          <p:cNvSpPr txBox="1"/>
          <p:nvPr/>
        </p:nvSpPr>
        <p:spPr>
          <a:xfrm>
            <a:off x="450574" y="397565"/>
            <a:ext cx="4028667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যুক্তিসাম্যমূলক আরোহঃ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9E77A-0BB6-432D-835E-17DFD6536D4C}"/>
              </a:ext>
            </a:extLst>
          </p:cNvPr>
          <p:cNvSpPr txBox="1"/>
          <p:nvPr/>
        </p:nvSpPr>
        <p:spPr>
          <a:xfrm>
            <a:off x="450574" y="2001078"/>
            <a:ext cx="11052313" cy="158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শ্রেণির অন্তর্গত কোনো বস্তুকে যে যুক্তির মাধ্যমে প্রমাণ করা যায় সেই একই যুক্তির সাহায্যে ঐ শ্রেণির অন্যান্য বিষয়কেও প্রমাণ করা যায়- এ যুক্তির ওপর ভিত্তি করে যে অনুমান করা হয় তাকে যুক্তিসাম্যমূলক অনুমান বলা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2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F9564-4B0B-4066-BEE9-BC98152ADD25}"/>
              </a:ext>
            </a:extLst>
          </p:cNvPr>
          <p:cNvSpPr txBox="1"/>
          <p:nvPr/>
        </p:nvSpPr>
        <p:spPr>
          <a:xfrm>
            <a:off x="344557" y="397566"/>
            <a:ext cx="232467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63CFF-52BA-4871-AFE4-200DD82B37DC}"/>
              </a:ext>
            </a:extLst>
          </p:cNvPr>
          <p:cNvSpPr txBox="1"/>
          <p:nvPr/>
        </p:nvSpPr>
        <p:spPr>
          <a:xfrm>
            <a:off x="344557" y="4373220"/>
            <a:ext cx="11290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ধরি, ক, খ এবং গ একটি ত্রিভুজ। আমরা যুক্তি দিয়ে প্রমাণ করলাম যে, ক খ গ ত্রিভুজের তিন কোণের 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 সমকোণ। সেই একই যুক্তির সাহায্যে আমরা সিদ্ধান্ত গ্রহণ করলাম যে,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 B C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63FAC01-57CC-4F5A-AFAD-738166A49240}"/>
              </a:ext>
            </a:extLst>
          </p:cNvPr>
          <p:cNvSpPr/>
          <p:nvPr/>
        </p:nvSpPr>
        <p:spPr>
          <a:xfrm>
            <a:off x="2259500" y="1457741"/>
            <a:ext cx="2756452" cy="2570922"/>
          </a:xfrm>
          <a:prstGeom prst="triangle">
            <a:avLst>
              <a:gd name="adj" fmla="val 5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EC23AD-49FE-4200-86A1-07504F2C3625}"/>
              </a:ext>
            </a:extLst>
          </p:cNvPr>
          <p:cNvSpPr/>
          <p:nvPr/>
        </p:nvSpPr>
        <p:spPr>
          <a:xfrm>
            <a:off x="7176050" y="1457741"/>
            <a:ext cx="2756452" cy="25709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1EECE-C020-42D7-B30B-034104616377}"/>
              </a:ext>
            </a:extLst>
          </p:cNvPr>
          <p:cNvSpPr txBox="1"/>
          <p:nvPr/>
        </p:nvSpPr>
        <p:spPr>
          <a:xfrm>
            <a:off x="3498574" y="834885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10FF3-FE60-45D8-8AF2-134F4A4A2B5F}"/>
              </a:ext>
            </a:extLst>
          </p:cNvPr>
          <p:cNvSpPr txBox="1"/>
          <p:nvPr/>
        </p:nvSpPr>
        <p:spPr>
          <a:xfrm>
            <a:off x="1722782" y="3723863"/>
            <a:ext cx="52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4C30A-2E3E-4053-A43E-03F5874A8715}"/>
              </a:ext>
            </a:extLst>
          </p:cNvPr>
          <p:cNvSpPr txBox="1"/>
          <p:nvPr/>
        </p:nvSpPr>
        <p:spPr>
          <a:xfrm>
            <a:off x="5115342" y="3710612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E56B4-F066-418D-9F1B-BFFEC57E084A}"/>
              </a:ext>
            </a:extLst>
          </p:cNvPr>
          <p:cNvSpPr txBox="1"/>
          <p:nvPr/>
        </p:nvSpPr>
        <p:spPr>
          <a:xfrm>
            <a:off x="8348870" y="83186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6EB07-66C4-4973-A00D-23C4E384CE58}"/>
              </a:ext>
            </a:extLst>
          </p:cNvPr>
          <p:cNvSpPr txBox="1"/>
          <p:nvPr/>
        </p:nvSpPr>
        <p:spPr>
          <a:xfrm>
            <a:off x="6745353" y="3710611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969A4-5B18-422B-8196-DF08B861A6AA}"/>
              </a:ext>
            </a:extLst>
          </p:cNvPr>
          <p:cNvSpPr txBox="1"/>
          <p:nvPr/>
        </p:nvSpPr>
        <p:spPr>
          <a:xfrm>
            <a:off x="9899377" y="3670854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425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C4426-96E0-46C2-B95D-2D3BB9A9DF52}"/>
              </a:ext>
            </a:extLst>
          </p:cNvPr>
          <p:cNvSpPr txBox="1"/>
          <p:nvPr/>
        </p:nvSpPr>
        <p:spPr>
          <a:xfrm>
            <a:off x="251793" y="543338"/>
            <a:ext cx="5772734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যুক্তিসাম্যমূলক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E2833-C483-4A40-992F-6344EFE4E4F1}"/>
              </a:ext>
            </a:extLst>
          </p:cNvPr>
          <p:cNvSpPr txBox="1"/>
          <p:nvPr/>
        </p:nvSpPr>
        <p:spPr>
          <a:xfrm>
            <a:off x="251793" y="1524000"/>
            <a:ext cx="115161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যুক্তিসাম্যমূলক আরোহে যুক্তির সাদৃশ্যের ভিত্তিতে সিদ্ধান্ত গ্রহণ করা হয়।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যুক্তিসাম্যমূলক আরোহ জ্যামিতির ক্ষেত্রে বেশি প্রয়োগ করা হয় বলে একে জ্যামিতিক আরোহ বলা হয়।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যুক্তিসাম্যমূলক আরোহে আরোহমূলক লম্ফ নাই।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যুক্তিসাম্যমূলক আরোহে কার্যকারণ সম্পর্ক স্থাপন করা যায় না।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0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D17B7-4AFD-4102-B0DE-A30A66A10F4C}"/>
              </a:ext>
            </a:extLst>
          </p:cNvPr>
          <p:cNvSpPr txBox="1"/>
          <p:nvPr/>
        </p:nvSpPr>
        <p:spPr>
          <a:xfrm>
            <a:off x="556591" y="477940"/>
            <a:ext cx="5539409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যুক্তিসাম্যমূলক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685F4-C0FF-4DD2-9B55-1D45C935A891}"/>
              </a:ext>
            </a:extLst>
          </p:cNvPr>
          <p:cNvSpPr txBox="1"/>
          <p:nvPr/>
        </p:nvSpPr>
        <p:spPr>
          <a:xfrm>
            <a:off x="556591" y="1961322"/>
            <a:ext cx="94753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যুক্তিসাম্যমূলক আরোহের দৃষ্টান্তের বাস্তব পর্যবেক্ষণ অনুপস্থিত।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যুক্তিসাম্যমূলক আরোহের সিদ্ধান্তটি একটি সার্বিক যুক্তিবাক্য।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৭। যুক্তিসাম্যমূলক আরোহের সিদ্ধান্তটি নিশ্চিত।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0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404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2021-04-06T13:48:48Z</dcterms:created>
  <dcterms:modified xsi:type="dcterms:W3CDTF">2021-04-08T02:28:53Z</dcterms:modified>
</cp:coreProperties>
</file>