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FBF2F40-C57A-42BE-8A50-AE50D793F73D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26954-DE60-458F-AEAB-1D9E1F51FEA9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4BFC1-311E-4B4C-932B-E22DF9893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9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4BFC1-311E-4B4C-932B-E22DF98937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7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3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2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8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9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7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8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8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E1D5-B4E4-4850-8FFF-A31A1747C746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853D-94F8-49FE-BAB8-014DDAF2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6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177" y="1112570"/>
            <a:ext cx="8229600" cy="1828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-899160" y="990600"/>
            <a:ext cx="1158240" cy="2654689"/>
            <a:chOff x="3124199" y="1081508"/>
            <a:chExt cx="1158240" cy="2654689"/>
          </a:xfrm>
        </p:grpSpPr>
        <p:grpSp>
          <p:nvGrpSpPr>
            <p:cNvPr id="130" name="Group 129"/>
            <p:cNvGrpSpPr/>
            <p:nvPr/>
          </p:nvGrpSpPr>
          <p:grpSpPr>
            <a:xfrm>
              <a:off x="3124199" y="1081508"/>
              <a:ext cx="1158240" cy="2654689"/>
              <a:chOff x="3111905" y="1049636"/>
              <a:chExt cx="1158240" cy="2654689"/>
            </a:xfrm>
            <a:solidFill>
              <a:srgbClr val="FF0000"/>
            </a:solidFill>
          </p:grpSpPr>
          <p:grpSp>
            <p:nvGrpSpPr>
              <p:cNvPr id="128" name="Group 127"/>
              <p:cNvGrpSpPr/>
              <p:nvPr/>
            </p:nvGrpSpPr>
            <p:grpSpPr>
              <a:xfrm>
                <a:off x="3111905" y="1049636"/>
                <a:ext cx="1158240" cy="1832354"/>
                <a:chOff x="2545079" y="1071825"/>
                <a:chExt cx="1158240" cy="1832354"/>
              </a:xfrm>
              <a:grpFill/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895600" y="1071825"/>
                  <a:ext cx="457200" cy="457200"/>
                  <a:chOff x="2133600" y="2325058"/>
                  <a:chExt cx="457200" cy="457200"/>
                </a:xfrm>
                <a:grpFill/>
              </p:grpSpPr>
              <p:sp>
                <p:nvSpPr>
                  <p:cNvPr id="2" name="Donut 1"/>
                  <p:cNvSpPr/>
                  <p:nvPr/>
                </p:nvSpPr>
                <p:spPr>
                  <a:xfrm>
                    <a:off x="2133600" y="2325058"/>
                    <a:ext cx="457200" cy="457200"/>
                  </a:xfrm>
                  <a:prstGeom prst="donu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2133600" y="2462218"/>
                    <a:ext cx="182880" cy="18288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 rot="2643970">
                  <a:off x="2545079" y="1745939"/>
                  <a:ext cx="1158240" cy="1158240"/>
                  <a:chOff x="3124200" y="1691659"/>
                  <a:chExt cx="1158240" cy="1158240"/>
                </a:xfrm>
                <a:grpFill/>
              </p:grpSpPr>
              <p:sp>
                <p:nvSpPr>
                  <p:cNvPr id="9" name="Oval 8"/>
                  <p:cNvSpPr/>
                  <p:nvPr/>
                </p:nvSpPr>
                <p:spPr>
                  <a:xfrm>
                    <a:off x="3124200" y="1691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3276600" y="1844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3429000" y="1996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3581400" y="21488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3733800" y="23012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3886200" y="2453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4038600" y="2606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4191000" y="2758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9" name="Rectangle 128"/>
              <p:cNvSpPr/>
              <p:nvPr/>
            </p:nvSpPr>
            <p:spPr>
              <a:xfrm rot="18364777">
                <a:off x="3514780" y="3247125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ম</a:t>
                </a:r>
                <a:endParaRPr lang="en-US" dirty="0"/>
              </a:p>
            </p:txBody>
          </p:sp>
        </p:grpSp>
        <p:sp>
          <p:nvSpPr>
            <p:cNvPr id="132" name="Oval 131"/>
            <p:cNvSpPr/>
            <p:nvPr/>
          </p:nvSpPr>
          <p:spPr>
            <a:xfrm rot="2643970">
              <a:off x="3659544" y="3258974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-2819400" y="1002911"/>
            <a:ext cx="1158240" cy="2654689"/>
            <a:chOff x="3124199" y="1081508"/>
            <a:chExt cx="1158240" cy="2654689"/>
          </a:xfrm>
          <a:solidFill>
            <a:schemeClr val="accent3"/>
          </a:solidFill>
        </p:grpSpPr>
        <p:grpSp>
          <p:nvGrpSpPr>
            <p:cNvPr id="136" name="Group 135"/>
            <p:cNvGrpSpPr/>
            <p:nvPr/>
          </p:nvGrpSpPr>
          <p:grpSpPr>
            <a:xfrm>
              <a:off x="3124199" y="1081508"/>
              <a:ext cx="1158240" cy="2654689"/>
              <a:chOff x="3111905" y="1049636"/>
              <a:chExt cx="1158240" cy="2654689"/>
            </a:xfrm>
            <a:grpFill/>
          </p:grpSpPr>
          <p:grpSp>
            <p:nvGrpSpPr>
              <p:cNvPr id="138" name="Group 137"/>
              <p:cNvGrpSpPr/>
              <p:nvPr/>
            </p:nvGrpSpPr>
            <p:grpSpPr>
              <a:xfrm>
                <a:off x="3111905" y="1049636"/>
                <a:ext cx="1158240" cy="1832354"/>
                <a:chOff x="2545079" y="1071825"/>
                <a:chExt cx="1158240" cy="1832354"/>
              </a:xfrm>
              <a:grpFill/>
            </p:grpSpPr>
            <p:grpSp>
              <p:nvGrpSpPr>
                <p:cNvPr id="140" name="Group 139"/>
                <p:cNvGrpSpPr/>
                <p:nvPr/>
              </p:nvGrpSpPr>
              <p:grpSpPr>
                <a:xfrm>
                  <a:off x="2895600" y="1071825"/>
                  <a:ext cx="457200" cy="457200"/>
                  <a:chOff x="2133600" y="2325058"/>
                  <a:chExt cx="457200" cy="457200"/>
                </a:xfrm>
                <a:grpFill/>
              </p:grpSpPr>
              <p:sp>
                <p:nvSpPr>
                  <p:cNvPr id="150" name="Donut 149"/>
                  <p:cNvSpPr/>
                  <p:nvPr/>
                </p:nvSpPr>
                <p:spPr>
                  <a:xfrm>
                    <a:off x="2133600" y="2325058"/>
                    <a:ext cx="457200" cy="457200"/>
                  </a:xfrm>
                  <a:prstGeom prst="donu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2133600" y="2462218"/>
                    <a:ext cx="182880" cy="18288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1" name="Group 140"/>
                <p:cNvGrpSpPr/>
                <p:nvPr/>
              </p:nvGrpSpPr>
              <p:grpSpPr>
                <a:xfrm rot="2643970">
                  <a:off x="2545079" y="1745939"/>
                  <a:ext cx="1158240" cy="1158240"/>
                  <a:chOff x="3124200" y="1691659"/>
                  <a:chExt cx="1158240" cy="1158240"/>
                </a:xfrm>
                <a:grpFill/>
              </p:grpSpPr>
              <p:sp>
                <p:nvSpPr>
                  <p:cNvPr id="142" name="Oval 141"/>
                  <p:cNvSpPr/>
                  <p:nvPr/>
                </p:nvSpPr>
                <p:spPr>
                  <a:xfrm>
                    <a:off x="3124200" y="1691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/>
                  <p:cNvSpPr/>
                  <p:nvPr/>
                </p:nvSpPr>
                <p:spPr>
                  <a:xfrm>
                    <a:off x="3276600" y="1844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Oval 143"/>
                  <p:cNvSpPr/>
                  <p:nvPr/>
                </p:nvSpPr>
                <p:spPr>
                  <a:xfrm>
                    <a:off x="3429000" y="1996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Oval 144"/>
                  <p:cNvSpPr/>
                  <p:nvPr/>
                </p:nvSpPr>
                <p:spPr>
                  <a:xfrm>
                    <a:off x="3581400" y="21488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Oval 145"/>
                  <p:cNvSpPr/>
                  <p:nvPr/>
                </p:nvSpPr>
                <p:spPr>
                  <a:xfrm>
                    <a:off x="3733800" y="23012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3886200" y="2453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Oval 147"/>
                  <p:cNvSpPr/>
                  <p:nvPr/>
                </p:nvSpPr>
                <p:spPr>
                  <a:xfrm>
                    <a:off x="4038600" y="2606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>
                    <a:off x="4191000" y="2758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9" name="Rectangle 138"/>
              <p:cNvSpPr/>
              <p:nvPr/>
            </p:nvSpPr>
            <p:spPr>
              <a:xfrm rot="18364777">
                <a:off x="3514780" y="3247125"/>
                <a:ext cx="457200" cy="457200"/>
              </a:xfrm>
              <a:prstGeom prst="rect">
                <a:avLst/>
              </a:prstGeom>
              <a:blipFill dpi="0"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37" name="Oval 136"/>
            <p:cNvSpPr/>
            <p:nvPr/>
          </p:nvSpPr>
          <p:spPr>
            <a:xfrm rot="2643970">
              <a:off x="3659544" y="325897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-1371600" y="990600"/>
            <a:ext cx="1158240" cy="2654689"/>
            <a:chOff x="3124199" y="1081508"/>
            <a:chExt cx="1158240" cy="2654689"/>
          </a:xfrm>
          <a:solidFill>
            <a:srgbClr val="7030A0"/>
          </a:solidFill>
        </p:grpSpPr>
        <p:grpSp>
          <p:nvGrpSpPr>
            <p:cNvPr id="153" name="Group 152"/>
            <p:cNvGrpSpPr/>
            <p:nvPr/>
          </p:nvGrpSpPr>
          <p:grpSpPr>
            <a:xfrm>
              <a:off x="3124199" y="1081508"/>
              <a:ext cx="1158240" cy="2654689"/>
              <a:chOff x="3111905" y="1049636"/>
              <a:chExt cx="1158240" cy="2654689"/>
            </a:xfrm>
            <a:grpFill/>
          </p:grpSpPr>
          <p:grpSp>
            <p:nvGrpSpPr>
              <p:cNvPr id="155" name="Group 154"/>
              <p:cNvGrpSpPr/>
              <p:nvPr/>
            </p:nvGrpSpPr>
            <p:grpSpPr>
              <a:xfrm>
                <a:off x="3111905" y="1049636"/>
                <a:ext cx="1158240" cy="1832354"/>
                <a:chOff x="2545079" y="1071825"/>
                <a:chExt cx="1158240" cy="1832354"/>
              </a:xfrm>
              <a:grpFill/>
            </p:grpSpPr>
            <p:grpSp>
              <p:nvGrpSpPr>
                <p:cNvPr id="157" name="Group 156"/>
                <p:cNvGrpSpPr/>
                <p:nvPr/>
              </p:nvGrpSpPr>
              <p:grpSpPr>
                <a:xfrm>
                  <a:off x="2895600" y="1071825"/>
                  <a:ext cx="457200" cy="457200"/>
                  <a:chOff x="2133600" y="2325058"/>
                  <a:chExt cx="457200" cy="457200"/>
                </a:xfrm>
                <a:grpFill/>
              </p:grpSpPr>
              <p:sp>
                <p:nvSpPr>
                  <p:cNvPr id="167" name="Donut 166"/>
                  <p:cNvSpPr/>
                  <p:nvPr/>
                </p:nvSpPr>
                <p:spPr>
                  <a:xfrm>
                    <a:off x="2133600" y="2325058"/>
                    <a:ext cx="457200" cy="457200"/>
                  </a:xfrm>
                  <a:prstGeom prst="donu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133600" y="2462218"/>
                    <a:ext cx="182880" cy="18288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8" name="Group 157"/>
                <p:cNvGrpSpPr/>
                <p:nvPr/>
              </p:nvGrpSpPr>
              <p:grpSpPr>
                <a:xfrm rot="2643970">
                  <a:off x="2545079" y="1745939"/>
                  <a:ext cx="1158240" cy="1158240"/>
                  <a:chOff x="3124200" y="1691659"/>
                  <a:chExt cx="1158240" cy="1158240"/>
                </a:xfrm>
                <a:grpFill/>
              </p:grpSpPr>
              <p:sp>
                <p:nvSpPr>
                  <p:cNvPr id="159" name="Oval 158"/>
                  <p:cNvSpPr/>
                  <p:nvPr/>
                </p:nvSpPr>
                <p:spPr>
                  <a:xfrm>
                    <a:off x="3124200" y="1691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>
                  <a:xfrm>
                    <a:off x="3276600" y="1844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>
                  <a:xfrm>
                    <a:off x="3429000" y="1996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Oval 161"/>
                  <p:cNvSpPr/>
                  <p:nvPr/>
                </p:nvSpPr>
                <p:spPr>
                  <a:xfrm>
                    <a:off x="3581400" y="21488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>
                  <a:xfrm>
                    <a:off x="3733800" y="23012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Oval 163"/>
                  <p:cNvSpPr/>
                  <p:nvPr/>
                </p:nvSpPr>
                <p:spPr>
                  <a:xfrm>
                    <a:off x="3886200" y="2453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4038600" y="2606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>
                  <a:xfrm>
                    <a:off x="4191000" y="2758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6" name="Rectangle 155"/>
              <p:cNvSpPr/>
              <p:nvPr/>
            </p:nvSpPr>
            <p:spPr>
              <a:xfrm rot="18364777">
                <a:off x="3514780" y="3247125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ত</a:t>
                </a:r>
              </a:p>
            </p:txBody>
          </p:sp>
        </p:grpSp>
        <p:sp>
          <p:nvSpPr>
            <p:cNvPr id="154" name="Oval 153"/>
            <p:cNvSpPr/>
            <p:nvPr/>
          </p:nvSpPr>
          <p:spPr>
            <a:xfrm rot="2643970">
              <a:off x="3659544" y="325897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-1828800" y="1003987"/>
            <a:ext cx="1158240" cy="2654689"/>
            <a:chOff x="3124199" y="1081508"/>
            <a:chExt cx="1158240" cy="2654689"/>
          </a:xfrm>
          <a:solidFill>
            <a:srgbClr val="92D050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3124199" y="1081508"/>
              <a:ext cx="1158240" cy="2654689"/>
              <a:chOff x="3111905" y="1049636"/>
              <a:chExt cx="1158240" cy="2654689"/>
            </a:xfrm>
            <a:grpFill/>
          </p:grpSpPr>
          <p:grpSp>
            <p:nvGrpSpPr>
              <p:cNvPr id="172" name="Group 171"/>
              <p:cNvGrpSpPr/>
              <p:nvPr/>
            </p:nvGrpSpPr>
            <p:grpSpPr>
              <a:xfrm>
                <a:off x="3111905" y="1049636"/>
                <a:ext cx="1158240" cy="1832354"/>
                <a:chOff x="2545079" y="1071825"/>
                <a:chExt cx="1158240" cy="1832354"/>
              </a:xfrm>
              <a:grpFill/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2895600" y="1071825"/>
                  <a:ext cx="457200" cy="457200"/>
                  <a:chOff x="2133600" y="2325058"/>
                  <a:chExt cx="457200" cy="457200"/>
                </a:xfrm>
                <a:grpFill/>
              </p:grpSpPr>
              <p:sp>
                <p:nvSpPr>
                  <p:cNvPr id="184" name="Donut 183"/>
                  <p:cNvSpPr/>
                  <p:nvPr/>
                </p:nvSpPr>
                <p:spPr>
                  <a:xfrm>
                    <a:off x="2133600" y="2325058"/>
                    <a:ext cx="457200" cy="457200"/>
                  </a:xfrm>
                  <a:prstGeom prst="donu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5" name="Rectangle 184"/>
                  <p:cNvSpPr/>
                  <p:nvPr/>
                </p:nvSpPr>
                <p:spPr>
                  <a:xfrm>
                    <a:off x="2133600" y="2462218"/>
                    <a:ext cx="182880" cy="18288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5" name="Group 174"/>
                <p:cNvGrpSpPr/>
                <p:nvPr/>
              </p:nvGrpSpPr>
              <p:grpSpPr>
                <a:xfrm rot="2643970">
                  <a:off x="2545079" y="1745939"/>
                  <a:ext cx="1158240" cy="1158240"/>
                  <a:chOff x="3124200" y="1691659"/>
                  <a:chExt cx="1158240" cy="1158240"/>
                </a:xfrm>
                <a:grpFill/>
              </p:grpSpPr>
              <p:sp>
                <p:nvSpPr>
                  <p:cNvPr id="176" name="Oval 175"/>
                  <p:cNvSpPr/>
                  <p:nvPr/>
                </p:nvSpPr>
                <p:spPr>
                  <a:xfrm>
                    <a:off x="3124200" y="1691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>
                  <a:xfrm>
                    <a:off x="3276600" y="1844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Oval 177"/>
                  <p:cNvSpPr/>
                  <p:nvPr/>
                </p:nvSpPr>
                <p:spPr>
                  <a:xfrm>
                    <a:off x="3429000" y="1996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>
                  <a:xfrm>
                    <a:off x="3581400" y="21488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Oval 179"/>
                  <p:cNvSpPr/>
                  <p:nvPr/>
                </p:nvSpPr>
                <p:spPr>
                  <a:xfrm>
                    <a:off x="3733800" y="23012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Oval 180"/>
                  <p:cNvSpPr/>
                  <p:nvPr/>
                </p:nvSpPr>
                <p:spPr>
                  <a:xfrm>
                    <a:off x="3886200" y="2453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>
                  <a:xfrm>
                    <a:off x="4038600" y="2606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Oval 182"/>
                  <p:cNvSpPr/>
                  <p:nvPr/>
                </p:nvSpPr>
                <p:spPr>
                  <a:xfrm>
                    <a:off x="4191000" y="2758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73" name="Rectangle 172"/>
              <p:cNvSpPr/>
              <p:nvPr/>
            </p:nvSpPr>
            <p:spPr>
              <a:xfrm rot="18364777">
                <a:off x="3514780" y="3247125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গ</a:t>
                </a:r>
              </a:p>
            </p:txBody>
          </p:sp>
        </p:grpSp>
        <p:sp>
          <p:nvSpPr>
            <p:cNvPr id="171" name="Oval 170"/>
            <p:cNvSpPr/>
            <p:nvPr/>
          </p:nvSpPr>
          <p:spPr>
            <a:xfrm rot="2643970">
              <a:off x="3659544" y="325897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-2283856" y="1002911"/>
            <a:ext cx="1158240" cy="2654689"/>
            <a:chOff x="3124199" y="1081508"/>
            <a:chExt cx="1158240" cy="2654689"/>
          </a:xfrm>
          <a:solidFill>
            <a:srgbClr val="FFC000"/>
          </a:solidFill>
        </p:grpSpPr>
        <p:grpSp>
          <p:nvGrpSpPr>
            <p:cNvPr id="187" name="Group 186"/>
            <p:cNvGrpSpPr/>
            <p:nvPr/>
          </p:nvGrpSpPr>
          <p:grpSpPr>
            <a:xfrm>
              <a:off x="3124199" y="1081508"/>
              <a:ext cx="1158240" cy="2654689"/>
              <a:chOff x="3111905" y="1049636"/>
              <a:chExt cx="1158240" cy="2654689"/>
            </a:xfrm>
            <a:grpFill/>
          </p:grpSpPr>
          <p:grpSp>
            <p:nvGrpSpPr>
              <p:cNvPr id="189" name="Group 188"/>
              <p:cNvGrpSpPr/>
              <p:nvPr/>
            </p:nvGrpSpPr>
            <p:grpSpPr>
              <a:xfrm>
                <a:off x="3111905" y="1049636"/>
                <a:ext cx="1158240" cy="1832354"/>
                <a:chOff x="2545079" y="1071825"/>
                <a:chExt cx="1158240" cy="1832354"/>
              </a:xfrm>
              <a:grpFill/>
            </p:grpSpPr>
            <p:grpSp>
              <p:nvGrpSpPr>
                <p:cNvPr id="191" name="Group 190"/>
                <p:cNvGrpSpPr/>
                <p:nvPr/>
              </p:nvGrpSpPr>
              <p:grpSpPr>
                <a:xfrm>
                  <a:off x="2895600" y="1071825"/>
                  <a:ext cx="457200" cy="457200"/>
                  <a:chOff x="2133600" y="2325058"/>
                  <a:chExt cx="457200" cy="457200"/>
                </a:xfrm>
                <a:grpFill/>
              </p:grpSpPr>
              <p:sp>
                <p:nvSpPr>
                  <p:cNvPr id="201" name="Donut 200"/>
                  <p:cNvSpPr/>
                  <p:nvPr/>
                </p:nvSpPr>
                <p:spPr>
                  <a:xfrm>
                    <a:off x="2133600" y="2325058"/>
                    <a:ext cx="457200" cy="457200"/>
                  </a:xfrm>
                  <a:prstGeom prst="donu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2133600" y="2462218"/>
                    <a:ext cx="182880" cy="182880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2" name="Group 191"/>
                <p:cNvGrpSpPr/>
                <p:nvPr/>
              </p:nvGrpSpPr>
              <p:grpSpPr>
                <a:xfrm rot="2643970">
                  <a:off x="2545079" y="1745939"/>
                  <a:ext cx="1158240" cy="1158240"/>
                  <a:chOff x="3124200" y="1691659"/>
                  <a:chExt cx="1158240" cy="1158240"/>
                </a:xfrm>
                <a:grpFill/>
              </p:grpSpPr>
              <p:sp>
                <p:nvSpPr>
                  <p:cNvPr id="193" name="Oval 192"/>
                  <p:cNvSpPr/>
                  <p:nvPr/>
                </p:nvSpPr>
                <p:spPr>
                  <a:xfrm>
                    <a:off x="3124200" y="1691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Oval 193"/>
                  <p:cNvSpPr/>
                  <p:nvPr/>
                </p:nvSpPr>
                <p:spPr>
                  <a:xfrm>
                    <a:off x="3276600" y="1844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3429000" y="1996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Oval 195"/>
                  <p:cNvSpPr/>
                  <p:nvPr/>
                </p:nvSpPr>
                <p:spPr>
                  <a:xfrm>
                    <a:off x="3581400" y="21488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>
                  <a:xfrm>
                    <a:off x="3733800" y="23012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Oval 197"/>
                  <p:cNvSpPr/>
                  <p:nvPr/>
                </p:nvSpPr>
                <p:spPr>
                  <a:xfrm>
                    <a:off x="3886200" y="24536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Oval 198"/>
                  <p:cNvSpPr/>
                  <p:nvPr/>
                </p:nvSpPr>
                <p:spPr>
                  <a:xfrm>
                    <a:off x="4038600" y="26060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Oval 199"/>
                  <p:cNvSpPr/>
                  <p:nvPr/>
                </p:nvSpPr>
                <p:spPr>
                  <a:xfrm>
                    <a:off x="4191000" y="2758459"/>
                    <a:ext cx="91440" cy="914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90" name="Rectangle 189"/>
              <p:cNvSpPr/>
              <p:nvPr/>
            </p:nvSpPr>
            <p:spPr>
              <a:xfrm rot="18364777">
                <a:off x="3514780" y="3247125"/>
                <a:ext cx="4572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স্বা</a:t>
                </a:r>
                <a:endParaRPr lang="en-US" dirty="0"/>
              </a:p>
            </p:txBody>
          </p:sp>
        </p:grpSp>
        <p:sp>
          <p:nvSpPr>
            <p:cNvPr id="188" name="Oval 187"/>
            <p:cNvSpPr/>
            <p:nvPr/>
          </p:nvSpPr>
          <p:spPr>
            <a:xfrm rot="2643970">
              <a:off x="3659544" y="325897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457177" y="4876800"/>
            <a:ext cx="48349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সজীব</a:t>
            </a:r>
            <a:r>
              <a:rPr lang="en-US" dirty="0" smtClean="0"/>
              <a:t> </a:t>
            </a:r>
            <a:r>
              <a:rPr lang="en-US" dirty="0" err="1" smtClean="0"/>
              <a:t>কুমার</a:t>
            </a:r>
            <a:r>
              <a:rPr lang="en-US" dirty="0" smtClean="0"/>
              <a:t> </a:t>
            </a:r>
            <a:r>
              <a:rPr lang="en-US" dirty="0" err="1" smtClean="0"/>
              <a:t>বিশ্বাস</a:t>
            </a:r>
            <a:endParaRPr lang="en-US" dirty="0" smtClean="0"/>
          </a:p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(</a:t>
            </a:r>
            <a:r>
              <a:rPr lang="en-US" dirty="0" err="1" smtClean="0"/>
              <a:t>গণিত</a:t>
            </a:r>
            <a:r>
              <a:rPr lang="en-US" dirty="0" smtClean="0"/>
              <a:t>),</a:t>
            </a:r>
            <a:r>
              <a:rPr lang="en-US" dirty="0" err="1" smtClean="0"/>
              <a:t>এম,এস,সি,এম,এড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রাম</a:t>
            </a:r>
            <a:r>
              <a:rPr lang="en-US" dirty="0" smtClean="0"/>
              <a:t> </a:t>
            </a:r>
            <a:r>
              <a:rPr lang="en-US" dirty="0" err="1" smtClean="0"/>
              <a:t>নগর</a:t>
            </a:r>
            <a:r>
              <a:rPr lang="en-US" dirty="0" smtClean="0"/>
              <a:t> </a:t>
            </a:r>
            <a:r>
              <a:rPr lang="en-US" dirty="0" err="1" smtClean="0"/>
              <a:t>হরিপদ</a:t>
            </a:r>
            <a:r>
              <a:rPr lang="en-US" dirty="0" smtClean="0"/>
              <a:t> </a:t>
            </a:r>
            <a:r>
              <a:rPr lang="en-US" dirty="0" err="1" smtClean="0"/>
              <a:t>মাধ্যমিক</a:t>
            </a:r>
            <a:r>
              <a:rPr lang="en-US" dirty="0" smtClean="0"/>
              <a:t> </a:t>
            </a:r>
            <a:r>
              <a:rPr lang="en-US" dirty="0" err="1" smtClean="0"/>
              <a:t>বিদ্যালয়,মাগুরা</a:t>
            </a:r>
            <a:r>
              <a:rPr lang="en-US" dirty="0" smtClean="0"/>
              <a:t> </a:t>
            </a:r>
            <a:r>
              <a:rPr lang="en-US" dirty="0" err="1" smtClean="0"/>
              <a:t>সদর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মাগুরা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77" y="1367816"/>
            <a:ext cx="1752600" cy="169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8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73663 -0.0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2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0.68663 -0.00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2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62813 -0.00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0.58664 -0.006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2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90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দুইবাহুর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rc 5"/>
          <p:cNvSpPr/>
          <p:nvPr/>
        </p:nvSpPr>
        <p:spPr>
          <a:xfrm>
            <a:off x="1981200" y="208966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2192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সাধারণ</a:t>
            </a:r>
            <a:r>
              <a:rPr lang="en-US" dirty="0" smtClean="0"/>
              <a:t>  </a:t>
            </a:r>
            <a:r>
              <a:rPr lang="en-US" dirty="0" err="1" smtClean="0"/>
              <a:t>নির্বচনঃ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57500" y="2551331"/>
            <a:ext cx="914400" cy="4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62100" y="2777699"/>
            <a:ext cx="3848100" cy="1844978"/>
            <a:chOff x="1562100" y="2777699"/>
            <a:chExt cx="3848100" cy="1844978"/>
          </a:xfrm>
        </p:grpSpPr>
        <p:grpSp>
          <p:nvGrpSpPr>
            <p:cNvPr id="11" name="Group 10"/>
            <p:cNvGrpSpPr/>
            <p:nvPr/>
          </p:nvGrpSpPr>
          <p:grpSpPr>
            <a:xfrm>
              <a:off x="1828800" y="3142616"/>
              <a:ext cx="2971800" cy="1263134"/>
              <a:chOff x="1828800" y="3004066"/>
              <a:chExt cx="2971800" cy="1263134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828800" y="3004066"/>
                <a:ext cx="2971800" cy="1263134"/>
              </a:xfrm>
              <a:prstGeom prst="triangl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2740076">
                <a:off x="3141554" y="3065265"/>
                <a:ext cx="374607" cy="37651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063307" y="2777699"/>
              <a:ext cx="531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62100" y="425334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06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85800" y="4876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400" dirty="0" smtClean="0"/>
              <a:t> </a:t>
            </a:r>
            <a:r>
              <a:rPr lang="en-US" dirty="0" err="1"/>
              <a:t>নির্বচনঃ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1818651" y="6112133"/>
            <a:ext cx="276606" cy="18466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85800" y="6019800"/>
            <a:ext cx="8001000" cy="369332"/>
            <a:chOff x="685800" y="6019800"/>
            <a:chExt cx="8001000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685800" y="6019800"/>
              <a:ext cx="800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মনে</a:t>
              </a:r>
              <a:r>
                <a:rPr lang="en-US" dirty="0" smtClean="0"/>
                <a:t> </a:t>
              </a:r>
              <a:r>
                <a:rPr lang="en-US" dirty="0" err="1" smtClean="0"/>
                <a:t>করি</a:t>
              </a:r>
              <a:r>
                <a:rPr lang="en-US" dirty="0" smtClean="0"/>
                <a:t>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bn-IN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ABC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= 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সমকোণ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।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AB,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BC ,AC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তিনটি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বাহু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।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প্রমাণ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হবে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যে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013662" y="6054436"/>
              <a:ext cx="190500" cy="228600"/>
              <a:chOff x="3138357" y="6054436"/>
              <a:chExt cx="190500" cy="2286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138357" y="6283036"/>
                <a:ext cx="1905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3138357" y="6054436"/>
                <a:ext cx="1905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" name="Straight Connector 17"/>
          <p:cNvCxnSpPr/>
          <p:nvPr/>
        </p:nvCxnSpPr>
        <p:spPr>
          <a:xfrm>
            <a:off x="3290757" y="6435436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38502"/>
              </p:ext>
            </p:extLst>
          </p:nvPr>
        </p:nvGraphicFramePr>
        <p:xfrm>
          <a:off x="890587" y="6435436"/>
          <a:ext cx="14192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409700" imgH="279400" progId="Equation.3">
                  <p:embed/>
                </p:oleObj>
              </mc:Choice>
              <mc:Fallback>
                <p:oleObj name="Equation" r:id="rId3" imgW="1409700" imgH="279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6435436"/>
                        <a:ext cx="141922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19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51272" y="5562600"/>
            <a:ext cx="1177628" cy="369332"/>
            <a:chOff x="1451272" y="5562600"/>
            <a:chExt cx="1177628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62100" y="5562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ACB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51272" y="5638658"/>
              <a:ext cx="190500" cy="228600"/>
              <a:chOff x="1066800" y="1981200"/>
              <a:chExt cx="190500" cy="2286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66800" y="2209800"/>
                <a:ext cx="1905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1066800" y="1981200"/>
                <a:ext cx="190500" cy="228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1981200" y="83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‍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685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অঙ্কন</a:t>
            </a:r>
            <a:r>
              <a:rPr lang="en-US" dirty="0" smtClean="0"/>
              <a:t>: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    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dirty="0" smtClean="0"/>
              <a:t> 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আকি</a:t>
            </a:r>
            <a:r>
              <a:rPr lang="en-US" dirty="0"/>
              <a:t>।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5561" y="2664871"/>
            <a:ext cx="3744889" cy="1971711"/>
            <a:chOff x="1445561" y="2664871"/>
            <a:chExt cx="3744889" cy="1971711"/>
          </a:xfrm>
        </p:grpSpPr>
        <p:sp>
          <p:nvSpPr>
            <p:cNvPr id="25" name="Rectangle 24"/>
            <p:cNvSpPr/>
            <p:nvPr/>
          </p:nvSpPr>
          <p:spPr>
            <a:xfrm>
              <a:off x="4800600" y="4121793"/>
              <a:ext cx="3898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34973" y="2664871"/>
              <a:ext cx="3898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45561" y="4174917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828800" y="3142616"/>
              <a:ext cx="2971800" cy="1263134"/>
              <a:chOff x="1828800" y="3004066"/>
              <a:chExt cx="2971800" cy="1263134"/>
            </a:xfrm>
          </p:grpSpPr>
          <p:sp>
            <p:nvSpPr>
              <p:cNvPr id="21" name="Isosceles Triangle 20"/>
              <p:cNvSpPr/>
              <p:nvPr/>
            </p:nvSpPr>
            <p:spPr>
              <a:xfrm>
                <a:off x="1828800" y="3004066"/>
                <a:ext cx="2971800" cy="1263134"/>
              </a:xfrm>
              <a:prstGeom prst="triangl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2740076">
                <a:off x="3141554" y="3065265"/>
                <a:ext cx="374607" cy="37651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139011" y="3142616"/>
            <a:ext cx="351378" cy="1707919"/>
            <a:chOff x="3139011" y="3142616"/>
            <a:chExt cx="351378" cy="1707919"/>
          </a:xfrm>
        </p:grpSpPr>
        <p:sp>
          <p:nvSpPr>
            <p:cNvPr id="34" name="Rectangle 33"/>
            <p:cNvSpPr/>
            <p:nvPr/>
          </p:nvSpPr>
          <p:spPr>
            <a:xfrm>
              <a:off x="3139011" y="4481203"/>
              <a:ext cx="351378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lvl="0" algn="ctr"/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36" name="Straight Connector 35"/>
            <p:cNvCxnSpPr>
              <a:stCxn id="21" idx="0"/>
              <a:endCxn id="21" idx="3"/>
            </p:cNvCxnSpPr>
            <p:nvPr/>
          </p:nvCxnSpPr>
          <p:spPr>
            <a:xfrm>
              <a:off x="3314700" y="3142616"/>
              <a:ext cx="0" cy="1263134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82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প্রমাণ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664559" y="554200"/>
            <a:ext cx="3895429" cy="1764948"/>
            <a:chOff x="4858529" y="484925"/>
            <a:chExt cx="3895429" cy="1764948"/>
          </a:xfrm>
        </p:grpSpPr>
        <p:grpSp>
          <p:nvGrpSpPr>
            <p:cNvPr id="10" name="Group 9"/>
            <p:cNvGrpSpPr/>
            <p:nvPr/>
          </p:nvGrpSpPr>
          <p:grpSpPr>
            <a:xfrm>
              <a:off x="5140040" y="811597"/>
              <a:ext cx="2971800" cy="1263134"/>
              <a:chOff x="1828800" y="3004066"/>
              <a:chExt cx="2971800" cy="1263134"/>
            </a:xfrm>
          </p:grpSpPr>
          <p:sp>
            <p:nvSpPr>
              <p:cNvPr id="11" name="Isosceles Triangle 10"/>
              <p:cNvSpPr/>
              <p:nvPr/>
            </p:nvSpPr>
            <p:spPr>
              <a:xfrm>
                <a:off x="1828800" y="3004066"/>
                <a:ext cx="2971800" cy="1263134"/>
              </a:xfrm>
              <a:prstGeom prst="triangl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2740076">
                <a:off x="3141554" y="3065265"/>
                <a:ext cx="374607" cy="37651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8184571" y="1880541"/>
              <a:ext cx="5693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   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94174" y="484925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58529" y="182156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63622" y="713053"/>
            <a:ext cx="2251176" cy="1564194"/>
            <a:chOff x="1849767" y="713053"/>
            <a:chExt cx="2251176" cy="1564194"/>
          </a:xfrm>
        </p:grpSpPr>
        <p:grpSp>
          <p:nvGrpSpPr>
            <p:cNvPr id="33" name="Group 32"/>
            <p:cNvGrpSpPr/>
            <p:nvPr/>
          </p:nvGrpSpPr>
          <p:grpSpPr>
            <a:xfrm>
              <a:off x="1849767" y="713053"/>
              <a:ext cx="2251176" cy="1564194"/>
              <a:chOff x="1738927" y="713053"/>
              <a:chExt cx="2251176" cy="156419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007358" y="959105"/>
                <a:ext cx="1600200" cy="1143000"/>
                <a:chOff x="2590800" y="0"/>
                <a:chExt cx="1600200" cy="114300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2590800" y="1143000"/>
                  <a:ext cx="16002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2590800" y="0"/>
                  <a:ext cx="1600200" cy="11430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4191000" y="0"/>
                  <a:ext cx="0" cy="11430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3638725" y="1904738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738927" y="1907915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586775" y="713053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dirty="0"/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3518576" y="1861932"/>
              <a:ext cx="199822" cy="2578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45606" y="2741242"/>
            <a:ext cx="1803716" cy="381887"/>
            <a:chOff x="659461" y="2741242"/>
            <a:chExt cx="1803716" cy="381887"/>
          </a:xfrm>
        </p:grpSpPr>
        <p:grpSp>
          <p:nvGrpSpPr>
            <p:cNvPr id="63" name="Group 62"/>
            <p:cNvGrpSpPr/>
            <p:nvPr/>
          </p:nvGrpSpPr>
          <p:grpSpPr>
            <a:xfrm>
              <a:off x="1716373" y="2811608"/>
              <a:ext cx="173182" cy="228600"/>
              <a:chOff x="1066800" y="1981200"/>
              <a:chExt cx="190500" cy="22860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1066800" y="2209800"/>
                <a:ext cx="190500" cy="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1066800" y="1981200"/>
                <a:ext cx="190500" cy="22860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659461" y="2811608"/>
              <a:ext cx="190500" cy="228600"/>
              <a:chOff x="1066800" y="1981200"/>
              <a:chExt cx="190500" cy="22860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066800" y="2209800"/>
                <a:ext cx="190500" cy="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1066800" y="1981200"/>
                <a:ext cx="190500" cy="22860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773791" y="2741242"/>
              <a:ext cx="1689386" cy="381887"/>
              <a:chOff x="773791" y="2741242"/>
              <a:chExt cx="1689386" cy="381887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773791" y="2753797"/>
                <a:ext cx="9621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ADC = </a:t>
                </a: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804022" y="2741242"/>
                <a:ext cx="659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dirty="0"/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657368" y="3191287"/>
            <a:ext cx="1818167" cy="380814"/>
            <a:chOff x="657368" y="3191287"/>
            <a:chExt cx="1818167" cy="380814"/>
          </a:xfrm>
        </p:grpSpPr>
        <p:grpSp>
          <p:nvGrpSpPr>
            <p:cNvPr id="90" name="Group 89"/>
            <p:cNvGrpSpPr/>
            <p:nvPr/>
          </p:nvGrpSpPr>
          <p:grpSpPr>
            <a:xfrm>
              <a:off x="657368" y="3191287"/>
              <a:ext cx="994416" cy="369332"/>
              <a:chOff x="657368" y="3191287"/>
              <a:chExt cx="994416" cy="369332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657368" y="3261653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Rectangle 87"/>
              <p:cNvSpPr/>
              <p:nvPr/>
            </p:nvSpPr>
            <p:spPr>
              <a:xfrm>
                <a:off x="849961" y="3191287"/>
                <a:ext cx="801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DAC=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1674319" y="3202769"/>
              <a:ext cx="801216" cy="369332"/>
              <a:chOff x="1674319" y="3202769"/>
              <a:chExt cx="801216" cy="369332"/>
            </a:xfrm>
            <a:noFill/>
          </p:grpSpPr>
          <p:grpSp>
            <p:nvGrpSpPr>
              <p:cNvPr id="54" name="Group 53"/>
              <p:cNvGrpSpPr/>
              <p:nvPr/>
            </p:nvGrpSpPr>
            <p:grpSpPr>
              <a:xfrm>
                <a:off x="1674319" y="3291732"/>
                <a:ext cx="190500" cy="228600"/>
                <a:chOff x="1066800" y="1981200"/>
                <a:chExt cx="190500" cy="228600"/>
              </a:xfrm>
              <a:grpFill/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Rectangle 88"/>
              <p:cNvSpPr/>
              <p:nvPr/>
            </p:nvSpPr>
            <p:spPr>
              <a:xfrm>
                <a:off x="1758672" y="3202769"/>
                <a:ext cx="716863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BAC 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646445" y="3737080"/>
            <a:ext cx="1941607" cy="385741"/>
            <a:chOff x="646445" y="3737080"/>
            <a:chExt cx="1941607" cy="385741"/>
          </a:xfrm>
        </p:grpSpPr>
        <p:grpSp>
          <p:nvGrpSpPr>
            <p:cNvPr id="96" name="Group 95"/>
            <p:cNvGrpSpPr/>
            <p:nvPr/>
          </p:nvGrpSpPr>
          <p:grpSpPr>
            <a:xfrm>
              <a:off x="646445" y="3737080"/>
              <a:ext cx="1063047" cy="369332"/>
              <a:chOff x="646445" y="3737080"/>
              <a:chExt cx="1063047" cy="369332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646445" y="3761141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ctangle 94"/>
              <p:cNvSpPr/>
              <p:nvPr/>
            </p:nvSpPr>
            <p:spPr>
              <a:xfrm>
                <a:off x="849961" y="3737080"/>
                <a:ext cx="8595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ACD =</a:t>
                </a:r>
                <a:endParaRPr lang="en-US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1781692" y="3753489"/>
              <a:ext cx="806360" cy="369332"/>
              <a:chOff x="1943100" y="3722132"/>
              <a:chExt cx="806360" cy="369332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1943100" y="3761141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Rectangle 96"/>
              <p:cNvSpPr/>
              <p:nvPr/>
            </p:nvSpPr>
            <p:spPr>
              <a:xfrm>
                <a:off x="2090305" y="3722132"/>
                <a:ext cx="659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ABC</a:t>
                </a:r>
                <a:endParaRPr lang="en-US" dirty="0"/>
              </a:p>
            </p:txBody>
          </p:sp>
        </p:grpSp>
      </p:grpSp>
      <p:sp>
        <p:nvSpPr>
          <p:cNvPr id="100" name="TextBox 99"/>
          <p:cNvSpPr txBox="1"/>
          <p:nvPr/>
        </p:nvSpPr>
        <p:spPr>
          <a:xfrm>
            <a:off x="773791" y="4440375"/>
            <a:ext cx="26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ত্রিভুজদ্বয়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সদৃশকোণী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ত্রিভুজদ্বয়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762008"/>
              </p:ext>
            </p:extLst>
          </p:nvPr>
        </p:nvGraphicFramePr>
        <p:xfrm>
          <a:off x="1347788" y="5607050"/>
          <a:ext cx="11271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5607050"/>
                        <a:ext cx="11271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681090"/>
              </p:ext>
            </p:extLst>
          </p:nvPr>
        </p:nvGraphicFramePr>
        <p:xfrm>
          <a:off x="773791" y="5066879"/>
          <a:ext cx="1495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5" imgW="1524000" imgH="508000" progId="Equation.3">
                  <p:embed/>
                </p:oleObj>
              </mc:Choice>
              <mc:Fallback>
                <p:oleObj name="Equation" r:id="rId5" imgW="15240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91" y="5066879"/>
                        <a:ext cx="14954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763152"/>
              </p:ext>
            </p:extLst>
          </p:nvPr>
        </p:nvGraphicFramePr>
        <p:xfrm>
          <a:off x="854434" y="5638800"/>
          <a:ext cx="9620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7" imgW="977900" imgH="508000" progId="Equation.3">
                  <p:embed/>
                </p:oleObj>
              </mc:Choice>
              <mc:Fallback>
                <p:oleObj name="Equation" r:id="rId7" imgW="9779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434" y="5638800"/>
                        <a:ext cx="9620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746554"/>
              </p:ext>
            </p:extLst>
          </p:nvPr>
        </p:nvGraphicFramePr>
        <p:xfrm>
          <a:off x="802653" y="6324600"/>
          <a:ext cx="13144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Equation" r:id="rId9" imgW="1333500" imgH="279400" progId="Equation.3">
                  <p:embed/>
                </p:oleObj>
              </mc:Choice>
              <mc:Fallback>
                <p:oleObj name="Equation" r:id="rId9" imgW="13335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53" y="6324600"/>
                        <a:ext cx="13144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>
            <a:off x="2161309" y="6324600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…………(i)</a:t>
            </a:r>
          </a:p>
        </p:txBody>
      </p:sp>
    </p:spTree>
    <p:extLst>
      <p:ext uri="{BB962C8B-B14F-4D97-AF65-F5344CB8AC3E}">
        <p14:creationId xmlns:p14="http://schemas.microsoft.com/office/powerpoint/2010/main" val="267549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19955" y="457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dirty="0"/>
          </a:p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/>
          </a:p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15262" y="380450"/>
            <a:ext cx="1708085" cy="1451906"/>
            <a:chOff x="1909232" y="380450"/>
            <a:chExt cx="1708085" cy="1451906"/>
          </a:xfrm>
        </p:grpSpPr>
        <p:sp>
          <p:nvSpPr>
            <p:cNvPr id="38" name="Rectangle 37"/>
            <p:cNvSpPr/>
            <p:nvPr/>
          </p:nvSpPr>
          <p:spPr>
            <a:xfrm>
              <a:off x="3278763" y="146302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909232" y="380450"/>
              <a:ext cx="1425626" cy="1442642"/>
              <a:chOff x="1698574" y="352066"/>
              <a:chExt cx="1425626" cy="1442642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981200" y="662792"/>
                <a:ext cx="1143000" cy="930480"/>
                <a:chOff x="2895600" y="669720"/>
                <a:chExt cx="1143000" cy="93048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2895600" y="669720"/>
                  <a:ext cx="1143000" cy="9304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895600" y="685800"/>
                  <a:ext cx="0" cy="914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895600" y="1600200"/>
                  <a:ext cx="1143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Rectangle 10"/>
                <p:cNvSpPr/>
                <p:nvPr/>
              </p:nvSpPr>
              <p:spPr>
                <a:xfrm>
                  <a:off x="2895600" y="1317366"/>
                  <a:ext cx="228600" cy="282833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1860408" y="352066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98574" y="1425376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229100" y="122723"/>
            <a:ext cx="3772478" cy="1852964"/>
            <a:chOff x="4229100" y="122723"/>
            <a:chExt cx="3772478" cy="1852964"/>
          </a:xfrm>
        </p:grpSpPr>
        <p:grpSp>
          <p:nvGrpSpPr>
            <p:cNvPr id="2" name="Group 1"/>
            <p:cNvGrpSpPr/>
            <p:nvPr/>
          </p:nvGrpSpPr>
          <p:grpSpPr>
            <a:xfrm>
              <a:off x="4605793" y="527657"/>
              <a:ext cx="2971800" cy="1263134"/>
              <a:chOff x="1828800" y="3004066"/>
              <a:chExt cx="2971800" cy="1263134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1828800" y="3004066"/>
                <a:ext cx="2971800" cy="1263134"/>
              </a:xfrm>
              <a:prstGeom prst="triangl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 rot="2740076">
                <a:off x="3141554" y="3065265"/>
                <a:ext cx="374607" cy="37651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907296" y="122723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63024" y="1606355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29100" y="158866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457253" y="2390034"/>
            <a:ext cx="1807642" cy="369332"/>
            <a:chOff x="1457253" y="2390034"/>
            <a:chExt cx="1807642" cy="369332"/>
          </a:xfrm>
        </p:grpSpPr>
        <p:grpSp>
          <p:nvGrpSpPr>
            <p:cNvPr id="46" name="Group 45"/>
            <p:cNvGrpSpPr/>
            <p:nvPr/>
          </p:nvGrpSpPr>
          <p:grpSpPr>
            <a:xfrm>
              <a:off x="1457253" y="2390034"/>
              <a:ext cx="1807642" cy="369332"/>
              <a:chOff x="1457253" y="2390034"/>
              <a:chExt cx="1807642" cy="369332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552503" y="2390034"/>
                <a:ext cx="17123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DC=</a:t>
                </a:r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dirty="0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1457253" y="2403889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7" name="Group 46"/>
            <p:cNvGrpSpPr/>
            <p:nvPr/>
          </p:nvGrpSpPr>
          <p:grpSpPr>
            <a:xfrm>
              <a:off x="2387347" y="2460400"/>
              <a:ext cx="309166" cy="228600"/>
              <a:chOff x="1066800" y="1981200"/>
              <a:chExt cx="190500" cy="2286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066800" y="2209800"/>
                <a:ext cx="190500" cy="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066800" y="1981200"/>
                <a:ext cx="190500" cy="22860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1354352" y="2942999"/>
            <a:ext cx="1693372" cy="398133"/>
            <a:chOff x="1354352" y="2942999"/>
            <a:chExt cx="1693372" cy="398133"/>
          </a:xfrm>
        </p:grpSpPr>
        <p:grpSp>
          <p:nvGrpSpPr>
            <p:cNvPr id="57" name="Group 56"/>
            <p:cNvGrpSpPr/>
            <p:nvPr/>
          </p:nvGrpSpPr>
          <p:grpSpPr>
            <a:xfrm>
              <a:off x="1354352" y="2971800"/>
              <a:ext cx="937626" cy="369332"/>
              <a:chOff x="1354352" y="2971800"/>
              <a:chExt cx="937626" cy="369332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1354352" y="3042166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Rectangle 55"/>
              <p:cNvSpPr/>
              <p:nvPr/>
            </p:nvSpPr>
            <p:spPr>
              <a:xfrm>
                <a:off x="1502979" y="2971800"/>
                <a:ext cx="7889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DBC=</a:t>
                </a:r>
                <a:endParaRPr lang="en-US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274465" y="2942999"/>
              <a:ext cx="773259" cy="369332"/>
              <a:chOff x="2274465" y="2942999"/>
              <a:chExt cx="773259" cy="369332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2274465" y="2993805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Rectangle 60"/>
              <p:cNvSpPr/>
              <p:nvPr/>
            </p:nvSpPr>
            <p:spPr>
              <a:xfrm>
                <a:off x="2388569" y="2942999"/>
                <a:ext cx="659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ABC</a:t>
                </a:r>
                <a:endParaRPr lang="en-US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1251451" y="3731966"/>
            <a:ext cx="1833071" cy="384278"/>
            <a:chOff x="1251451" y="3731966"/>
            <a:chExt cx="1833071" cy="384278"/>
          </a:xfrm>
        </p:grpSpPr>
        <p:grpSp>
          <p:nvGrpSpPr>
            <p:cNvPr id="67" name="Group 66"/>
            <p:cNvGrpSpPr/>
            <p:nvPr/>
          </p:nvGrpSpPr>
          <p:grpSpPr>
            <a:xfrm>
              <a:off x="1251451" y="3746912"/>
              <a:ext cx="917846" cy="369332"/>
              <a:chOff x="1251451" y="3746912"/>
              <a:chExt cx="917846" cy="369332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380298" y="3746912"/>
                <a:ext cx="7889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BCA=</a:t>
                </a:r>
                <a:endParaRPr lang="en-US" dirty="0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251451" y="3817278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2" name="Group 71"/>
            <p:cNvGrpSpPr/>
            <p:nvPr/>
          </p:nvGrpSpPr>
          <p:grpSpPr>
            <a:xfrm>
              <a:off x="2252808" y="3731966"/>
              <a:ext cx="831714" cy="369332"/>
              <a:chOff x="2252808" y="3731966"/>
              <a:chExt cx="831714" cy="369332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380418" y="3731966"/>
                <a:ext cx="7041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 AC</a:t>
                </a:r>
                <a:endParaRPr lang="en-US" dirty="0"/>
              </a:p>
            </p:txBody>
          </p:sp>
          <p:grpSp>
            <p:nvGrpSpPr>
              <p:cNvPr id="69" name="Group 68"/>
              <p:cNvGrpSpPr/>
              <p:nvPr/>
            </p:nvGrpSpPr>
            <p:grpSpPr>
              <a:xfrm>
                <a:off x="2252808" y="3760767"/>
                <a:ext cx="190500" cy="228600"/>
                <a:chOff x="1066800" y="1981200"/>
                <a:chExt cx="190500" cy="228600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066800" y="2209800"/>
                  <a:ext cx="190500" cy="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1066800" y="1981200"/>
                  <a:ext cx="190500" cy="228600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3" name="TextBox 72"/>
          <p:cNvSpPr txBox="1"/>
          <p:nvPr/>
        </p:nvSpPr>
        <p:spPr>
          <a:xfrm>
            <a:off x="1193448" y="4440375"/>
            <a:ext cx="227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ত্রিভুজদ্বয়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সদৃশকোণী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ত্রিভুজদ্বয়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150097"/>
              </p:ext>
            </p:extLst>
          </p:nvPr>
        </p:nvGraphicFramePr>
        <p:xfrm>
          <a:off x="1354352" y="5114415"/>
          <a:ext cx="14763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3" imgW="1498600" imgH="508000" progId="Equation.3">
                  <p:embed/>
                </p:oleObj>
              </mc:Choice>
              <mc:Fallback>
                <p:oleObj name="Equation" r:id="rId3" imgW="1498600" imgH="508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352" y="5114415"/>
                        <a:ext cx="14763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771388"/>
              </p:ext>
            </p:extLst>
          </p:nvPr>
        </p:nvGraphicFramePr>
        <p:xfrm>
          <a:off x="1447863" y="5715000"/>
          <a:ext cx="9525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5" imgW="965200" imgH="508000" progId="Equation.3">
                  <p:embed/>
                </p:oleObj>
              </mc:Choice>
              <mc:Fallback>
                <p:oleObj name="Equation" r:id="rId5" imgW="9652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63" y="5715000"/>
                        <a:ext cx="9525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35588"/>
              </p:ext>
            </p:extLst>
          </p:nvPr>
        </p:nvGraphicFramePr>
        <p:xfrm>
          <a:off x="1449602" y="6324600"/>
          <a:ext cx="12954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7" imgW="1320227" imgH="279279" progId="Equation.3">
                  <p:embed/>
                </p:oleObj>
              </mc:Choice>
              <mc:Fallback>
                <p:oleObj name="Equation" r:id="rId7" imgW="1320227" imgH="27927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602" y="6324600"/>
                        <a:ext cx="12954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731736" y="6248400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…………(ii)</a:t>
            </a:r>
          </a:p>
        </p:txBody>
      </p:sp>
    </p:spTree>
    <p:extLst>
      <p:ext uri="{BB962C8B-B14F-4D97-AF65-F5344CB8AC3E}">
        <p14:creationId xmlns:p14="http://schemas.microsoft.com/office/powerpoint/2010/main" val="229212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" y="42862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(i</a:t>
            </a:r>
            <a:r>
              <a:rPr lang="en-US" dirty="0" smtClean="0"/>
              <a:t>) </a:t>
            </a:r>
            <a:r>
              <a:rPr lang="en-US" dirty="0" err="1"/>
              <a:t>নং</a:t>
            </a:r>
            <a:r>
              <a:rPr lang="en-US" dirty="0"/>
              <a:t> ও </a:t>
            </a:r>
            <a:r>
              <a:rPr lang="en-US" dirty="0" smtClean="0"/>
              <a:t>  (</a:t>
            </a:r>
            <a:r>
              <a:rPr lang="en-US" dirty="0"/>
              <a:t>ii)</a:t>
            </a:r>
          </a:p>
        </p:txBody>
      </p:sp>
      <p:sp>
        <p:nvSpPr>
          <p:cNvPr id="19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08319"/>
              </p:ext>
            </p:extLst>
          </p:nvPr>
        </p:nvGraphicFramePr>
        <p:xfrm>
          <a:off x="256309" y="1600200"/>
          <a:ext cx="27622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Equation" r:id="rId3" imgW="2743200" imgH="279400" progId="Equation.3">
                  <p:embed/>
                </p:oleObj>
              </mc:Choice>
              <mc:Fallback>
                <p:oleObj name="Equation" r:id="rId3" imgW="2743200" imgH="2794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09" y="1600200"/>
                        <a:ext cx="27622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01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23289"/>
              </p:ext>
            </p:extLst>
          </p:nvPr>
        </p:nvGraphicFramePr>
        <p:xfrm>
          <a:off x="381000" y="2209800"/>
          <a:ext cx="24384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Equation" r:id="rId5" imgW="2425700" imgH="317500" progId="Equation.3">
                  <p:embed/>
                </p:oleObj>
              </mc:Choice>
              <mc:Fallback>
                <p:oleObj name="Equation" r:id="rId5" imgW="2425700" imgH="317500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24384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13"/>
          <p:cNvSpPr>
            <a:spLocks noChangeArrowheads="1"/>
          </p:cNvSpPr>
          <p:nvPr/>
        </p:nvSpPr>
        <p:spPr bwMode="auto">
          <a:xfrm>
            <a:off x="0" y="323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1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327838"/>
              </p:ext>
            </p:extLst>
          </p:nvPr>
        </p:nvGraphicFramePr>
        <p:xfrm>
          <a:off x="457200" y="2819400"/>
          <a:ext cx="14192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Equation" r:id="rId7" imgW="1409700" imgH="279400" progId="Equation.3">
                  <p:embed/>
                </p:oleObj>
              </mc:Choice>
              <mc:Fallback>
                <p:oleObj name="Equation" r:id="rId7" imgW="1409700" imgH="279400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141922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18"/>
          <p:cNvSpPr>
            <a:spLocks noChangeArrowheads="1"/>
          </p:cNvSpPr>
          <p:nvPr/>
        </p:nvSpPr>
        <p:spPr bwMode="auto">
          <a:xfrm>
            <a:off x="152400" y="438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960975"/>
            <a:ext cx="2002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নং</a:t>
            </a:r>
            <a:r>
              <a:rPr lang="en-US" dirty="0" smtClean="0"/>
              <a:t>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পাই</a:t>
            </a:r>
            <a:r>
              <a:rPr lang="en-US" dirty="0" smtClean="0"/>
              <a:t>,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39981" y="3085585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প্রমাণিত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4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বাড়ীর কাজঃ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417150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394362" y="1414174"/>
            <a:ext cx="3307058" cy="1851574"/>
            <a:chOff x="2394362" y="1414174"/>
            <a:chExt cx="3307058" cy="1851574"/>
          </a:xfrm>
        </p:grpSpPr>
        <p:grpSp>
          <p:nvGrpSpPr>
            <p:cNvPr id="15" name="Group 14"/>
            <p:cNvGrpSpPr/>
            <p:nvPr/>
          </p:nvGrpSpPr>
          <p:grpSpPr>
            <a:xfrm rot="493532">
              <a:off x="2805545" y="1752600"/>
              <a:ext cx="2653145" cy="1447800"/>
              <a:chOff x="2805545" y="1752600"/>
              <a:chExt cx="2653145" cy="1447800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cxnSp>
            <p:nvCxnSpPr>
              <p:cNvPr id="4" name="Straight Connector 3"/>
              <p:cNvCxnSpPr/>
              <p:nvPr/>
            </p:nvCxnSpPr>
            <p:spPr>
              <a:xfrm flipV="1">
                <a:off x="2819400" y="2895600"/>
                <a:ext cx="2639290" cy="3048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2805545" y="1752600"/>
                <a:ext cx="1219200" cy="14478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983180" y="1752600"/>
                <a:ext cx="1475510" cy="11430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 rot="2220255">
                <a:off x="3892016" y="1848180"/>
                <a:ext cx="293169" cy="23955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394362" y="2808260"/>
              <a:ext cx="4459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Q 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0675" y="1414174"/>
              <a:ext cx="303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P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91720" y="2896416"/>
              <a:ext cx="3097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R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322655" y="3256795"/>
            <a:ext cx="1770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endParaRPr lang="en-US" sz="28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25190"/>
              </p:ext>
            </p:extLst>
          </p:nvPr>
        </p:nvGraphicFramePr>
        <p:xfrm>
          <a:off x="3567050" y="3395951"/>
          <a:ext cx="13938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1384200" imgH="304560" progId="Equation.3">
                  <p:embed/>
                </p:oleObj>
              </mc:Choice>
              <mc:Fallback>
                <p:oleObj name="Equation" r:id="rId3" imgW="1384200" imgH="3045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050" y="3395951"/>
                        <a:ext cx="13938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04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2220" y="971976"/>
            <a:ext cx="5538180" cy="92333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ধন্যবাদ 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33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173</Words>
  <Application>Microsoft Office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142</cp:revision>
  <dcterms:created xsi:type="dcterms:W3CDTF">2020-08-20T02:30:00Z</dcterms:created>
  <dcterms:modified xsi:type="dcterms:W3CDTF">2020-09-13T04:43:31Z</dcterms:modified>
</cp:coreProperties>
</file>