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0"/>
  </p:notesMasterIdLst>
  <p:sldIdLst>
    <p:sldId id="430" r:id="rId2"/>
    <p:sldId id="432" r:id="rId3"/>
    <p:sldId id="431" r:id="rId4"/>
    <p:sldId id="433" r:id="rId5"/>
    <p:sldId id="404" r:id="rId6"/>
    <p:sldId id="363" r:id="rId7"/>
    <p:sldId id="364" r:id="rId8"/>
    <p:sldId id="367" r:id="rId9"/>
    <p:sldId id="422" r:id="rId10"/>
    <p:sldId id="423" r:id="rId11"/>
    <p:sldId id="424" r:id="rId12"/>
    <p:sldId id="368" r:id="rId13"/>
    <p:sldId id="369" r:id="rId14"/>
    <p:sldId id="418" r:id="rId15"/>
    <p:sldId id="405" r:id="rId16"/>
    <p:sldId id="406" r:id="rId17"/>
    <p:sldId id="407" r:id="rId18"/>
    <p:sldId id="408" r:id="rId19"/>
    <p:sldId id="409" r:id="rId20"/>
    <p:sldId id="426" r:id="rId21"/>
    <p:sldId id="436" r:id="rId22"/>
    <p:sldId id="437" r:id="rId23"/>
    <p:sldId id="428" r:id="rId24"/>
    <p:sldId id="438" r:id="rId25"/>
    <p:sldId id="434" r:id="rId26"/>
    <p:sldId id="414" r:id="rId27"/>
    <p:sldId id="415" r:id="rId28"/>
    <p:sldId id="43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25" y="-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9A0E8-E22D-3446-A17E-205DECAFFB80}" type="datetimeFigureOut">
              <a:rPr lang="en-US"/>
              <a:pPr/>
              <a:t>4/10/2021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F24D9-7632-0942-B85C-4084DE3A46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044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C3D7-0BA8-9D49-8D9C-B21D0E9A1FA2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6A9C-76A4-9F45-B452-05298278B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C3D7-0BA8-9D49-8D9C-B21D0E9A1FA2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6A9C-76A4-9F45-B452-05298278B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C3D7-0BA8-9D49-8D9C-B21D0E9A1FA2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6A9C-76A4-9F45-B452-05298278B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C3D7-0BA8-9D49-8D9C-B21D0E9A1FA2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6A9C-76A4-9F45-B452-05298278B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C3D7-0BA8-9D49-8D9C-B21D0E9A1FA2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6A9C-76A4-9F45-B452-05298278B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C3D7-0BA8-9D49-8D9C-B21D0E9A1FA2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6A9C-76A4-9F45-B452-05298278B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C3D7-0BA8-9D49-8D9C-B21D0E9A1FA2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6A9C-76A4-9F45-B452-05298278B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C3D7-0BA8-9D49-8D9C-B21D0E9A1FA2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6A9C-76A4-9F45-B452-05298278B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C3D7-0BA8-9D49-8D9C-B21D0E9A1FA2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6A9C-76A4-9F45-B452-05298278B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C3D7-0BA8-9D49-8D9C-B21D0E9A1FA2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6A9C-76A4-9F45-B452-05298278B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C3D7-0BA8-9D49-8D9C-B21D0E9A1FA2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323A6A9C-76A4-9F45-B452-05298278BE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BFC3D7-0BA8-9D49-8D9C-B21D0E9A1FA2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3A6A9C-76A4-9F45-B452-05298278BEF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fkc\Desktop\পাওয়ার পয়েন্ট\ছবি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5105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rgbClr val="3616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199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5C5AB78-6689-5847-83F9-035D1FCF2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804" y="339328"/>
            <a:ext cx="6938368" cy="65186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8D97AF-2D94-EA47-9305-EA928AE62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125" y="0"/>
            <a:ext cx="547687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838E08-7645-6E41-AB89-CC0710D066CF}"/>
              </a:ext>
            </a:extLst>
          </p:cNvPr>
          <p:cNvSpPr txBox="1"/>
          <p:nvPr/>
        </p:nvSpPr>
        <p:spPr>
          <a:xfrm>
            <a:off x="4601766" y="2829223"/>
            <a:ext cx="1750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/>
              <a:t>বুদ্ধি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CA4BAC-F399-BF4B-A9CD-0F3DFA46B04E}"/>
              </a:ext>
            </a:extLst>
          </p:cNvPr>
          <p:cNvSpPr txBox="1"/>
          <p:nvPr/>
        </p:nvSpPr>
        <p:spPr>
          <a:xfrm>
            <a:off x="6999090" y="266435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/>
              <a:t>ব্যক্তিত্ব</a:t>
            </a:r>
          </a:p>
        </p:txBody>
      </p:sp>
    </p:spTree>
    <p:extLst>
      <p:ext uri="{BB962C8B-B14F-4D97-AF65-F5344CB8AC3E}">
        <p14:creationId xmlns:p14="http://schemas.microsoft.com/office/powerpoint/2010/main" xmlns="" val="285407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57F97B9A-8EF3-3B4A-B6B0-7B58FAA86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85910"/>
            <a:ext cx="12344400" cy="69915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CA3556-2C82-9748-864B-DC18EA4160DC}"/>
              </a:ext>
            </a:extLst>
          </p:cNvPr>
          <p:cNvSpPr txBox="1"/>
          <p:nvPr/>
        </p:nvSpPr>
        <p:spPr>
          <a:xfrm>
            <a:off x="904279" y="533400"/>
            <a:ext cx="5191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/>
              <a:t>স্মৃতি</a:t>
            </a:r>
            <a:r>
              <a:rPr lang="en-US" sz="3600" b="1" dirty="0"/>
              <a:t>, </a:t>
            </a:r>
            <a:r>
              <a:rPr lang="en-US" sz="3600" b="1" dirty="0" err="1"/>
              <a:t>বিস্মৃতি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372917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AMES &amp; TIANA ~ The Princess And The Frog | Disney friends, Disney princess  tiana, Disney quiz">
            <a:extLst>
              <a:ext uri="{FF2B5EF4-FFF2-40B4-BE49-F238E27FC236}">
                <a16:creationId xmlns:a16="http://schemas.microsoft.com/office/drawing/2014/main" xmlns="" id="{13246BE2-FAE6-46DD-9B6C-A45AD13B8C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D6197F-A8B4-FD4F-97E1-2A45E929828A}"/>
              </a:ext>
            </a:extLst>
          </p:cNvPr>
          <p:cNvSpPr txBox="1"/>
          <p:nvPr/>
        </p:nvSpPr>
        <p:spPr>
          <a:xfrm rot="10800000" flipV="1">
            <a:off x="5184576" y="1232297"/>
            <a:ext cx="2530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আবেগ </a:t>
            </a:r>
          </a:p>
        </p:txBody>
      </p:sp>
    </p:spTree>
    <p:extLst>
      <p:ext uri="{BB962C8B-B14F-4D97-AF65-F5344CB8AC3E}">
        <p14:creationId xmlns:p14="http://schemas.microsoft.com/office/powerpoint/2010/main" xmlns="" val="17395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allery You Have My Attention Gif Attention - LowGif">
            <a:extLst>
              <a:ext uri="{FF2B5EF4-FFF2-40B4-BE49-F238E27FC236}">
                <a16:creationId xmlns:a16="http://schemas.microsoft.com/office/drawing/2014/main" xmlns="" id="{BAE84C9D-557C-4313-A030-A230CD291D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797" y="328247"/>
            <a:ext cx="11038833" cy="616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8048C2-959B-2443-8DCF-410D8418AE0D}"/>
              </a:ext>
            </a:extLst>
          </p:cNvPr>
          <p:cNvSpPr txBox="1"/>
          <p:nvPr/>
        </p:nvSpPr>
        <p:spPr>
          <a:xfrm>
            <a:off x="5184575" y="2514600"/>
            <a:ext cx="3941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/>
              <a:t>মনোযোগ </a:t>
            </a:r>
          </a:p>
        </p:txBody>
      </p:sp>
    </p:spTree>
    <p:extLst>
      <p:ext uri="{BB962C8B-B14F-4D97-AF65-F5344CB8AC3E}">
        <p14:creationId xmlns:p14="http://schemas.microsoft.com/office/powerpoint/2010/main" xmlns="" val="269222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betes Impact on Mental Health: Diabetes Affects Mental Health of  Patients, Leading to Depression, Anxiety and Frustration | Podcast">
            <a:extLst>
              <a:ext uri="{FF2B5EF4-FFF2-40B4-BE49-F238E27FC236}">
                <a16:creationId xmlns:a16="http://schemas.microsoft.com/office/drawing/2014/main" xmlns="" id="{B15A0500-8DC0-41B9-BFBA-199C10FDC7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85725"/>
            <a:ext cx="118872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xmlns="" id="{73F01397-4D12-7443-B51C-29D39E51A30E}"/>
              </a:ext>
            </a:extLst>
          </p:cNvPr>
          <p:cNvSpPr/>
          <p:nvPr/>
        </p:nvSpPr>
        <p:spPr>
          <a:xfrm>
            <a:off x="7434856" y="2425304"/>
            <a:ext cx="4048721" cy="168235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Mental Stress 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xmlns="" id="{CCB687F7-6695-4B41-AF06-35B33AEAF562}"/>
              </a:ext>
            </a:extLst>
          </p:cNvPr>
          <p:cNvSpPr/>
          <p:nvPr/>
        </p:nvSpPr>
        <p:spPr>
          <a:xfrm>
            <a:off x="0" y="2062162"/>
            <a:ext cx="4048721" cy="145613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Mental Stress 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5572BABC-3F2C-6F4F-8FBB-17FAFDE81B77}"/>
              </a:ext>
            </a:extLst>
          </p:cNvPr>
          <p:cNvSpPr/>
          <p:nvPr/>
        </p:nvSpPr>
        <p:spPr>
          <a:xfrm>
            <a:off x="6783584" y="4764883"/>
            <a:ext cx="4048721" cy="168235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Mental Stress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114165-5ED7-CA4A-B4EE-D950382BA210}"/>
              </a:ext>
            </a:extLst>
          </p:cNvPr>
          <p:cNvSpPr txBox="1"/>
          <p:nvPr/>
        </p:nvSpPr>
        <p:spPr>
          <a:xfrm>
            <a:off x="7267575" y="850196"/>
            <a:ext cx="4772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/>
              <a:t>মানসিক  চাপ</a:t>
            </a:r>
          </a:p>
        </p:txBody>
      </p:sp>
    </p:spTree>
    <p:extLst>
      <p:ext uri="{BB962C8B-B14F-4D97-AF65-F5344CB8AC3E}">
        <p14:creationId xmlns:p14="http://schemas.microsoft.com/office/powerpoint/2010/main" xmlns="" val="296147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A392D7-845B-AD4C-BD48-ABFEDD465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11811000" cy="2362200"/>
          </a:xfrm>
        </p:spPr>
        <p:txBody>
          <a:bodyPr>
            <a:normAutofit fontScale="90000"/>
          </a:bodyPr>
          <a:lstStyle/>
          <a:p>
            <a:r>
              <a:rPr lang="en-US" sz="4400" b="1" dirty="0" err="1"/>
              <a:t>খ্রিস্টীয়</a:t>
            </a:r>
            <a:r>
              <a:rPr lang="en-US" sz="4400" b="1" dirty="0"/>
              <a:t> </a:t>
            </a:r>
            <a:r>
              <a:rPr lang="en-US" sz="4400" b="1" dirty="0" err="1"/>
              <a:t>দশম</a:t>
            </a:r>
            <a:r>
              <a:rPr lang="en-US" sz="4400" b="1" dirty="0"/>
              <a:t> </a:t>
            </a:r>
            <a:r>
              <a:rPr lang="en-US" sz="4400" b="1" dirty="0" err="1"/>
              <a:t>শতাব্দীর</a:t>
            </a:r>
            <a:r>
              <a:rPr lang="en-US" sz="4400" b="1" dirty="0"/>
              <a:t> </a:t>
            </a:r>
            <a:r>
              <a:rPr lang="en-US" sz="4400" b="1" dirty="0" err="1"/>
              <a:t>সাহিত্য</a:t>
            </a:r>
            <a:r>
              <a:rPr lang="en-US" sz="4400" b="1" dirty="0"/>
              <a:t> ও </a:t>
            </a:r>
            <a:r>
              <a:rPr lang="en-US" sz="4400" b="1" dirty="0" err="1"/>
              <a:t>দর্শনে</a:t>
            </a:r>
            <a:r>
              <a:rPr lang="en-US" sz="4400" b="1" dirty="0"/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মনোবিজ্ঞান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/>
              <a:t>শব্দটি</a:t>
            </a:r>
            <a:r>
              <a:rPr lang="en-US" sz="4400" b="1" dirty="0"/>
              <a:t> </a:t>
            </a:r>
            <a:r>
              <a:rPr lang="en-US" sz="4400" b="1" dirty="0" err="1"/>
              <a:t>পাওয়া</a:t>
            </a:r>
            <a:r>
              <a:rPr lang="en-US" sz="4400" b="1" dirty="0"/>
              <a:t> </a:t>
            </a:r>
            <a:r>
              <a:rPr lang="en-US" sz="4400" b="1" dirty="0" err="1"/>
              <a:t>যায়</a:t>
            </a:r>
            <a:r>
              <a:rPr lang="en-US" sz="4400" b="1" dirty="0"/>
              <a:t>। </a:t>
            </a:r>
            <a:r>
              <a:rPr lang="en-US" sz="4400" b="1" dirty="0" err="1"/>
              <a:t>দুটি</a:t>
            </a:r>
            <a:r>
              <a:rPr lang="en-US" sz="4400" b="1" dirty="0"/>
              <a:t> </a:t>
            </a:r>
            <a:r>
              <a:rPr lang="en-US" sz="4400" b="1" dirty="0" err="1"/>
              <a:t>গ্রিক</a:t>
            </a:r>
            <a:r>
              <a:rPr lang="en-US" sz="4400" b="1" dirty="0"/>
              <a:t> </a:t>
            </a:r>
            <a:r>
              <a:rPr lang="en-US" sz="4400" b="1" dirty="0" err="1"/>
              <a:t>শব্দ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C00000"/>
                </a:solidFill>
              </a:rPr>
              <a:t>Psyche </a:t>
            </a:r>
            <a:r>
              <a:rPr lang="en-US" sz="4400" b="1" dirty="0"/>
              <a:t>ও </a:t>
            </a:r>
            <a:r>
              <a:rPr lang="en-US" sz="4400" b="1" dirty="0">
                <a:solidFill>
                  <a:srgbClr val="C00000"/>
                </a:solidFill>
              </a:rPr>
              <a:t>Logos </a:t>
            </a:r>
            <a:r>
              <a:rPr lang="en-US" sz="4400" b="1" dirty="0" err="1"/>
              <a:t>থেকে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C00000"/>
                </a:solidFill>
              </a:rPr>
              <a:t>Psychology </a:t>
            </a:r>
            <a:r>
              <a:rPr lang="en-US" sz="4400" b="1" dirty="0" err="1"/>
              <a:t>শব্দটির</a:t>
            </a:r>
            <a:r>
              <a:rPr lang="en-US" sz="4400" b="1" dirty="0"/>
              <a:t>  </a:t>
            </a:r>
            <a:r>
              <a:rPr lang="en-US" sz="4400" b="1" dirty="0" err="1"/>
              <a:t>উৎপত্তি</a:t>
            </a:r>
            <a:r>
              <a:rPr lang="en-US" sz="4400" b="1" dirty="0"/>
              <a:t>।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08BE6D0-AEBA-F348-981E-2FCE368AD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791354"/>
            <a:ext cx="5637918" cy="406664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574EB87C-DDB2-534C-9F65-24EE0E737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791355"/>
            <a:ext cx="5943600" cy="406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169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Striped Right 3">
            <a:extLst>
              <a:ext uri="{FF2B5EF4-FFF2-40B4-BE49-F238E27FC236}">
                <a16:creationId xmlns:a16="http://schemas.microsoft.com/office/drawing/2014/main" xmlns="" id="{5D53BE46-5281-5F4B-9D91-D94508CDDCC0}"/>
              </a:ext>
            </a:extLst>
          </p:cNvPr>
          <p:cNvSpPr/>
          <p:nvPr/>
        </p:nvSpPr>
        <p:spPr>
          <a:xfrm>
            <a:off x="2852426" y="-359617"/>
            <a:ext cx="5112855" cy="2395586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C00000"/>
                </a:solidFill>
              </a:rPr>
              <a:t>Psyche </a:t>
            </a:r>
            <a:r>
              <a:rPr lang="en-US" sz="4000" b="1">
                <a:solidFill>
                  <a:schemeClr val="tx1"/>
                </a:solidFill>
              </a:rPr>
              <a:t>শব্দের অর্থ কী?</a:t>
            </a:r>
            <a:endParaRPr lang="en-US" sz="4000" b="1">
              <a:solidFill>
                <a:srgbClr val="C0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1E5F929-7813-FB44-8505-14FD08AD4979}"/>
              </a:ext>
            </a:extLst>
          </p:cNvPr>
          <p:cNvSpPr/>
          <p:nvPr/>
        </p:nvSpPr>
        <p:spPr>
          <a:xfrm>
            <a:off x="8078262" y="69008"/>
            <a:ext cx="2522623" cy="15383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C00000"/>
                </a:solidFill>
              </a:rPr>
              <a:t>আত্মা বা মন</a:t>
            </a: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xmlns="" id="{29F52F47-5292-074F-BA10-53A90E333240}"/>
              </a:ext>
            </a:extLst>
          </p:cNvPr>
          <p:cNvSpPr/>
          <p:nvPr/>
        </p:nvSpPr>
        <p:spPr>
          <a:xfrm>
            <a:off x="2852426" y="2035969"/>
            <a:ext cx="5225836" cy="2232422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C00000"/>
                </a:solidFill>
              </a:rPr>
              <a:t>Logos </a:t>
            </a:r>
            <a:r>
              <a:rPr lang="en-US" sz="4000" b="1">
                <a:solidFill>
                  <a:schemeClr val="tx1"/>
                </a:solidFill>
              </a:rPr>
              <a:t>শব্দের অর্থ কী?   </a:t>
            </a:r>
            <a:endParaRPr lang="en-US" sz="4000" b="1">
              <a:solidFill>
                <a:srgbClr val="C0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9597534-141B-9645-ADCA-7C4AF12CE459}"/>
              </a:ext>
            </a:extLst>
          </p:cNvPr>
          <p:cNvSpPr/>
          <p:nvPr/>
        </p:nvSpPr>
        <p:spPr>
          <a:xfrm>
            <a:off x="8078262" y="2202060"/>
            <a:ext cx="2780705" cy="16019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C00000"/>
                </a:solidFill>
              </a:rPr>
              <a:t>বিজ্ঞান বা প্রজ্ঞা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BFCD056-3C86-2C41-B26C-5A21675E1AFE}"/>
              </a:ext>
            </a:extLst>
          </p:cNvPr>
          <p:cNvSpPr/>
          <p:nvPr/>
        </p:nvSpPr>
        <p:spPr>
          <a:xfrm>
            <a:off x="415249" y="4268392"/>
            <a:ext cx="11050470" cy="23955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শব্দগত অর্থে </a:t>
            </a:r>
            <a:r>
              <a:rPr lang="en-US" sz="4000" b="1">
                <a:solidFill>
                  <a:srgbClr val="C00000"/>
                </a:solidFill>
              </a:rPr>
              <a:t>মনোবিজ্ঞান </a:t>
            </a:r>
            <a:r>
              <a:rPr lang="en-US" sz="4000" b="1">
                <a:solidFill>
                  <a:schemeClr val="tx1"/>
                </a:solidFill>
              </a:rPr>
              <a:t>হচ্ছে মন বা আত্মার বিজ্ঞান। </a:t>
            </a:r>
            <a:r>
              <a:rPr lang="en-US" sz="4000" b="1">
                <a:solidFill>
                  <a:srgbClr val="C00000"/>
                </a:solidFill>
              </a:rPr>
              <a:t> </a:t>
            </a:r>
            <a:endParaRPr lang="en-US" sz="4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70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B937DE-0F02-9B4D-B103-BC2B3BF9A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11963399" cy="2667000"/>
          </a:xfrm>
        </p:spPr>
        <p:txBody>
          <a:bodyPr>
            <a:normAutofit/>
          </a:bodyPr>
          <a:lstStyle/>
          <a:p>
            <a:r>
              <a:rPr lang="en-US" sz="3200" b="1" dirty="0"/>
              <a:t>১৮৭৯ </a:t>
            </a:r>
            <a:r>
              <a:rPr lang="en-US" sz="3200" b="1" dirty="0" err="1"/>
              <a:t>সালে</a:t>
            </a:r>
            <a:r>
              <a:rPr lang="en-US" sz="3200" b="1" dirty="0"/>
              <a:t> </a:t>
            </a:r>
            <a:r>
              <a:rPr lang="en-US" sz="3200" b="1" dirty="0" err="1"/>
              <a:t>উইলহেম</a:t>
            </a:r>
            <a:r>
              <a:rPr lang="en-US" sz="3200" b="1" dirty="0"/>
              <a:t> </a:t>
            </a:r>
            <a:r>
              <a:rPr lang="en-US" sz="3200" b="1" dirty="0" err="1"/>
              <a:t>উন্ড</a:t>
            </a:r>
            <a:r>
              <a:rPr lang="en-US" sz="3200" b="1" dirty="0"/>
              <a:t> </a:t>
            </a:r>
            <a:r>
              <a:rPr lang="en-US" sz="3200" b="1" dirty="0" err="1"/>
              <a:t>মনোবিজ্ঞানের</a:t>
            </a:r>
            <a:r>
              <a:rPr lang="en-US" sz="3200" b="1" dirty="0"/>
              <a:t> </a:t>
            </a:r>
            <a:r>
              <a:rPr lang="en-US" sz="3200" b="1" dirty="0" err="1"/>
              <a:t>গবেষণা</a:t>
            </a:r>
            <a:r>
              <a:rPr lang="en-US" sz="3200" b="1" dirty="0"/>
              <a:t> </a:t>
            </a:r>
            <a:r>
              <a:rPr lang="en-US" sz="3200" b="1" dirty="0" err="1"/>
              <a:t>পরিচালনার</a:t>
            </a:r>
            <a:r>
              <a:rPr lang="en-US" sz="3200" b="1" dirty="0"/>
              <a:t> </a:t>
            </a:r>
            <a:r>
              <a:rPr lang="en-US" sz="3200" b="1" dirty="0" err="1"/>
              <a:t>লক্ষ্যে</a:t>
            </a:r>
            <a:r>
              <a:rPr lang="en-US" sz="3200" b="1" dirty="0"/>
              <a:t> </a:t>
            </a:r>
            <a:r>
              <a:rPr lang="en-US" sz="3200" b="1" dirty="0" err="1"/>
              <a:t>জার্মানির</a:t>
            </a:r>
            <a:r>
              <a:rPr lang="en-US" sz="3200" b="1" dirty="0"/>
              <a:t> </a:t>
            </a:r>
            <a:r>
              <a:rPr lang="en-US" sz="3200" b="1" dirty="0" err="1"/>
              <a:t>লিপজিগ</a:t>
            </a:r>
            <a:r>
              <a:rPr lang="en-US" sz="3200" b="1" dirty="0"/>
              <a:t> </a:t>
            </a:r>
            <a:r>
              <a:rPr lang="en-US" sz="3200" b="1" dirty="0" err="1"/>
              <a:t>বিশ্ববিদ্যালয়ে</a:t>
            </a:r>
            <a:r>
              <a:rPr lang="en-US" sz="3200" b="1" dirty="0"/>
              <a:t> </a:t>
            </a:r>
            <a:r>
              <a:rPr lang="en-US" sz="3200" b="1" dirty="0" err="1"/>
              <a:t>প্রথম</a:t>
            </a:r>
            <a:r>
              <a:rPr lang="en-US" sz="3200" b="1" dirty="0"/>
              <a:t> </a:t>
            </a:r>
            <a:r>
              <a:rPr lang="en-US" sz="3200" b="1" dirty="0" err="1"/>
              <a:t>পূর্ণাঙ্গ</a:t>
            </a:r>
            <a:r>
              <a:rPr lang="en-US" sz="3200" b="1" dirty="0"/>
              <a:t> </a:t>
            </a:r>
            <a:r>
              <a:rPr lang="en-US" sz="3200" b="1" dirty="0" err="1"/>
              <a:t>গবেষণাগার</a:t>
            </a:r>
            <a:r>
              <a:rPr lang="en-US" sz="3200" b="1" dirty="0"/>
              <a:t> </a:t>
            </a:r>
            <a:r>
              <a:rPr lang="en-US" sz="3200" b="1" dirty="0" err="1"/>
              <a:t>স্থাপন</a:t>
            </a:r>
            <a:r>
              <a:rPr lang="en-US" sz="3200" b="1" dirty="0"/>
              <a:t> </a:t>
            </a:r>
            <a:r>
              <a:rPr lang="en-US" sz="3200" b="1" dirty="0" err="1"/>
              <a:t>করেন</a:t>
            </a:r>
            <a:r>
              <a:rPr lang="en-US" sz="3200" b="1" dirty="0"/>
              <a:t>। </a:t>
            </a:r>
            <a:r>
              <a:rPr lang="en-US" sz="3200" b="1" dirty="0" err="1"/>
              <a:t>এজন্য</a:t>
            </a:r>
            <a:r>
              <a:rPr lang="en-US" sz="3200" b="1" dirty="0"/>
              <a:t> </a:t>
            </a:r>
            <a:r>
              <a:rPr lang="en-US" sz="3200" b="1" dirty="0" err="1"/>
              <a:t>উন্ডকে</a:t>
            </a:r>
            <a:r>
              <a:rPr lang="en-US" sz="3200" b="1" dirty="0"/>
              <a:t> </a:t>
            </a:r>
            <a:r>
              <a:rPr lang="en-US" sz="3200" b="1" dirty="0" err="1"/>
              <a:t>পরীক্ষণ</a:t>
            </a:r>
            <a:r>
              <a:rPr lang="en-US" sz="3200" b="1" dirty="0"/>
              <a:t> </a:t>
            </a:r>
            <a:r>
              <a:rPr lang="en-US" sz="3200" b="1" dirty="0" err="1"/>
              <a:t>মনোবিজ্ঞানের</a:t>
            </a:r>
            <a:r>
              <a:rPr lang="en-US" sz="3200" b="1" dirty="0"/>
              <a:t> </a:t>
            </a:r>
            <a:r>
              <a:rPr lang="en-US" sz="3200" b="1" dirty="0" err="1"/>
              <a:t>জনক</a:t>
            </a:r>
            <a:r>
              <a:rPr lang="en-US" sz="3200" b="1" dirty="0"/>
              <a:t> </a:t>
            </a:r>
            <a:r>
              <a:rPr lang="en-US" sz="3200" b="1" dirty="0" err="1"/>
              <a:t>বলা</a:t>
            </a:r>
            <a:r>
              <a:rPr lang="en-US" sz="3200" b="1" dirty="0"/>
              <a:t> </a:t>
            </a:r>
            <a:r>
              <a:rPr lang="en-US" sz="3200" b="1" dirty="0" err="1"/>
              <a:t>হয়</a:t>
            </a:r>
            <a:r>
              <a:rPr lang="en-US" sz="3200" b="1" dirty="0"/>
              <a:t>। </a:t>
            </a:r>
            <a:br>
              <a:rPr lang="en-US" sz="3200" b="1" dirty="0"/>
            </a:br>
            <a:r>
              <a:rPr lang="en-US" sz="3200" b="1" dirty="0"/>
              <a:t># </a:t>
            </a:r>
            <a:r>
              <a:rPr lang="en-US" sz="3200" b="1" dirty="0" err="1"/>
              <a:t>উন্ডের</a:t>
            </a:r>
            <a:r>
              <a:rPr lang="en-US" sz="3200" b="1" dirty="0"/>
              <a:t> </a:t>
            </a:r>
            <a:r>
              <a:rPr lang="en-US" sz="3200" b="1" dirty="0" err="1"/>
              <a:t>মতে</a:t>
            </a:r>
            <a:r>
              <a:rPr lang="en-US" sz="3200" b="1" dirty="0"/>
              <a:t>, “</a:t>
            </a:r>
            <a:r>
              <a:rPr lang="en-US" sz="3200" b="1" dirty="0" err="1"/>
              <a:t>মনোবিজ্ঞান</a:t>
            </a:r>
            <a:r>
              <a:rPr lang="en-US" sz="3200" b="1" dirty="0"/>
              <a:t> </a:t>
            </a:r>
            <a:r>
              <a:rPr lang="en-US" sz="3200" b="1" dirty="0" err="1"/>
              <a:t>হলো</a:t>
            </a:r>
            <a:r>
              <a:rPr lang="en-US" sz="3200" b="1" dirty="0"/>
              <a:t> </a:t>
            </a:r>
            <a:r>
              <a:rPr lang="en-US" sz="3200" b="1" dirty="0" err="1"/>
              <a:t>চেতনার</a:t>
            </a:r>
            <a:r>
              <a:rPr lang="en-US" sz="3200" b="1" dirty="0"/>
              <a:t> </a:t>
            </a:r>
            <a:r>
              <a:rPr lang="en-US" sz="3200" b="1" dirty="0" err="1"/>
              <a:t>বিজ্ঞান</a:t>
            </a:r>
            <a:r>
              <a:rPr lang="en-US" sz="3200" b="1" dirty="0"/>
              <a:t>।”      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1DBCFB7-8FEC-5B46-A004-60610D21C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425" y="2909886"/>
            <a:ext cx="11035903" cy="394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338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BD3D36-C76B-AC49-B05B-59EA7E3EE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52400" y="0"/>
            <a:ext cx="12039600" cy="1803797"/>
          </a:xfrm>
        </p:spPr>
        <p:txBody>
          <a:bodyPr>
            <a:normAutofit fontScale="90000"/>
          </a:bodyPr>
          <a:lstStyle/>
          <a:p>
            <a:r>
              <a:rPr lang="en-US" sz="4000" b="1" dirty="0" err="1"/>
              <a:t>আমেরিকার</a:t>
            </a:r>
            <a:r>
              <a:rPr lang="en-US" sz="4000" b="1" dirty="0"/>
              <a:t> </a:t>
            </a:r>
            <a:r>
              <a:rPr lang="en-US" sz="4000" b="1" dirty="0" err="1"/>
              <a:t>মনোবিজ্ঞানী</a:t>
            </a:r>
            <a:r>
              <a:rPr lang="en-US" sz="4000" b="1" dirty="0"/>
              <a:t> </a:t>
            </a:r>
            <a:r>
              <a:rPr lang="en-US" sz="4000" b="1" dirty="0" err="1"/>
              <a:t>ওয়াটসন</a:t>
            </a:r>
            <a:r>
              <a:rPr lang="en-US" sz="4000" b="1" dirty="0"/>
              <a:t> ১৯১৩ </a:t>
            </a:r>
            <a:r>
              <a:rPr lang="en-US" sz="4000" b="1" dirty="0" err="1"/>
              <a:t>সালে</a:t>
            </a:r>
            <a:r>
              <a:rPr lang="en-US" sz="4000" b="1" dirty="0"/>
              <a:t> </a:t>
            </a:r>
            <a:r>
              <a:rPr lang="en-US" sz="4000" b="1" dirty="0" err="1"/>
              <a:t>মনোবিজ্ঞানের</a:t>
            </a:r>
            <a:r>
              <a:rPr lang="en-US" sz="4000" b="1" dirty="0"/>
              <a:t> </a:t>
            </a:r>
            <a:r>
              <a:rPr lang="en-US" sz="4000" b="1" dirty="0" err="1"/>
              <a:t>সম্পূর্ণ</a:t>
            </a:r>
            <a:r>
              <a:rPr lang="en-US" sz="4000" b="1" dirty="0"/>
              <a:t> </a:t>
            </a:r>
            <a:r>
              <a:rPr lang="en-US" sz="4000" b="1" dirty="0" err="1"/>
              <a:t>নতুন</a:t>
            </a:r>
            <a:r>
              <a:rPr lang="en-US" sz="4000" b="1" dirty="0"/>
              <a:t> </a:t>
            </a:r>
            <a:r>
              <a:rPr lang="en-US" sz="4000" b="1" dirty="0" err="1"/>
              <a:t>সংজ্ঞা</a:t>
            </a:r>
            <a:r>
              <a:rPr lang="en-US" sz="4000" b="1" dirty="0"/>
              <a:t> </a:t>
            </a:r>
            <a:r>
              <a:rPr lang="en-US" sz="4000" b="1" dirty="0" err="1"/>
              <a:t>প্রদান</a:t>
            </a:r>
            <a:r>
              <a:rPr lang="en-US" sz="4000" b="1" dirty="0"/>
              <a:t> </a:t>
            </a:r>
            <a:r>
              <a:rPr lang="en-US" sz="4000" b="1" dirty="0" err="1"/>
              <a:t>করেন</a:t>
            </a:r>
            <a:r>
              <a:rPr lang="en-US" sz="4000" b="1" dirty="0"/>
              <a:t>।</a:t>
            </a:r>
            <a:br>
              <a:rPr lang="en-US" sz="4000" b="1" dirty="0"/>
            </a:br>
            <a:r>
              <a:rPr lang="en-US" sz="4000" b="1" dirty="0"/>
              <a:t>#</a:t>
            </a:r>
            <a:r>
              <a:rPr lang="en-US" sz="4000" b="1" dirty="0" err="1"/>
              <a:t>তাঁর</a:t>
            </a:r>
            <a:r>
              <a:rPr lang="en-US" sz="4000" b="1" dirty="0"/>
              <a:t> </a:t>
            </a:r>
            <a:r>
              <a:rPr lang="en-US" sz="4000" b="1" dirty="0" err="1"/>
              <a:t>মতে</a:t>
            </a:r>
            <a:r>
              <a:rPr lang="en-US" sz="4000" b="1" dirty="0"/>
              <a:t>, “</a:t>
            </a:r>
            <a:r>
              <a:rPr lang="en-US" sz="4000" b="1" dirty="0" err="1"/>
              <a:t>মনোবিজ্ঞান</a:t>
            </a:r>
            <a:r>
              <a:rPr lang="en-US" sz="4000" b="1" dirty="0"/>
              <a:t> </a:t>
            </a:r>
            <a:r>
              <a:rPr lang="en-US" sz="4000" b="1" dirty="0" err="1"/>
              <a:t>হলো</a:t>
            </a:r>
            <a:r>
              <a:rPr lang="en-US" sz="4000" b="1" dirty="0"/>
              <a:t> </a:t>
            </a:r>
            <a:r>
              <a:rPr lang="en-US" sz="4000" b="1" dirty="0" err="1"/>
              <a:t>আচরণের</a:t>
            </a:r>
            <a:r>
              <a:rPr lang="en-US" sz="4000" b="1" dirty="0"/>
              <a:t> </a:t>
            </a:r>
            <a:r>
              <a:rPr lang="en-US" sz="4000" b="1" dirty="0" err="1"/>
              <a:t>বিজ্ঞান</a:t>
            </a:r>
            <a:r>
              <a:rPr lang="en-US" sz="4000" b="1" dirty="0"/>
              <a:t>।”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391683B-A83A-BF40-9921-8B5A14977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62200"/>
            <a:ext cx="6083390" cy="44958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3DE358A8-1AD7-4C45-ABBF-48B8587F7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2362200"/>
            <a:ext cx="5685234" cy="426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861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021177-B9DD-8C47-B848-80321391F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29406"/>
            <a:ext cx="11264503" cy="2569103"/>
          </a:xfrm>
        </p:spPr>
        <p:txBody>
          <a:bodyPr>
            <a:normAutofit/>
          </a:bodyPr>
          <a:lstStyle/>
          <a:p>
            <a:r>
              <a:rPr lang="en-US" sz="3200"/>
              <a:t>#রডিজার ও সঙ্গীদের মতে, “মনোবিজ্ঞানকে আচরণ ও মানব জীবনের সংঘটিত অনুধ্যান হিসেবে সংজ্ঞায়িত করা যায়।”</a:t>
            </a:r>
            <a:br>
              <a:rPr lang="en-US" sz="3200"/>
            </a:br>
            <a:r>
              <a:rPr lang="en-US" sz="3200"/>
              <a:t>#ক্রাইডার ও সঙ্গীদের মতে, “মনোবিজ্ঞান হলো আচরণ ও মানসিক প্রক্রিয়াসমূহের বিজ্ঞানসম্মত পর্যালোচনা।”  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35C55AE-3FB1-524C-9930-4330030A2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5032" y="2934228"/>
            <a:ext cx="6085284" cy="3745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D9BDC0-EA6D-0149-A9E5-678BAA0A7D71}"/>
              </a:ext>
            </a:extLst>
          </p:cNvPr>
          <p:cNvSpPr txBox="1"/>
          <p:nvPr/>
        </p:nvSpPr>
        <p:spPr>
          <a:xfrm>
            <a:off x="5425678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184B15-C6DC-2E4E-8063-6C0C2D95F16B}"/>
              </a:ext>
            </a:extLst>
          </p:cNvPr>
          <p:cNvSpPr txBox="1"/>
          <p:nvPr/>
        </p:nvSpPr>
        <p:spPr>
          <a:xfrm>
            <a:off x="350640" y="2819400"/>
            <a:ext cx="6431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C00000"/>
                </a:solidFill>
              </a:rPr>
              <a:t>মনোবিজ্ঞানের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/>
              <a:t>আধুনিক</a:t>
            </a:r>
            <a:r>
              <a:rPr lang="en-US" sz="4000" b="1" dirty="0"/>
              <a:t> </a:t>
            </a:r>
            <a:r>
              <a:rPr lang="en-US" sz="4000" b="1" dirty="0" err="1"/>
              <a:t>সংজ্ঞাঃ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/>
              <a:t>“</a:t>
            </a:r>
            <a:r>
              <a:rPr lang="en-US" sz="4000" b="1" dirty="0" err="1">
                <a:solidFill>
                  <a:srgbClr val="C00000"/>
                </a:solidFill>
              </a:rPr>
              <a:t>মনোবিজ্ঞান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/>
              <a:t>হলো</a:t>
            </a:r>
            <a:r>
              <a:rPr lang="en-US" sz="4000" b="1" dirty="0"/>
              <a:t> </a:t>
            </a:r>
            <a:r>
              <a:rPr lang="en-US" sz="4000" b="1" dirty="0" err="1"/>
              <a:t>প্রাণীর</a:t>
            </a:r>
            <a:r>
              <a:rPr lang="en-US" sz="4000" b="1" dirty="0"/>
              <a:t> </a:t>
            </a:r>
            <a:r>
              <a:rPr lang="en-US" sz="4000" b="1" dirty="0" err="1"/>
              <a:t>প্রধানত</a:t>
            </a:r>
            <a:r>
              <a:rPr lang="en-US" sz="4000" b="1" dirty="0"/>
              <a:t> </a:t>
            </a:r>
            <a:r>
              <a:rPr lang="en-US" sz="4000" b="1" dirty="0" err="1"/>
              <a:t>মানুষের</a:t>
            </a:r>
            <a:r>
              <a:rPr lang="en-US" sz="4000" b="1" dirty="0"/>
              <a:t> </a:t>
            </a:r>
            <a:r>
              <a:rPr lang="en-US" sz="4000" b="1" dirty="0" err="1"/>
              <a:t>আচরণ</a:t>
            </a:r>
            <a:r>
              <a:rPr lang="en-US" sz="4000" b="1" dirty="0"/>
              <a:t> ও </a:t>
            </a:r>
            <a:r>
              <a:rPr lang="en-US" sz="4000" b="1" dirty="0" err="1"/>
              <a:t>মানসিক</a:t>
            </a:r>
            <a:r>
              <a:rPr lang="en-US" sz="4000" b="1" dirty="0"/>
              <a:t> </a:t>
            </a:r>
            <a:r>
              <a:rPr lang="en-US" sz="4000" b="1" dirty="0" err="1"/>
              <a:t>প্রক্রিয়ার</a:t>
            </a:r>
            <a:r>
              <a:rPr lang="en-US" sz="4000" b="1" dirty="0"/>
              <a:t> </a:t>
            </a:r>
            <a:r>
              <a:rPr lang="en-US" sz="4000" b="1" dirty="0" err="1"/>
              <a:t>বিজ্ঞানসম্মত</a:t>
            </a:r>
            <a:r>
              <a:rPr lang="en-US" sz="4000" b="1" dirty="0"/>
              <a:t> </a:t>
            </a:r>
            <a:r>
              <a:rPr lang="en-US" sz="4000" b="1" dirty="0" err="1"/>
              <a:t>পর্যালোচনা</a:t>
            </a:r>
            <a:r>
              <a:rPr lang="en-US" sz="4000" b="1" dirty="0"/>
              <a:t>।”   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3872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0DED-DA28-429B-931A-F158AC9D664E}" type="datetime9">
              <a:rPr lang="en-US" smtClean="0"/>
              <a:pPr/>
              <a:t>4/10/2021 8:03:59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8100"/>
            <a:ext cx="92202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5710C3-252D-3745-9E20-CCA6E20F5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মনোবিজ্ঞান হলো প্রাণীর প্রধাণত মানুষের আচরণ ও মানসিক প্রক্রিয়ার বিজ্ঞান ।  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A32CED7-8965-5545-998F-021F49AE8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2457" y="1935163"/>
            <a:ext cx="3267086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660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11734800" cy="5562601"/>
          </a:xfrm>
          <a:pattFill prst="pct50">
            <a:fgClr>
              <a:schemeClr val="bg1"/>
            </a:fgClr>
            <a:bgClr>
              <a:srgbClr val="00B0F0"/>
            </a:bgClr>
          </a:pattFill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3600" b="1" i="1" dirty="0" smtClean="0">
                <a:solidFill>
                  <a:srgbClr val="0070C0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সামাজিক </a:t>
            </a:r>
            <a:r>
              <a:rPr lang="en-GB" sz="3600" b="1" i="1" dirty="0" err="1" smtClean="0">
                <a:solidFill>
                  <a:srgbClr val="0070C0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সমস্যা</a:t>
            </a:r>
            <a:r>
              <a:rPr lang="en-GB" sz="3600" b="1" i="1" dirty="0" smtClean="0">
                <a:solidFill>
                  <a:srgbClr val="0070C0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b="1" i="1" dirty="0" err="1" smtClean="0">
                <a:solidFill>
                  <a:srgbClr val="0070C0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সমাধানের</a:t>
            </a:r>
            <a:r>
              <a:rPr lang="en-GB" sz="3600" b="1" i="1" dirty="0">
                <a:solidFill>
                  <a:srgbClr val="0070C0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b="1" i="1" dirty="0" err="1" smtClean="0">
                <a:solidFill>
                  <a:srgbClr val="0070C0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বৈজ্ঞানিক</a:t>
            </a:r>
            <a:r>
              <a:rPr lang="en-GB" sz="3600" b="1" i="1" dirty="0" smtClean="0">
                <a:solidFill>
                  <a:srgbClr val="0070C0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b="1" i="1" dirty="0" err="1" smtClean="0">
                <a:solidFill>
                  <a:srgbClr val="0070C0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প্রক্রিয়াই</a:t>
            </a:r>
            <a:r>
              <a:rPr lang="en-GB" sz="3600" b="1" i="1" dirty="0" smtClean="0">
                <a:solidFill>
                  <a:srgbClr val="0070C0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b="1" i="1" dirty="0" err="1" smtClean="0">
                <a:solidFill>
                  <a:srgbClr val="0070C0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হলো</a:t>
            </a:r>
            <a:r>
              <a:rPr lang="en-GB" sz="3600" b="1" i="1" dirty="0" smtClean="0">
                <a:solidFill>
                  <a:srgbClr val="0070C0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b="1" i="1" dirty="0" err="1" smtClean="0">
                <a:solidFill>
                  <a:srgbClr val="0070C0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সমাজকর্ম</a:t>
            </a:r>
            <a:r>
              <a:rPr lang="en-GB" sz="3600" b="1" i="1" dirty="0" smtClean="0">
                <a:solidFill>
                  <a:srgbClr val="0070C0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।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সমাজকর্ম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এমন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একটি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সাহায্যকারী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পেশা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যা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মানুষকে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এমনভাবে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সাহায্য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করে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যাতে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তারা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নিজেরাই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নিজেদের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সাহায্য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করতে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পারে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। </a:t>
            </a:r>
            <a:r>
              <a:rPr lang="en-GB" sz="3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(Social work is a helping profession. It helps people so that they can help themselves.)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GB" sz="36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W. A . Friedlander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সমাজকর্মের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বহুল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প্রচলিত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সঙ্গা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দিয়েছেন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- “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সমাজকর্ম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বৈজ্ঞানিক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জ্ঞান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ও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মানবিক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সম্পর্ক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বিষয়ক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দক্ষতাসম্পন্ন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এমন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এক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পেশাদার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সেবাকর্ম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,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যা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ব্যক্তিকে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একক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বা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দলীয়ভাবে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,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ব্যক্তিগত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ও সামাজিক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সন্তুষ্টি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এবং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স্বাধীনতা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লাভে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সহায়তা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করে</a:t>
            </a:r>
            <a:r>
              <a:rPr lang="en-GB" sz="3600" dirty="0" smtClean="0">
                <a:solidFill>
                  <a:schemeClr val="tx1"/>
                </a:solidFill>
                <a:latin typeface="SutonnyOMJ" panose="01010600010101010101" pitchFamily="2" charset="0"/>
                <a:ea typeface="Verdana" panose="020B0604030504040204" pitchFamily="34" charset="0"/>
                <a:cs typeface="SutonnyOMJ" panose="01010600010101010101" pitchFamily="2" charset="0"/>
              </a:rPr>
              <a:t>।”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3600" dirty="0" smtClean="0">
              <a:solidFill>
                <a:schemeClr val="tx1"/>
              </a:solidFill>
              <a:latin typeface="SutonnyOMJ" panose="01010600010101010101" pitchFamily="2" charset="0"/>
              <a:ea typeface="Verdana" panose="020B0604030504040204" pitchFamily="34" charset="0"/>
              <a:cs typeface="SutonnyOMJ" panose="01010600010101010101" pitchFamily="2" charset="0"/>
            </a:endParaRPr>
          </a:p>
          <a:p>
            <a:pPr algn="l"/>
            <a:endParaRPr lang="en-GB" sz="3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en-GB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l"/>
            <a:endParaRPr lang="en-GB" sz="3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en-US" sz="3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57400" y="381000"/>
            <a:ext cx="6705600" cy="1036319"/>
          </a:xfrm>
        </p:spPr>
        <p:txBody>
          <a:bodyPr>
            <a:normAutofit/>
          </a:bodyPr>
          <a:lstStyle/>
          <a:p>
            <a:r>
              <a:rPr lang="en-US" dirty="0" err="1" smtClean="0"/>
              <a:t>সমাজকর্মের</a:t>
            </a:r>
            <a:r>
              <a:rPr lang="en-US" dirty="0" smtClean="0"/>
              <a:t> </a:t>
            </a:r>
            <a:r>
              <a:rPr lang="en-US" dirty="0" err="1" smtClean="0"/>
              <a:t>সংজ্ঞা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691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96112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wR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_¨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vKvwi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mgvRKg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Ggb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Kjv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ckv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mgvRK‡g©i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Abykxj‡bi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RbMY‡K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Ggb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hv‡Z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Zv‡`i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e¨w³MZ `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jxq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mgwó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m‡šÍvlRbK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Rxeb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gv‡b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jv‡f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mÿg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4000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718403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04088"/>
            <a:ext cx="7620000" cy="438912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সমাজকর্ম</a:t>
            </a:r>
            <a:r>
              <a:rPr lang="en-US" sz="3600" dirty="0" smtClean="0"/>
              <a:t> ও </a:t>
            </a:r>
            <a:r>
              <a:rPr lang="en-US" sz="3600" dirty="0" err="1" smtClean="0"/>
              <a:t>মনোবিজ্ঞানের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সম্পর্ক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১)</a:t>
            </a:r>
            <a:r>
              <a:rPr lang="en-US" dirty="0" err="1" smtClean="0"/>
              <a:t>সমস্যা</a:t>
            </a:r>
            <a:r>
              <a:rPr lang="en-US" dirty="0" smtClean="0"/>
              <a:t> </a:t>
            </a:r>
            <a:r>
              <a:rPr lang="en-US" dirty="0" err="1" smtClean="0"/>
              <a:t>বিশ্লেষন</a:t>
            </a:r>
            <a:endParaRPr lang="en-US" dirty="0" smtClean="0"/>
          </a:p>
          <a:p>
            <a:r>
              <a:rPr lang="en-US" dirty="0" smtClean="0"/>
              <a:t>২)</a:t>
            </a:r>
            <a:r>
              <a:rPr lang="en-US" dirty="0" err="1" smtClean="0"/>
              <a:t>ব্যক্তি</a:t>
            </a:r>
            <a:r>
              <a:rPr lang="en-US" dirty="0" smtClean="0"/>
              <a:t> </a:t>
            </a:r>
            <a:r>
              <a:rPr lang="en-US" dirty="0" err="1" smtClean="0"/>
              <a:t>ওপরিবেশসংক্রান্ত</a:t>
            </a:r>
            <a:r>
              <a:rPr lang="en-US" dirty="0" smtClean="0"/>
              <a:t> </a:t>
            </a:r>
            <a:r>
              <a:rPr lang="en-US" dirty="0" err="1" smtClean="0"/>
              <a:t>জ্ঞান</a:t>
            </a:r>
            <a:endParaRPr lang="en-US" dirty="0" smtClean="0"/>
          </a:p>
          <a:p>
            <a:r>
              <a:rPr lang="en-US" dirty="0" smtClean="0"/>
              <a:t>৩)</a:t>
            </a:r>
            <a:r>
              <a:rPr lang="en-US" dirty="0" err="1" smtClean="0"/>
              <a:t>বিষয়বস্তুগত</a:t>
            </a:r>
            <a:endParaRPr lang="en-US" dirty="0" smtClean="0"/>
          </a:p>
          <a:p>
            <a:r>
              <a:rPr lang="en-US" dirty="0" smtClean="0"/>
              <a:t>৪)</a:t>
            </a:r>
            <a:r>
              <a:rPr lang="en-US" dirty="0" err="1" smtClean="0"/>
              <a:t>সমস্যার</a:t>
            </a:r>
            <a:r>
              <a:rPr lang="en-US" dirty="0" smtClean="0"/>
              <a:t> </a:t>
            </a:r>
            <a:r>
              <a:rPr lang="en-US" dirty="0" err="1" smtClean="0"/>
              <a:t>সমাধান</a:t>
            </a:r>
            <a:r>
              <a:rPr lang="en-US" dirty="0" smtClean="0"/>
              <a:t> </a:t>
            </a:r>
            <a:r>
              <a:rPr lang="en-US" dirty="0" err="1" smtClean="0"/>
              <a:t>প্রক্রিয়া</a:t>
            </a:r>
            <a:endParaRPr lang="en-US" dirty="0" smtClean="0"/>
          </a:p>
          <a:p>
            <a:r>
              <a:rPr lang="en-US" dirty="0" smtClean="0"/>
              <a:t>৫)</a:t>
            </a:r>
            <a:r>
              <a:rPr lang="en-US" dirty="0" err="1" smtClean="0"/>
              <a:t>জনমত</a:t>
            </a:r>
            <a:r>
              <a:rPr lang="en-US" dirty="0" smtClean="0"/>
              <a:t> </a:t>
            </a:r>
            <a:r>
              <a:rPr lang="en-US" dirty="0" err="1" smtClean="0"/>
              <a:t>গঠন</a:t>
            </a:r>
            <a:r>
              <a:rPr lang="en-US" dirty="0" smtClean="0"/>
              <a:t> ও </a:t>
            </a:r>
            <a:r>
              <a:rPr lang="en-US" dirty="0" err="1" smtClean="0"/>
              <a:t>অংশগ্রহন</a:t>
            </a:r>
            <a:endParaRPr lang="en-US" dirty="0" smtClean="0"/>
          </a:p>
          <a:p>
            <a:r>
              <a:rPr lang="en-US" dirty="0" smtClean="0"/>
              <a:t>৬)</a:t>
            </a:r>
            <a:r>
              <a:rPr lang="en-US" dirty="0" err="1" smtClean="0"/>
              <a:t>সমাজকর্মের</a:t>
            </a:r>
            <a:r>
              <a:rPr lang="en-US" dirty="0" smtClean="0"/>
              <a:t> </a:t>
            </a:r>
            <a:r>
              <a:rPr lang="en-US" dirty="0" err="1" smtClean="0"/>
              <a:t>জ্ঞানের</a:t>
            </a:r>
            <a:r>
              <a:rPr lang="en-US" dirty="0" smtClean="0"/>
              <a:t> </a:t>
            </a:r>
            <a:r>
              <a:rPr lang="en-US" dirty="0" err="1" smtClean="0"/>
              <a:t>উৎস</a:t>
            </a:r>
            <a:r>
              <a:rPr lang="en-US" dirty="0" smtClean="0"/>
              <a:t> </a:t>
            </a:r>
            <a:r>
              <a:rPr lang="en-US" dirty="0" err="1" smtClean="0"/>
              <a:t>মনোবিজ্ঞান</a:t>
            </a:r>
            <a:endParaRPr lang="en-US" dirty="0" smtClean="0"/>
          </a:p>
          <a:p>
            <a:r>
              <a:rPr lang="en-US" dirty="0" smtClean="0"/>
              <a:t>৭)</a:t>
            </a:r>
            <a:r>
              <a:rPr lang="en-US" dirty="0" err="1" smtClean="0"/>
              <a:t>আবেগ</a:t>
            </a:r>
            <a:r>
              <a:rPr lang="en-US" dirty="0" smtClean="0"/>
              <a:t> ও </a:t>
            </a:r>
            <a:r>
              <a:rPr lang="en-US" dirty="0" err="1" smtClean="0"/>
              <a:t>আচরনের</a:t>
            </a:r>
            <a:r>
              <a:rPr lang="en-US" dirty="0" smtClean="0"/>
              <a:t> </a:t>
            </a:r>
            <a:r>
              <a:rPr lang="en-US" dirty="0" err="1" smtClean="0"/>
              <a:t>নিয়ন্ত্রণ</a:t>
            </a:r>
            <a:endParaRPr lang="en-US" dirty="0" smtClean="0"/>
          </a:p>
          <a:p>
            <a:r>
              <a:rPr lang="en-US" dirty="0" smtClean="0"/>
              <a:t>৮)</a:t>
            </a:r>
            <a:r>
              <a:rPr lang="en-US" dirty="0" err="1" smtClean="0"/>
              <a:t>মনোবিজ্ঞানে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শাখা</a:t>
            </a:r>
            <a:r>
              <a:rPr lang="en-US" dirty="0" smtClean="0"/>
              <a:t> </a:t>
            </a:r>
            <a:r>
              <a:rPr lang="en-US" dirty="0" err="1" smtClean="0"/>
              <a:t>সমাজকর্মকে</a:t>
            </a:r>
            <a:r>
              <a:rPr lang="en-US" dirty="0" smtClean="0"/>
              <a:t> </a:t>
            </a:r>
            <a:r>
              <a:rPr lang="en-US" dirty="0" err="1" smtClean="0"/>
              <a:t>সমৃদ্ধ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endParaRPr lang="en-US" dirty="0" smtClean="0"/>
          </a:p>
          <a:p>
            <a:r>
              <a:rPr lang="en-US" dirty="0" smtClean="0"/>
              <a:t>৯)</a:t>
            </a:r>
            <a:r>
              <a:rPr lang="en-US" dirty="0" err="1" smtClean="0"/>
              <a:t>মনোবিজ্ঞানকে</a:t>
            </a:r>
            <a:r>
              <a:rPr lang="en-US" dirty="0" smtClean="0"/>
              <a:t> </a:t>
            </a:r>
            <a:r>
              <a:rPr lang="en-US" dirty="0" err="1" smtClean="0"/>
              <a:t>সমৃদ্ধ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সমাজকর্ম</a:t>
            </a:r>
            <a:r>
              <a:rPr lang="en-US" dirty="0" smtClean="0"/>
              <a:t>                                                                        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9906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সমাজকর্ম</a:t>
            </a:r>
            <a:r>
              <a:rPr lang="en-US" sz="4000" dirty="0" smtClean="0"/>
              <a:t> ও </a:t>
            </a:r>
            <a:r>
              <a:rPr lang="en-US" sz="4000" dirty="0" err="1" smtClean="0"/>
              <a:t>মনোবিজ্ঞানের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মধ্যে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পার্থক্য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876800"/>
          </a:xfrm>
        </p:spPr>
        <p:txBody>
          <a:bodyPr/>
          <a:lstStyle/>
          <a:p>
            <a:r>
              <a:rPr lang="en-US" dirty="0" smtClean="0"/>
              <a:t>১]  </a:t>
            </a:r>
            <a:r>
              <a:rPr lang="en-US" dirty="0" err="1" smtClean="0"/>
              <a:t>প্রকৃতিগত</a:t>
            </a:r>
            <a:endParaRPr lang="en-US" dirty="0" smtClean="0"/>
          </a:p>
          <a:p>
            <a:r>
              <a:rPr lang="en-US" dirty="0" smtClean="0"/>
              <a:t>২]  </a:t>
            </a:r>
            <a:r>
              <a:rPr lang="en-US" dirty="0" err="1" smtClean="0"/>
              <a:t>বিষয়বস্তু</a:t>
            </a:r>
            <a:r>
              <a:rPr lang="en-US" dirty="0" smtClean="0"/>
              <a:t> </a:t>
            </a:r>
            <a:r>
              <a:rPr lang="en-US" dirty="0" err="1" smtClean="0"/>
              <a:t>সংক্রান্ত</a:t>
            </a:r>
            <a:endParaRPr lang="en-US" dirty="0" smtClean="0"/>
          </a:p>
          <a:p>
            <a:r>
              <a:rPr lang="en-US" dirty="0" smtClean="0"/>
              <a:t>৩]  </a:t>
            </a:r>
            <a:r>
              <a:rPr lang="en-US" dirty="0" err="1" smtClean="0"/>
              <a:t>পরিধিগত</a:t>
            </a:r>
            <a:endParaRPr lang="en-US" dirty="0" smtClean="0"/>
          </a:p>
          <a:p>
            <a:r>
              <a:rPr lang="en-US" dirty="0" smtClean="0"/>
              <a:t>৪]  </a:t>
            </a:r>
            <a:r>
              <a:rPr lang="en-US" dirty="0" err="1" smtClean="0"/>
              <a:t>নির্ভরশীলতা</a:t>
            </a:r>
            <a:endParaRPr lang="en-US" dirty="0" smtClean="0"/>
          </a:p>
          <a:p>
            <a:r>
              <a:rPr lang="en-US" dirty="0" smtClean="0"/>
              <a:t>৫]  </a:t>
            </a:r>
            <a:r>
              <a:rPr lang="en-US" dirty="0" err="1" smtClean="0"/>
              <a:t>মূল্যবোধগত</a:t>
            </a:r>
            <a:endParaRPr lang="en-US" dirty="0" smtClean="0"/>
          </a:p>
          <a:p>
            <a:r>
              <a:rPr lang="en-US" dirty="0" smtClean="0"/>
              <a:t>৬]  </a:t>
            </a:r>
            <a:r>
              <a:rPr lang="en-US" dirty="0" err="1" smtClean="0"/>
              <a:t>তত্ত্বগত</a:t>
            </a:r>
            <a:endParaRPr lang="en-US" dirty="0" smtClean="0"/>
          </a:p>
          <a:p>
            <a:r>
              <a:rPr lang="en-US" dirty="0" smtClean="0"/>
              <a:t>৭]  </a:t>
            </a:r>
            <a:r>
              <a:rPr lang="en-US" dirty="0" err="1" smtClean="0"/>
              <a:t>বিবেচ্য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endParaRPr lang="en-US" dirty="0" smtClean="0"/>
          </a:p>
          <a:p>
            <a:r>
              <a:rPr lang="en-US" dirty="0" smtClean="0"/>
              <a:t>৮]  </a:t>
            </a:r>
            <a:r>
              <a:rPr lang="en-US" dirty="0" err="1" smtClean="0"/>
              <a:t>জ্ঞানের</a:t>
            </a:r>
            <a:r>
              <a:rPr lang="en-US" dirty="0" smtClean="0"/>
              <a:t> </a:t>
            </a:r>
            <a:r>
              <a:rPr lang="en-US" dirty="0" err="1" smtClean="0"/>
              <a:t>তারতম্য</a:t>
            </a:r>
            <a:endParaRPr lang="en-US" dirty="0" smtClean="0"/>
          </a:p>
          <a:p>
            <a:r>
              <a:rPr lang="en-US" dirty="0" smtClean="0"/>
              <a:t>৯]  </a:t>
            </a:r>
            <a:r>
              <a:rPr lang="en-US" dirty="0" err="1" smtClean="0"/>
              <a:t>গবেষণামূলক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CT_LAB\Desktop\Desktop-Jewel\পাওয়ার পয়েন্ট\ছবি\hd\images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6EA9B-D3FD-2E4C-B524-BC76A8E87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9890" y="365126"/>
            <a:ext cx="9764315" cy="1260078"/>
          </a:xfrm>
        </p:spPr>
        <p:txBody>
          <a:bodyPr>
            <a:normAutofit/>
          </a:bodyPr>
          <a:lstStyle/>
          <a:p>
            <a:r>
              <a:rPr lang="en-US" sz="6000" b="1"/>
              <a:t>মূল্যায়ন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065C01-C2E2-C245-BAD3-12D83F31AA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/>
              <a:t>১/ উইলহেম উন্ড কত সালে মনোবিজ্ঞানের পূর্ণাঙ্গ গবেষণাগার স্থাপন করেন?</a:t>
            </a:r>
          </a:p>
          <a:p>
            <a:pPr marL="0" indent="0">
              <a:buNone/>
            </a:pPr>
            <a:r>
              <a:rPr lang="en-US" b="1"/>
              <a:t>২/ কাকে মনোবিজ্ঞানের জনক বলা হয় কেন? </a:t>
            </a:r>
          </a:p>
          <a:p>
            <a:pPr marL="0" indent="0">
              <a:buNone/>
            </a:pPr>
            <a:r>
              <a:rPr lang="en-US" b="1"/>
              <a:t>৩/ উদ্দীপকের প্রতি প্রতিক্রিয়াকে কী বলে? </a:t>
            </a:r>
          </a:p>
          <a:p>
            <a:pPr marL="0" indent="0">
              <a:buNone/>
            </a:pPr>
            <a:r>
              <a:rPr lang="en-US" b="1"/>
              <a:t>৪/ আধুনিক মনোবিজ্ঞান কিসের বিজ্ঞান ? </a:t>
            </a:r>
          </a:p>
          <a:p>
            <a:pPr marL="0" indent="0">
              <a:buNone/>
            </a:pPr>
            <a:r>
              <a:rPr lang="en-US" b="1"/>
              <a:t>৫/যেসব কার্যকলাপ বাইরে থেকে পর্যবেক্ষণ  করা যায় না তাকে কী বলে?  </a:t>
            </a:r>
          </a:p>
          <a:p>
            <a:pPr marL="0" indent="0">
              <a:buNone/>
            </a:pPr>
            <a:r>
              <a:rPr lang="en-US" b="1"/>
              <a:t>৬/ “মনোবিজ্ঞান হলো আচরণের বিজ্ঞান”-সংজ্ঞাটি কার? </a:t>
            </a:r>
          </a:p>
          <a:p>
            <a:pPr marL="0" indent="0">
              <a:buNone/>
            </a:pPr>
            <a:r>
              <a:rPr lang="en-US" b="1"/>
              <a:t>৭/ মনোবিজ্ঞানের বৈজ্ঞানিক যাত্রা শুরু করেন কে?</a:t>
            </a:r>
          </a:p>
          <a:p>
            <a:pPr marL="0" indent="0">
              <a:buNone/>
            </a:pPr>
            <a:r>
              <a:rPr lang="en-US" b="1"/>
              <a:t>৮/ মনোবিজ্ঞানের ইংরেজি  কী? </a:t>
            </a:r>
          </a:p>
          <a:p>
            <a:pPr marL="0" indent="0">
              <a:buNone/>
            </a:pPr>
            <a:r>
              <a:rPr lang="en-US" b="1"/>
              <a:t>৯/ মনোবিজ্ঞানের পূর্ণাঙ্গ গবেষণাগার কত সালে স্থাপিত হয়? </a:t>
            </a:r>
          </a:p>
          <a:p>
            <a:pPr marL="0" indent="0">
              <a:buNone/>
            </a:pPr>
            <a:r>
              <a:rPr lang="en-US" b="1"/>
              <a:t>১০/আচরণবাদী মনোবিজ্ঞানী কে?</a:t>
            </a:r>
          </a:p>
          <a:p>
            <a:pPr marL="0" indent="0">
              <a:buNone/>
            </a:pPr>
            <a:r>
              <a:rPr lang="en-US" b="1"/>
              <a:t>১১/ “প্রাণী মাঠে খাবার খুঁজবে” এটা কোন ধরনের আচরণ?</a:t>
            </a:r>
          </a:p>
          <a:p>
            <a:pPr marL="0" indent="0">
              <a:buNone/>
            </a:pPr>
            <a:r>
              <a:rPr lang="en-US" b="1"/>
              <a:t>১২/Psychology শব্দটি কোন দুটি শব্দ থেকে এসেছে? </a:t>
            </a:r>
          </a:p>
          <a:p>
            <a:pPr marL="0" indent="0">
              <a:buNone/>
            </a:pPr>
            <a:r>
              <a:rPr lang="en-US" b="1"/>
              <a:t>১৩/Psyche অর্থ কী ? </a:t>
            </a:r>
          </a:p>
          <a:p>
            <a:pPr marL="0" indent="0">
              <a:buNone/>
            </a:pPr>
            <a:r>
              <a:rPr lang="en-US" b="1"/>
              <a:t>১৪/Logos অর্থ কী ?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5379D5-EED5-2844-BA88-C0363A66E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4037" y="1986360"/>
            <a:ext cx="5181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/>
              <a:t>১/১৮৭৯ সালে </a:t>
            </a:r>
          </a:p>
          <a:p>
            <a:pPr marL="0" indent="0">
              <a:buNone/>
            </a:pPr>
            <a:r>
              <a:rPr lang="en-US" b="1"/>
              <a:t>২/উইলহেম উন্ড</a:t>
            </a:r>
          </a:p>
          <a:p>
            <a:pPr marL="0" indent="0">
              <a:buNone/>
            </a:pPr>
            <a:r>
              <a:rPr lang="en-US" b="1"/>
              <a:t>৩/আচরণ</a:t>
            </a:r>
          </a:p>
          <a:p>
            <a:pPr marL="0" indent="0">
              <a:buNone/>
            </a:pPr>
            <a:r>
              <a:rPr lang="en-US" b="1"/>
              <a:t>৪/ আচরণ ও মানসিক প্রক্রিয়ার বিজ্ঞান</a:t>
            </a:r>
          </a:p>
          <a:p>
            <a:pPr marL="0" indent="0">
              <a:buNone/>
            </a:pPr>
            <a:r>
              <a:rPr lang="en-US" b="1"/>
              <a:t>৫/  মানসিক প্রক্রিয়া</a:t>
            </a:r>
          </a:p>
          <a:p>
            <a:pPr marL="0" indent="0">
              <a:buNone/>
            </a:pPr>
            <a:r>
              <a:rPr lang="en-US" b="1"/>
              <a:t>৬/ জন বি ওয়াটসন</a:t>
            </a:r>
          </a:p>
          <a:p>
            <a:pPr marL="0" indent="0">
              <a:buNone/>
            </a:pPr>
            <a:r>
              <a:rPr lang="en-US" b="1"/>
              <a:t>৭/ উইলহেম উন্ড</a:t>
            </a:r>
          </a:p>
          <a:p>
            <a:pPr marL="0" indent="0">
              <a:buNone/>
            </a:pPr>
            <a:r>
              <a:rPr lang="en-US" b="1"/>
              <a:t>৮/Psychology</a:t>
            </a:r>
          </a:p>
          <a:p>
            <a:pPr marL="0" indent="0">
              <a:buNone/>
            </a:pPr>
            <a:r>
              <a:rPr lang="en-US" b="1"/>
              <a:t>৯/১৮৭৯ সালে</a:t>
            </a:r>
          </a:p>
          <a:p>
            <a:pPr marL="0" indent="0">
              <a:buNone/>
            </a:pPr>
            <a:r>
              <a:rPr lang="en-US" b="1"/>
              <a:t>১০/   জন বি ওয়াটসন</a:t>
            </a:r>
          </a:p>
          <a:p>
            <a:pPr marL="0" indent="0">
              <a:buNone/>
            </a:pPr>
            <a:r>
              <a:rPr lang="en-US" b="1"/>
              <a:t>১১/ বাহ্যিক আচরণ</a:t>
            </a:r>
          </a:p>
          <a:p>
            <a:pPr marL="0" indent="0">
              <a:buNone/>
            </a:pPr>
            <a:r>
              <a:rPr lang="en-US" b="1"/>
              <a:t>১২/ গ্রিক শব্দ Psyche ও Logos থেকে</a:t>
            </a:r>
          </a:p>
          <a:p>
            <a:pPr marL="0" indent="0">
              <a:buNone/>
            </a:pPr>
            <a:r>
              <a:rPr lang="en-US" b="1"/>
              <a:t>১৩/    আত্মা বা মন</a:t>
            </a:r>
          </a:p>
          <a:p>
            <a:pPr marL="0" indent="0">
              <a:buNone/>
            </a:pPr>
            <a:r>
              <a:rPr lang="en-US" b="1"/>
              <a:t>১৪/ বিজ্ঞান বা প্রজ্ঞা </a:t>
            </a:r>
          </a:p>
        </p:txBody>
      </p:sp>
    </p:spTree>
    <p:extLst>
      <p:ext uri="{BB962C8B-B14F-4D97-AF65-F5344CB8AC3E}">
        <p14:creationId xmlns:p14="http://schemas.microsoft.com/office/powerpoint/2010/main" xmlns="" val="351588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82B588-12C3-1745-8575-4D81087C6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514" y="311547"/>
            <a:ext cx="11100471" cy="1325563"/>
          </a:xfrm>
        </p:spPr>
        <p:txBody>
          <a:bodyPr>
            <a:normAutofit/>
          </a:bodyPr>
          <a:lstStyle/>
          <a:p>
            <a:r>
              <a:rPr lang="en-US" sz="6000" b="1" dirty="0" err="1"/>
              <a:t>বাড়ির</a:t>
            </a:r>
            <a:r>
              <a:rPr lang="en-US" sz="6000" b="1" dirty="0"/>
              <a:t> </a:t>
            </a:r>
            <a:r>
              <a:rPr lang="en-US" sz="6000" b="1" dirty="0" err="1"/>
              <a:t>কাজ</a:t>
            </a:r>
            <a:r>
              <a:rPr lang="en-US" sz="6000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0C2479-77C4-B742-B56C-0478757A8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414954"/>
            <a:ext cx="10896600" cy="4443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১/ </a:t>
            </a:r>
            <a:r>
              <a:rPr lang="en-US" b="1" dirty="0" err="1"/>
              <a:t>আচরণ</a:t>
            </a:r>
            <a:r>
              <a:rPr lang="en-US" b="1" dirty="0"/>
              <a:t> </a:t>
            </a:r>
            <a:r>
              <a:rPr lang="en-US" b="1" dirty="0" err="1"/>
              <a:t>কী</a:t>
            </a:r>
            <a:r>
              <a:rPr lang="en-US" b="1" dirty="0" smtClean="0"/>
              <a:t>?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২/ </a:t>
            </a:r>
            <a:r>
              <a:rPr lang="en-US" b="1" dirty="0" err="1"/>
              <a:t>মানসিক</a:t>
            </a:r>
            <a:r>
              <a:rPr lang="en-US" b="1" dirty="0"/>
              <a:t> </a:t>
            </a:r>
            <a:r>
              <a:rPr lang="en-US" b="1" dirty="0" err="1"/>
              <a:t>প্রক্রিয়া</a:t>
            </a:r>
            <a:r>
              <a:rPr lang="en-US" b="1" dirty="0"/>
              <a:t> </a:t>
            </a:r>
            <a:r>
              <a:rPr lang="en-US" b="1" dirty="0" err="1"/>
              <a:t>কী</a:t>
            </a:r>
            <a:r>
              <a:rPr lang="en-US" b="1" dirty="0"/>
              <a:t>? </a:t>
            </a:r>
          </a:p>
          <a:p>
            <a:pPr marL="0" indent="0">
              <a:buNone/>
            </a:pPr>
            <a:r>
              <a:rPr lang="en-US" b="1" dirty="0"/>
              <a:t>৩/ </a:t>
            </a:r>
            <a:r>
              <a:rPr lang="en-US" b="1" dirty="0" err="1"/>
              <a:t>মনোবিজ্ঞানের</a:t>
            </a:r>
            <a:r>
              <a:rPr lang="en-US" b="1" dirty="0"/>
              <a:t> </a:t>
            </a:r>
            <a:r>
              <a:rPr lang="en-US" b="1" dirty="0" err="1"/>
              <a:t>আধুনিক</a:t>
            </a:r>
            <a:r>
              <a:rPr lang="en-US" b="1" dirty="0"/>
              <a:t> </a:t>
            </a:r>
            <a:r>
              <a:rPr lang="en-US" b="1" dirty="0" err="1"/>
              <a:t>সংজ্ঞা</a:t>
            </a:r>
            <a:r>
              <a:rPr lang="en-US" b="1" dirty="0"/>
              <a:t> </a:t>
            </a:r>
            <a:r>
              <a:rPr lang="en-US" b="1" dirty="0" err="1"/>
              <a:t>দাও</a:t>
            </a:r>
            <a:r>
              <a:rPr lang="en-US" b="1" dirty="0" smtClean="0"/>
              <a:t>।</a:t>
            </a:r>
          </a:p>
          <a:p>
            <a:pPr marL="0" indent="0">
              <a:buNone/>
            </a:pPr>
            <a:r>
              <a:rPr lang="en-US" b="1" dirty="0" smtClean="0"/>
              <a:t>৪/</a:t>
            </a:r>
            <a:r>
              <a:rPr lang="en-US" b="1" dirty="0" err="1" smtClean="0"/>
              <a:t>সমাজকর্মের</a:t>
            </a:r>
            <a:r>
              <a:rPr lang="en-US" b="1" dirty="0" smtClean="0"/>
              <a:t> </a:t>
            </a:r>
            <a:r>
              <a:rPr lang="en-US" b="1" dirty="0" err="1" smtClean="0"/>
              <a:t>সাথে</a:t>
            </a:r>
            <a:r>
              <a:rPr lang="en-US" b="1" dirty="0" smtClean="0"/>
              <a:t> </a:t>
            </a:r>
            <a:r>
              <a:rPr lang="en-US" b="1" dirty="0" err="1" smtClean="0"/>
              <a:t>মনোবিজ্ঞানের</a:t>
            </a:r>
            <a:r>
              <a:rPr lang="en-US" b="1" dirty="0" smtClean="0"/>
              <a:t>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পার্থক্য</a:t>
            </a:r>
            <a:r>
              <a:rPr lang="en-US" b="1" dirty="0" smtClean="0"/>
              <a:t> </a:t>
            </a:r>
            <a:r>
              <a:rPr lang="en-US" b="1" dirty="0" err="1" smtClean="0"/>
              <a:t>গুলি</a:t>
            </a:r>
            <a:r>
              <a:rPr lang="en-US" b="1" dirty="0" smtClean="0"/>
              <a:t> </a:t>
            </a:r>
            <a:r>
              <a:rPr lang="en-US" b="1" dirty="0" err="1" smtClean="0"/>
              <a:t>কীকী</a:t>
            </a:r>
            <a:r>
              <a:rPr lang="en-US" b="1" dirty="0" smtClean="0"/>
              <a:t> </a:t>
            </a:r>
            <a:r>
              <a:rPr lang="en-US" b="1" dirty="0" smtClean="0"/>
              <a:t>?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৫</a:t>
            </a:r>
            <a:r>
              <a:rPr lang="en-US" b="1" dirty="0" smtClean="0"/>
              <a:t>/</a:t>
            </a:r>
            <a:r>
              <a:rPr lang="en-US" b="1" dirty="0" err="1" smtClean="0"/>
              <a:t>সমাজকর্মের</a:t>
            </a:r>
            <a:r>
              <a:rPr lang="en-US" b="1" dirty="0" smtClean="0"/>
              <a:t> </a:t>
            </a:r>
            <a:r>
              <a:rPr lang="en-US" b="1" dirty="0" err="1" smtClean="0"/>
              <a:t>সাথে</a:t>
            </a:r>
            <a:r>
              <a:rPr lang="en-US" b="1" dirty="0" smtClean="0"/>
              <a:t> </a:t>
            </a:r>
            <a:r>
              <a:rPr lang="en-US" b="1" dirty="0" err="1" smtClean="0"/>
              <a:t>মনোবিজ্ঞানের</a:t>
            </a:r>
            <a:r>
              <a:rPr lang="en-US" b="1" dirty="0" smtClean="0"/>
              <a:t> </a:t>
            </a:r>
            <a:r>
              <a:rPr lang="en-US" b="1" dirty="0" err="1" smtClean="0"/>
              <a:t>মিল</a:t>
            </a:r>
            <a:r>
              <a:rPr lang="en-US" b="1" dirty="0" smtClean="0"/>
              <a:t> </a:t>
            </a:r>
            <a:r>
              <a:rPr lang="en-US" b="1" dirty="0" err="1" smtClean="0"/>
              <a:t>গুলি</a:t>
            </a:r>
            <a:r>
              <a:rPr lang="en-US" b="1" dirty="0" smtClean="0"/>
              <a:t> </a:t>
            </a:r>
            <a:r>
              <a:rPr lang="en-US" b="1" dirty="0" err="1" smtClean="0"/>
              <a:t>কীকী</a:t>
            </a:r>
            <a:r>
              <a:rPr lang="en-US" b="1" dirty="0" smtClean="0"/>
              <a:t> ?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B900693-6608-7E4E-BA74-5194D14B0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1400" y="0"/>
            <a:ext cx="4284784" cy="456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668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CT_LAB\Desktop\83943195_2799051983474655_780587329261456588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428" y="-1000125"/>
            <a:ext cx="11466286" cy="5104188"/>
          </a:xfrm>
          <a:prstGeom prst="rect">
            <a:avLst/>
          </a:prstGeom>
          <a:noFill/>
        </p:spPr>
        <p:txBody>
          <a:bodyPr wrap="square" lIns="86585" tIns="43292" rIns="86585" bIns="43292" rtlCol="0">
            <a:spAutoFit/>
          </a:bodyPr>
          <a:lstStyle/>
          <a:p>
            <a:r>
              <a:rPr lang="en-US" sz="32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ab¨ev</a:t>
            </a:r>
            <a:r>
              <a:rPr lang="en-US" sz="32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`</a:t>
            </a:r>
            <a:endParaRPr lang="en-US" sz="32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0"/>
            <a:ext cx="11059886" cy="1371600"/>
          </a:xfrm>
          <a:prstGeom prst="ellipseRibbon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37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7400" dirty="0">
                <a:latin typeface="NikoshBAN" pitchFamily="2" charset="0"/>
                <a:cs typeface="NikoshBAN" pitchFamily="2" charset="0"/>
              </a:rPr>
            </a:br>
            <a:r>
              <a:rPr lang="en-US" sz="7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73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0" y="1524000"/>
            <a:ext cx="12192000" cy="499572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cxh~l</a:t>
            </a:r>
            <a:r>
              <a:rPr lang="en-US" sz="8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KvwšÍ</a:t>
            </a:r>
            <a:r>
              <a:rPr lang="en-US" sz="8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kxj</a:t>
            </a:r>
            <a:endParaRPr lang="en-US" sz="8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6000" dirty="0" err="1"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Aa¨vcK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5500" dirty="0" err="1">
                <a:latin typeface="SutonnyMJ" pitchFamily="2" charset="0"/>
                <a:cs typeface="SutonnyMJ" pitchFamily="2" charset="0"/>
              </a:rPr>
              <a:t>NvUvBj</a:t>
            </a:r>
            <a:r>
              <a:rPr lang="en-US" sz="55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dirty="0" err="1">
                <a:latin typeface="SutonnyMJ" pitchFamily="2" charset="0"/>
                <a:cs typeface="SutonnyMJ" pitchFamily="2" charset="0"/>
              </a:rPr>
              <a:t>K¨v›Ub‡g›U</a:t>
            </a:r>
            <a:r>
              <a:rPr lang="en-US" sz="55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dirty="0" err="1">
                <a:latin typeface="SutonnyMJ" pitchFamily="2" charset="0"/>
                <a:cs typeface="SutonnyMJ" pitchFamily="2" charset="0"/>
              </a:rPr>
              <a:t>cvewjK</a:t>
            </a:r>
            <a:r>
              <a:rPr lang="en-US" sz="5500" dirty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5500" dirty="0" err="1">
                <a:latin typeface="SutonnyMJ" pitchFamily="2" charset="0"/>
                <a:cs typeface="SutonnyMJ" pitchFamily="2" charset="0"/>
              </a:rPr>
              <a:t>zj</a:t>
            </a:r>
            <a:r>
              <a:rPr lang="en-US" sz="55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5500" dirty="0" err="1">
                <a:latin typeface="SutonnyMJ" pitchFamily="2" charset="0"/>
                <a:cs typeface="SutonnyMJ" pitchFamily="2" charset="0"/>
              </a:rPr>
              <a:t>K‡jR</a:t>
            </a:r>
            <a:endParaRPr lang="en-US" sz="5500" dirty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6000" dirty="0" err="1">
                <a:latin typeface="SutonnyMJ" pitchFamily="2" charset="0"/>
                <a:cs typeface="SutonnyMJ" pitchFamily="2" charset="0"/>
              </a:rPr>
              <a:t>mgvRKg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wefvM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60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bs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- 01713-581083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6070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1219201" y="381000"/>
            <a:ext cx="5560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524000"/>
            <a:ext cx="589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এই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পাঠ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শেষে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শিক্ষার্থীরা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2400" y="2743201"/>
            <a:ext cx="1046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8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72FCB75-5717-1B4D-9876-9D65D378B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047" y="348851"/>
            <a:ext cx="11447859" cy="6312696"/>
          </a:xfrm>
          <a:prstGeom prst="rect">
            <a:avLst/>
          </a:prstGeom>
        </p:spPr>
      </p:pic>
      <p:pic>
        <p:nvPicPr>
          <p:cNvPr id="4" name="Picture 2" descr="Black and White | Optical illusions art, Illusion art, Art optical">
            <a:extLst>
              <a:ext uri="{FF2B5EF4-FFF2-40B4-BE49-F238E27FC236}">
                <a16:creationId xmlns:a16="http://schemas.microsoft.com/office/drawing/2014/main" xmlns="" id="{93532F80-8452-A648-B915-5DB6D11A2A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21" y="108347"/>
            <a:ext cx="1178453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17636E-A4C2-1841-B7AB-3ED068E478F6}"/>
              </a:ext>
            </a:extLst>
          </p:cNvPr>
          <p:cNvSpPr txBox="1"/>
          <p:nvPr/>
        </p:nvSpPr>
        <p:spPr>
          <a:xfrm rot="10800000" flipV="1">
            <a:off x="5291729" y="196453"/>
            <a:ext cx="3084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/>
              <a:t>প্রত্যক্ষণ </a:t>
            </a:r>
          </a:p>
        </p:txBody>
      </p:sp>
    </p:spTree>
    <p:extLst>
      <p:ext uri="{BB962C8B-B14F-4D97-AF65-F5344CB8AC3E}">
        <p14:creationId xmlns:p14="http://schemas.microsoft.com/office/powerpoint/2010/main" xmlns="" val="281868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234CFE59-45B5-42E7-8E58-9F3D09990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31" y="216877"/>
            <a:ext cx="11941969" cy="642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D6E924-D761-7F43-B856-FFE67D175489}"/>
              </a:ext>
            </a:extLst>
          </p:cNvPr>
          <p:cNvSpPr txBox="1"/>
          <p:nvPr/>
        </p:nvSpPr>
        <p:spPr>
          <a:xfrm rot="10800000" flipV="1">
            <a:off x="5059557" y="892969"/>
            <a:ext cx="3084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/>
              <a:t>প্রত্যক্ষণ </a:t>
            </a:r>
          </a:p>
        </p:txBody>
      </p:sp>
    </p:spTree>
    <p:extLst>
      <p:ext uri="{BB962C8B-B14F-4D97-AF65-F5344CB8AC3E}">
        <p14:creationId xmlns:p14="http://schemas.microsoft.com/office/powerpoint/2010/main" xmlns="" val="394975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66E0BC85-2898-4FFD-826F-A92BC3C59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766" y="633413"/>
            <a:ext cx="11781233" cy="602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4A7345-9496-844B-927A-9BEB43B4E7D2}"/>
              </a:ext>
            </a:extLst>
          </p:cNvPr>
          <p:cNvSpPr txBox="1"/>
          <p:nvPr/>
        </p:nvSpPr>
        <p:spPr>
          <a:xfrm>
            <a:off x="5184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742509-80AB-754E-8F71-255C8B93DA21}"/>
              </a:ext>
            </a:extLst>
          </p:cNvPr>
          <p:cNvSpPr txBox="1"/>
          <p:nvPr/>
        </p:nvSpPr>
        <p:spPr>
          <a:xfrm>
            <a:off x="5184576" y="525692"/>
            <a:ext cx="3798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মনোভাব </a:t>
            </a:r>
          </a:p>
        </p:txBody>
      </p:sp>
    </p:spTree>
    <p:extLst>
      <p:ext uri="{BB962C8B-B14F-4D97-AF65-F5344CB8AC3E}">
        <p14:creationId xmlns:p14="http://schemas.microsoft.com/office/powerpoint/2010/main" xmlns="" val="358839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ace In The Trees | Illusion art, Illusions, Art photography">
            <a:extLst>
              <a:ext uri="{FF2B5EF4-FFF2-40B4-BE49-F238E27FC236}">
                <a16:creationId xmlns:a16="http://schemas.microsoft.com/office/drawing/2014/main" xmlns="" id="{4A1EC36A-CDF6-4E27-AEF2-D058C2AF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726" y="180975"/>
            <a:ext cx="11438883" cy="66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870E2A-2F31-8A41-980D-64BA00DC9DCA}"/>
              </a:ext>
            </a:extLst>
          </p:cNvPr>
          <p:cNvSpPr txBox="1"/>
          <p:nvPr/>
        </p:nvSpPr>
        <p:spPr>
          <a:xfrm rot="10800000" flipV="1">
            <a:off x="4898822" y="180975"/>
            <a:ext cx="3084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/>
              <a:t>ভ্রান্ত প্রত্যক্ষণ </a:t>
            </a:r>
          </a:p>
        </p:txBody>
      </p:sp>
    </p:spTree>
    <p:extLst>
      <p:ext uri="{BB962C8B-B14F-4D97-AF65-F5344CB8AC3E}">
        <p14:creationId xmlns:p14="http://schemas.microsoft.com/office/powerpoint/2010/main" xmlns="" val="243793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11F5698-8783-E34A-AFF7-F1960DB4C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758" y="197643"/>
            <a:ext cx="11876484" cy="64627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D5600AB-B187-8342-97A1-EFDD2F581285}"/>
              </a:ext>
            </a:extLst>
          </p:cNvPr>
          <p:cNvSpPr txBox="1"/>
          <p:nvPr/>
        </p:nvSpPr>
        <p:spPr>
          <a:xfrm rot="10800000" flipV="1">
            <a:off x="5184575" y="1268016"/>
            <a:ext cx="3245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শিক্ষণ</a:t>
            </a:r>
          </a:p>
        </p:txBody>
      </p:sp>
    </p:spTree>
    <p:extLst>
      <p:ext uri="{BB962C8B-B14F-4D97-AF65-F5344CB8AC3E}">
        <p14:creationId xmlns:p14="http://schemas.microsoft.com/office/powerpoint/2010/main" xmlns="" val="200694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619</Words>
  <Application>Microsoft Office PowerPoint</Application>
  <PresentationFormat>Custom</PresentationFormat>
  <Paragraphs>107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Slide 1</vt:lpstr>
      <vt:lpstr>Slide 2</vt:lpstr>
      <vt:lpstr>      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খ্রিস্টীয় দশম শতাব্দীর সাহিত্য ও দর্শনে মনোবিজ্ঞান শব্দটি পাওয়া যায়। দুটি গ্রিক শব্দ Psyche ও Logos থেকে Psychology শব্দটির  উৎপত্তি।   </vt:lpstr>
      <vt:lpstr>Slide 16</vt:lpstr>
      <vt:lpstr>১৮৭৯ সালে উইলহেম উন্ড মনোবিজ্ঞানের গবেষণা পরিচালনার লক্ষ্যে জার্মানির লিপজিগ বিশ্ববিদ্যালয়ে প্রথম পূর্ণাঙ্গ গবেষণাগার স্থাপন করেন। এজন্য উন্ডকে পরীক্ষণ মনোবিজ্ঞানের জনক বলা হয়।  # উন্ডের মতে, “মনোবিজ্ঞান হলো চেতনার বিজ্ঞান।”          </vt:lpstr>
      <vt:lpstr>আমেরিকার মনোবিজ্ঞানী ওয়াটসন ১৯১৩ সালে মনোবিজ্ঞানের সম্পূর্ণ নতুন সংজ্ঞা প্রদান করেন। #তাঁর মতে, “মনোবিজ্ঞান হলো আচরণের বিজ্ঞান।”  </vt:lpstr>
      <vt:lpstr>#রডিজার ও সঙ্গীদের মতে, “মনোবিজ্ঞানকে আচরণ ও মানব জীবনের সংঘটিত অনুধ্যান হিসেবে সংজ্ঞায়িত করা যায়।” #ক্রাইডার ও সঙ্গীদের মতে, “মনোবিজ্ঞান হলো আচরণ ও মানসিক প্রক্রিয়াসমূহের বিজ্ঞানসম্মত পর্যালোচনা।”      </vt:lpstr>
      <vt:lpstr>মনোবিজ্ঞান হলো প্রাণীর প্রধাণত মানুষের আচরণ ও মানসিক প্রক্রিয়ার বিজ্ঞান ।    </vt:lpstr>
      <vt:lpstr>সমাজকর্মের সংজ্ঞা</vt:lpstr>
      <vt:lpstr>wR _¨vKvwi e‡jb-</vt:lpstr>
      <vt:lpstr>সমাজকর্ম ও মনোবিজ্ঞানের সম্পর্ক</vt:lpstr>
      <vt:lpstr>সমাজকর্ম ও মনোবিজ্ঞানের মধ্যে পার্থক্য</vt:lpstr>
      <vt:lpstr>Slide 25</vt:lpstr>
      <vt:lpstr>মূল্যায়ন </vt:lpstr>
      <vt:lpstr>বাড়ির কাজ 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farhana tasmin</dc:creator>
  <cp:lastModifiedBy>Path finder</cp:lastModifiedBy>
  <cp:revision>56</cp:revision>
  <dcterms:created xsi:type="dcterms:W3CDTF">2020-10-25T12:52:12Z</dcterms:created>
  <dcterms:modified xsi:type="dcterms:W3CDTF">2021-04-10T14:06:24Z</dcterms:modified>
</cp:coreProperties>
</file>