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99" r:id="rId4"/>
    <p:sldId id="301" r:id="rId5"/>
    <p:sldId id="300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83" d="100"/>
          <a:sy n="83" d="100"/>
        </p:scale>
        <p:origin x="-21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97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3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5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77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11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3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8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8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0842-38AF-4357-84AC-4E1B019AE36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1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80842-38AF-4357-84AC-4E1B019AE36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32036-94EF-48F2-A32C-8FB2CE8C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8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08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" y="548640"/>
            <a:ext cx="11064240" cy="581787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 rot="19473466">
            <a:off x="2000250" y="2823210"/>
            <a:ext cx="6275070" cy="141732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i="1" dirty="0" err="1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i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14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550" y="1165860"/>
            <a:ext cx="2237191" cy="2633783"/>
          </a:xfrm>
          <a:prstGeom prst="ellipse">
            <a:avLst/>
          </a:prstGeom>
          <a:ln w="57150">
            <a:solidFill>
              <a:srgbClr val="00B0F0"/>
            </a:solidFill>
          </a:ln>
        </p:spPr>
      </p:pic>
      <p:sp>
        <p:nvSpPr>
          <p:cNvPr id="6" name="Rounded Rectangular Callout 5"/>
          <p:cNvSpPr/>
          <p:nvPr/>
        </p:nvSpPr>
        <p:spPr>
          <a:xfrm>
            <a:off x="3794760" y="674370"/>
            <a:ext cx="2731770" cy="1108710"/>
          </a:xfrm>
          <a:prstGeom prst="wedgeRoundRectCallout">
            <a:avLst>
              <a:gd name="adj1" fmla="val 39418"/>
              <a:gd name="adj2" fmla="val 68243"/>
              <a:gd name="adj3" fmla="val 16667"/>
            </a:avLst>
          </a:prstGeom>
          <a:solidFill>
            <a:schemeClr val="bg1">
              <a:lumMod val="85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457450" y="4057650"/>
            <a:ext cx="7703820" cy="2068830"/>
          </a:xfrm>
          <a:prstGeom prst="roundRect">
            <a:avLst>
              <a:gd name="adj" fmla="val 21639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০১।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হুমায়ুন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আজাদ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জন্মগ্রহণ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০২। ‘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নূপুর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54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38" y="0"/>
            <a:ext cx="12200238" cy="6857999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5" name="Flowchart: Alternate Process 4"/>
          <p:cNvSpPr/>
          <p:nvPr/>
        </p:nvSpPr>
        <p:spPr>
          <a:xfrm>
            <a:off x="2480310" y="2137410"/>
            <a:ext cx="6663690" cy="1691640"/>
          </a:xfrm>
          <a:prstGeom prst="flowChartAlternateProcess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8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বিষয়বস্তু আলোচনা </a:t>
            </a:r>
            <a:endParaRPr lang="en-US" sz="6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23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</p:pic>
      <p:sp>
        <p:nvSpPr>
          <p:cNvPr id="5" name="TextBox 4"/>
          <p:cNvSpPr txBox="1"/>
          <p:nvPr/>
        </p:nvSpPr>
        <p:spPr>
          <a:xfrm>
            <a:off x="710170" y="1586943"/>
            <a:ext cx="10645029" cy="41549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সাহিত্যের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নানা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রূপের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রচনাটিতে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কবিতার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শিল্পরূপ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অপরূপ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বর্ণিত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লেখকের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পড়লে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মনের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ভিতর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স্বপ্ন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জেগে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ওঠে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ভেসে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ওঠে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-ই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কেবল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কবিরাই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পারেন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কেননা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কবিরাই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স্বপ্ন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পারেন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তাঁরাই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পারেন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স্বপ্নের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আঁকতে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ভাব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কেবল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কবিদের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চেতনায়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খেলা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তাঁরা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পারেন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রূপ-রং-গন্ধ-বর্ণ-সুর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ছন্দ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চিনতে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কবিরা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চেনেন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জানেন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এসব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মায়াবী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তাঁরা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2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পারেন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নিয়েই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লেখার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প্রথমেই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স্বপ্ন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যিনি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স্বপ্ন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জানেন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পারেন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স্বপ্ন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দেখার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শৈশব-কৈশোরে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কবিতার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দুচোখে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মেলে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যা-কিছু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চোখে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সবটা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লেখার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চাই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অভিজ্ঞতা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কবিতার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রচনা-কৌশল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রচনার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উপজীব্য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09854" y="615434"/>
            <a:ext cx="15664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err="1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মূলভাব</a:t>
            </a: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13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38" y="-102870"/>
            <a:ext cx="12200238" cy="6857999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5" name="Rounded Rectangle 4"/>
          <p:cNvSpPr/>
          <p:nvPr/>
        </p:nvSpPr>
        <p:spPr>
          <a:xfrm>
            <a:off x="4629150" y="445770"/>
            <a:ext cx="5063490" cy="138303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i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77290" y="2366010"/>
            <a:ext cx="9601200" cy="1691640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i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কবিতার</a:t>
            </a:r>
            <a:r>
              <a:rPr lang="en-US" sz="3600" i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i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দরকার</a:t>
            </a:r>
            <a:r>
              <a:rPr lang="en-US" sz="3600" i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i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i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রংবেরঙের</a:t>
            </a:r>
            <a:r>
              <a:rPr lang="en-US" sz="3600" i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i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’- </a:t>
            </a:r>
            <a:r>
              <a:rPr lang="en-US" sz="3600" i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600" i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3600" i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বুঝিয়ে</a:t>
            </a:r>
            <a:r>
              <a:rPr lang="en-US" sz="3600" i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3600" i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i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68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38" y="-102870"/>
            <a:ext cx="12200238" cy="6857999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5" name="Rounded Rectangle 4"/>
          <p:cNvSpPr/>
          <p:nvPr/>
        </p:nvSpPr>
        <p:spPr>
          <a:xfrm>
            <a:off x="5257800" y="388620"/>
            <a:ext cx="5497830" cy="788670"/>
          </a:xfrm>
          <a:prstGeom prst="roundRect">
            <a:avLst>
              <a:gd name="adj" fmla="val 22464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i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1485900" y="1634490"/>
            <a:ext cx="8869680" cy="3097530"/>
          </a:xfrm>
          <a:prstGeom prst="flowChartAlternateProcess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০১।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হুমায়ুন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আজাদ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মৃত্যুবরণ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</a:p>
          <a:p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০২। ‘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উপমা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০৩।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দরকার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</a:p>
          <a:p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০৪।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চাঁদের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স্বপ্ন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কারা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০৫।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প্রবন্ধটির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48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</p:pic>
      <p:sp>
        <p:nvSpPr>
          <p:cNvPr id="5" name="Isosceles Triangle 4"/>
          <p:cNvSpPr/>
          <p:nvPr/>
        </p:nvSpPr>
        <p:spPr>
          <a:xfrm>
            <a:off x="3265170" y="758190"/>
            <a:ext cx="5181600" cy="2514600"/>
          </a:xfrm>
          <a:prstGeom prst="triangle">
            <a:avLst>
              <a:gd name="adj" fmla="val 49700"/>
            </a:avLst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i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2800" i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4179570" y="3272790"/>
            <a:ext cx="3505200" cy="1905000"/>
          </a:xfrm>
          <a:prstGeom prst="flowChartProcess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চোখে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স্বপ্ন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।’-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as-IN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19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971800"/>
            <a:ext cx="3810000" cy="260140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371600" y="685800"/>
            <a:ext cx="5334000" cy="22098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i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 ধন্যবাদ</a:t>
            </a:r>
            <a:endParaRPr lang="en-US" sz="3200" i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31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B4BAC3C-327D-417E-BEE6-98DD89675D8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040" y="834390"/>
            <a:ext cx="2167890" cy="28575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89070" y="567690"/>
            <a:ext cx="3200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6000" i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i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1" y="651511"/>
            <a:ext cx="2426970" cy="2590800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847850" y="3211830"/>
            <a:ext cx="5333999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4000" i="1" dirty="0">
                <a:latin typeface="NikoshBAN" pitchFamily="2" charset="0"/>
                <a:cs typeface="NikoshBAN" pitchFamily="2" charset="0"/>
              </a:rPr>
              <a:t>ম</a:t>
            </a:r>
            <a:r>
              <a:rPr lang="bn-BD" sz="4000" i="1" dirty="0">
                <a:latin typeface="NikoshBAN" pitchFamily="2" charset="0"/>
                <a:cs typeface="NikoshBAN" pitchFamily="2" charset="0"/>
              </a:rPr>
              <a:t>োঃহাবিবুর রহমান</a:t>
            </a:r>
          </a:p>
          <a:p>
            <a:r>
              <a:rPr lang="bn-BD" sz="3200" i="1" dirty="0">
                <a:latin typeface="NikoshBAN" pitchFamily="2" charset="0"/>
                <a:cs typeface="NikoshBAN" pitchFamily="2" charset="0"/>
              </a:rPr>
              <a:t>সহকারী শিক্ষক</a:t>
            </a:r>
            <a:r>
              <a:rPr lang="en-US" sz="32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i="1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000" i="1" dirty="0" err="1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bn-BD" sz="36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i="1" dirty="0">
                <a:latin typeface="NikoshBAN" pitchFamily="2" charset="0"/>
                <a:cs typeface="NikoshBAN" pitchFamily="2" charset="0"/>
              </a:rPr>
              <a:t>বিজ্ঞান)</a:t>
            </a:r>
            <a:r>
              <a:rPr lang="bn-BD" sz="3600" i="1" dirty="0">
                <a:latin typeface="NikoshBAN" pitchFamily="2" charset="0"/>
                <a:cs typeface="NikoshBAN" pitchFamily="2" charset="0"/>
              </a:rPr>
              <a:t> </a:t>
            </a:r>
            <a:endParaRPr lang="bn-BD" sz="4000" i="1" dirty="0">
              <a:latin typeface="NikoshBAN" pitchFamily="2" charset="0"/>
              <a:cs typeface="NikoshBAN" pitchFamily="2" charset="0"/>
            </a:endParaRPr>
          </a:p>
          <a:p>
            <a:r>
              <a:rPr lang="bn-BD" sz="16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i="1" dirty="0">
                <a:latin typeface="NikoshBAN" pitchFamily="2" charset="0"/>
                <a:cs typeface="NikoshBAN" pitchFamily="2" charset="0"/>
              </a:rPr>
              <a:t>তিলসিন্দুর দাখিল মাদ্‌রাসা</a:t>
            </a:r>
          </a:p>
          <a:p>
            <a:r>
              <a:rPr lang="bn-BD" sz="3200" i="1" dirty="0">
                <a:latin typeface="NikoshBAN" pitchFamily="2" charset="0"/>
                <a:cs typeface="NikoshBAN" pitchFamily="2" charset="0"/>
              </a:rPr>
              <a:t>বারহাট্টা, নেত্রকোনা</a:t>
            </a:r>
            <a:r>
              <a:rPr lang="bn-BD" sz="3200" i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2000" i="1" dirty="0" smtClean="0">
                <a:latin typeface="NikoshBAN" pitchFamily="2" charset="0"/>
                <a:cs typeface="NikoshBAN" pitchFamily="2" charset="0"/>
              </a:rPr>
              <a:t>Email- habib523277@gmail.com</a:t>
            </a:r>
            <a:endParaRPr lang="en-US" sz="20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71460" y="4027170"/>
            <a:ext cx="33527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সপ্ত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বিষয়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 ১ম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(গদ্য)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সময়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৪৫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মিনিট </a:t>
            </a:r>
            <a:endParaRPr lang="en-US" sz="28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600950" y="2091690"/>
            <a:ext cx="45720" cy="397764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475220" y="2514600"/>
            <a:ext cx="22860" cy="3143250"/>
          </a:xfrm>
          <a:prstGeom prst="straightConnector1">
            <a:avLst/>
          </a:prstGeom>
          <a:ln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726680" y="2468880"/>
            <a:ext cx="45720" cy="3166110"/>
          </a:xfrm>
          <a:prstGeom prst="straightConnector1">
            <a:avLst/>
          </a:prstGeom>
          <a:ln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12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53089" y="1704292"/>
            <a:ext cx="3303920" cy="27476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4000" b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4000" b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,  </a:t>
            </a:r>
            <a:r>
              <a:rPr lang="en-US" sz="4000" b="1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জননী</a:t>
            </a:r>
            <a:r>
              <a:rPr lang="en-US" sz="4000" b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জন্মভূমি</a:t>
            </a:r>
            <a:r>
              <a:rPr lang="en-US" sz="4000" b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বাংলারে</a:t>
            </a:r>
            <a:r>
              <a:rPr lang="en-US" sz="4000" b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chemeClr val="accent5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13944" y="1738582"/>
            <a:ext cx="3376653" cy="274769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ওরে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মা-জননী</a:t>
            </a:r>
            <a:endParaRPr lang="en-US" sz="3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জন্মভূমি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বাঙলারে</a:t>
            </a:r>
            <a:endParaRPr lang="en-US" sz="3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03388" y="1761442"/>
            <a:ext cx="3735237" cy="274769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ওরে</a:t>
            </a:r>
            <a:r>
              <a:rPr lang="en-US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মা-জননী</a:t>
            </a:r>
            <a:endParaRPr lang="en-US" sz="3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জন্মভূমি</a:t>
            </a:r>
            <a:r>
              <a:rPr lang="en-US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বাঙলারে</a:t>
            </a:r>
            <a:endParaRPr lang="en-US" sz="3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তোর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পূণ্যবতী</a:t>
            </a:r>
            <a:endParaRPr lang="en-US" sz="36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ভাগ্যবতী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31985" y="4463414"/>
            <a:ext cx="1371600" cy="5607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33456" y="4486275"/>
            <a:ext cx="1371600" cy="56071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endParaRPr lang="en-US" sz="4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85206" y="4510751"/>
            <a:ext cx="1371600" cy="56071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কবিতা</a:t>
            </a:r>
            <a:endParaRPr lang="en-US" sz="44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86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00238" cy="6857999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5" name="Rounded Rectangular Callout 4"/>
          <p:cNvSpPr/>
          <p:nvPr/>
        </p:nvSpPr>
        <p:spPr>
          <a:xfrm>
            <a:off x="4732020" y="502920"/>
            <a:ext cx="4857750" cy="994410"/>
          </a:xfrm>
          <a:prstGeom prst="wedgeRoundRectCallout">
            <a:avLst>
              <a:gd name="adj1" fmla="val -36339"/>
              <a:gd name="adj2" fmla="val 89643"/>
              <a:gd name="adj3" fmla="val 16667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i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57300" y="2114550"/>
            <a:ext cx="7578090" cy="1623060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8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8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8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8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8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857" y="3900488"/>
            <a:ext cx="1856423" cy="2028605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24209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00238" cy="6857999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6" name="Rounded Rectangular Callout 5"/>
          <p:cNvSpPr/>
          <p:nvPr/>
        </p:nvSpPr>
        <p:spPr>
          <a:xfrm>
            <a:off x="4446270" y="468630"/>
            <a:ext cx="3360420" cy="891540"/>
          </a:xfrm>
          <a:prstGeom prst="wedgeRoundRectCallout">
            <a:avLst>
              <a:gd name="adj1" fmla="val -38520"/>
              <a:gd name="adj2" fmla="val 70193"/>
              <a:gd name="adj3" fmla="val 16667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শিক্ষনফল</a:t>
            </a:r>
            <a:endParaRPr lang="en-US" sz="6000" i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>
            <a:off x="1097280" y="1668780"/>
            <a:ext cx="8972550" cy="3554730"/>
          </a:xfrm>
          <a:prstGeom prst="round2SameRect">
            <a:avLst/>
          </a:prstGeom>
          <a:noFill/>
          <a:ln w="57150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 বলতে পারবে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শিল্পরূপ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সৃষ্টিশীল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ব্যক্তিদের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11071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7037158" y="657690"/>
            <a:ext cx="2760939" cy="1713053"/>
          </a:xfrm>
          <a:custGeom>
            <a:avLst/>
            <a:gdLst>
              <a:gd name="connsiteX0" fmla="*/ 0 w 2128895"/>
              <a:gd name="connsiteY0" fmla="*/ 1051563 h 2103126"/>
              <a:gd name="connsiteX1" fmla="*/ 1064448 w 2128895"/>
              <a:gd name="connsiteY1" fmla="*/ 0 h 2103126"/>
              <a:gd name="connsiteX2" fmla="*/ 2128896 w 2128895"/>
              <a:gd name="connsiteY2" fmla="*/ 1051563 h 2103126"/>
              <a:gd name="connsiteX3" fmla="*/ 1064448 w 2128895"/>
              <a:gd name="connsiteY3" fmla="*/ 2103126 h 2103126"/>
              <a:gd name="connsiteX4" fmla="*/ 0 w 2128895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8895" h="2103126">
                <a:moveTo>
                  <a:pt x="0" y="1051563"/>
                </a:moveTo>
                <a:cubicBezTo>
                  <a:pt x="0" y="470801"/>
                  <a:pt x="476570" y="0"/>
                  <a:pt x="1064448" y="0"/>
                </a:cubicBezTo>
                <a:cubicBezTo>
                  <a:pt x="1652326" y="0"/>
                  <a:pt x="2128896" y="470801"/>
                  <a:pt x="2128896" y="1051563"/>
                </a:cubicBezTo>
                <a:cubicBezTo>
                  <a:pt x="2128896" y="1632325"/>
                  <a:pt x="1652326" y="2103126"/>
                  <a:pt x="1064448" y="2103126"/>
                </a:cubicBezTo>
                <a:cubicBezTo>
                  <a:pt x="476570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352409" tIns="348636" rIns="352409" bIns="348636" numCol="1" spcCol="1270" anchor="ctr" anchorCtr="0">
            <a:noAutofit/>
          </a:bodyPr>
          <a:lstStyle/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3200" b="1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BD" sz="32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bn-BD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bn-BD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400" b="1" kern="12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জন্মঃ</a:t>
            </a:r>
            <a:endParaRPr lang="bn-BD" sz="2400" b="1" kern="12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2400" b="1" cap="all" dirty="0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24 </a:t>
            </a: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এপ্রিল</a:t>
            </a:r>
            <a:r>
              <a:rPr lang="en-US" sz="2400" b="1" cap="all" dirty="0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১৯৪৭ </a:t>
            </a: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r>
              <a:rPr lang="en-US" sz="2400" b="1" cap="all" dirty="0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2400" b="1" cap="all" dirty="0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মুন্সিগঞ্জ</a:t>
            </a:r>
            <a:r>
              <a:rPr lang="en-US" sz="2400" b="1" cap="all" dirty="0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জেলার</a:t>
            </a:r>
            <a:r>
              <a:rPr lang="en-US" sz="2400" b="1" cap="all" dirty="0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শ্রীনগর</a:t>
            </a:r>
            <a:endParaRPr lang="en-US" sz="2400" b="1" cap="all" dirty="0" smtClean="0">
              <a:ln w="9000" cmpd="sng">
                <a:noFill/>
                <a:prstDash val="solid"/>
              </a:ln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থানার</a:t>
            </a:r>
            <a:r>
              <a:rPr lang="en-US" sz="2400" b="1" cap="all" dirty="0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রাড়িখাল</a:t>
            </a:r>
            <a:r>
              <a:rPr lang="en-US" sz="2400" b="1" cap="all" dirty="0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endParaRPr lang="bn-BD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bn-BD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bn-BD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bn-BD" sz="3600" b="1" kern="12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655560" y="634830"/>
            <a:ext cx="2693995" cy="1784640"/>
          </a:xfrm>
          <a:custGeom>
            <a:avLst/>
            <a:gdLst>
              <a:gd name="connsiteX0" fmla="*/ 0 w 2153141"/>
              <a:gd name="connsiteY0" fmla="*/ 1051563 h 2103126"/>
              <a:gd name="connsiteX1" fmla="*/ 1076571 w 2153141"/>
              <a:gd name="connsiteY1" fmla="*/ 0 h 2103126"/>
              <a:gd name="connsiteX2" fmla="*/ 2153142 w 2153141"/>
              <a:gd name="connsiteY2" fmla="*/ 1051563 h 2103126"/>
              <a:gd name="connsiteX3" fmla="*/ 1076571 w 2153141"/>
              <a:gd name="connsiteY3" fmla="*/ 2103126 h 2103126"/>
              <a:gd name="connsiteX4" fmla="*/ 0 w 2153141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3141" h="2103126">
                <a:moveTo>
                  <a:pt x="0" y="1051563"/>
                </a:moveTo>
                <a:cubicBezTo>
                  <a:pt x="0" y="470801"/>
                  <a:pt x="481997" y="0"/>
                  <a:pt x="1076571" y="0"/>
                </a:cubicBezTo>
                <a:cubicBezTo>
                  <a:pt x="1671145" y="0"/>
                  <a:pt x="2153142" y="470801"/>
                  <a:pt x="2153142" y="1051563"/>
                </a:cubicBezTo>
                <a:cubicBezTo>
                  <a:pt x="2153142" y="1632325"/>
                  <a:pt x="1671145" y="2103126"/>
                  <a:pt x="1076571" y="2103126"/>
                </a:cubicBezTo>
                <a:cubicBezTo>
                  <a:pt x="481997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355960" tIns="348636" rIns="355960" bIns="348636" numCol="1" spcCol="1270" anchor="ctr" anchorCtr="0">
            <a:noAutofit/>
          </a:bodyPr>
          <a:lstStyle/>
          <a:p>
            <a:pPr lvl="0" algn="ctr" defTabSz="1422400">
              <a:spcBef>
                <a:spcPct val="0"/>
              </a:spcBef>
            </a:pPr>
            <a:endParaRPr lang="en-U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spcBef>
                <a:spcPct val="0"/>
              </a:spcBef>
            </a:pP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spcBef>
                <a:spcPct val="0"/>
              </a:spcBef>
            </a:pP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spcBef>
                <a:spcPct val="0"/>
              </a:spcBef>
            </a:pPr>
            <a:endParaRPr lang="en-U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spcBef>
                <a:spcPct val="0"/>
              </a:spcBef>
            </a:pP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spcBef>
                <a:spcPct val="0"/>
              </a:spcBef>
            </a:pP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মৃত্যুঃ</a:t>
            </a:r>
            <a:endParaRPr lang="en-U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1422400">
              <a:spcBef>
                <a:spcPct val="0"/>
              </a:spcBef>
            </a:pP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আগষ্ট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২০০৪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খিষ্টাব্দে</a:t>
            </a:r>
            <a:endParaRPr lang="en-US" sz="2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1422400">
              <a:spcBef>
                <a:spcPct val="0"/>
              </a:spcBef>
            </a:pP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জার্মানির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মিউনিখ</a:t>
            </a:r>
            <a:endParaRPr lang="en-US" sz="2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1422400">
              <a:spcBef>
                <a:spcPct val="0"/>
              </a:spcBef>
            </a:pP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শহরে</a:t>
            </a:r>
            <a:endParaRPr lang="en-US" sz="2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1422400">
              <a:spcBef>
                <a:spcPct val="0"/>
              </a:spcBef>
            </a:pPr>
            <a:endParaRPr lang="en-US" sz="2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spcBef>
                <a:spcPct val="0"/>
              </a:spcBef>
            </a:pPr>
            <a:endParaRPr lang="en-U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spcBef>
                <a:spcPct val="0"/>
              </a:spcBef>
            </a:pPr>
            <a:endParaRPr lang="en-U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spcBef>
                <a:spcPct val="0"/>
              </a:spcBef>
            </a:pPr>
            <a:endParaRPr lang="bn-BD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spcBef>
                <a:spcPct val="0"/>
              </a:spcBef>
            </a:pP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488937" y="4320354"/>
            <a:ext cx="2939046" cy="1930643"/>
          </a:xfrm>
          <a:custGeom>
            <a:avLst/>
            <a:gdLst>
              <a:gd name="connsiteX0" fmla="*/ 0 w 2050377"/>
              <a:gd name="connsiteY0" fmla="*/ 1051563 h 2103126"/>
              <a:gd name="connsiteX1" fmla="*/ 1025189 w 2050377"/>
              <a:gd name="connsiteY1" fmla="*/ 0 h 2103126"/>
              <a:gd name="connsiteX2" fmla="*/ 2050378 w 2050377"/>
              <a:gd name="connsiteY2" fmla="*/ 1051563 h 2103126"/>
              <a:gd name="connsiteX3" fmla="*/ 1025189 w 2050377"/>
              <a:gd name="connsiteY3" fmla="*/ 2103126 h 2103126"/>
              <a:gd name="connsiteX4" fmla="*/ 0 w 2050377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0377" h="2103126">
                <a:moveTo>
                  <a:pt x="0" y="1051563"/>
                </a:moveTo>
                <a:cubicBezTo>
                  <a:pt x="0" y="470801"/>
                  <a:pt x="458993" y="0"/>
                  <a:pt x="1025189" y="0"/>
                </a:cubicBezTo>
                <a:cubicBezTo>
                  <a:pt x="1591385" y="0"/>
                  <a:pt x="2050378" y="470801"/>
                  <a:pt x="2050378" y="1051563"/>
                </a:cubicBezTo>
                <a:cubicBezTo>
                  <a:pt x="2050378" y="1632325"/>
                  <a:pt x="1591385" y="2103126"/>
                  <a:pt x="1025189" y="2103126"/>
                </a:cubicBezTo>
                <a:cubicBezTo>
                  <a:pt x="458993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91440" tIns="348636" rIns="340911" bIns="348636" numCol="1" spcCol="1270" anchor="ctr" anchorCtr="0">
            <a:noAutofit/>
          </a:bodyPr>
          <a:lstStyle/>
          <a:p>
            <a:pPr lvl="0" algn="ctr" defTabSz="1422400">
              <a:spcBef>
                <a:spcPct val="0"/>
              </a:spcBef>
            </a:pPr>
            <a:endParaRPr lang="en-U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spcBef>
                <a:spcPct val="0"/>
              </a:spcBef>
            </a:pP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রচনাঃ</a:t>
            </a:r>
            <a:endParaRPr lang="en-US" sz="2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1422400">
              <a:spcBef>
                <a:spcPct val="0"/>
              </a:spcBef>
            </a:pP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অলৌকিক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ইস্টিমার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 defTabSz="1422400">
              <a:spcBef>
                <a:spcPct val="0"/>
              </a:spcBef>
            </a:pP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ছাপান্ন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বর্গমাইল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pPr algn="ctr" defTabSz="1422400">
              <a:spcBef>
                <a:spcPct val="0"/>
              </a:spcBef>
            </a:pP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জ্বলো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চিতাবাঘ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জাদুকরের</a:t>
            </a:r>
            <a:endParaRPr lang="en-US" sz="2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1422400">
              <a:spcBef>
                <a:spcPct val="0"/>
              </a:spcBef>
            </a:pP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endParaRPr lang="en-US" sz="2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1422400">
              <a:spcBef>
                <a:spcPct val="0"/>
              </a:spcBef>
            </a:pPr>
            <a:endParaRPr lang="en-US" sz="2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139401" y="2494876"/>
            <a:ext cx="2891125" cy="1863596"/>
          </a:xfrm>
          <a:custGeom>
            <a:avLst/>
            <a:gdLst>
              <a:gd name="connsiteX0" fmla="*/ 0 w 2008643"/>
              <a:gd name="connsiteY0" fmla="*/ 1051563 h 2103126"/>
              <a:gd name="connsiteX1" fmla="*/ 1004322 w 2008643"/>
              <a:gd name="connsiteY1" fmla="*/ 0 h 2103126"/>
              <a:gd name="connsiteX2" fmla="*/ 2008644 w 2008643"/>
              <a:gd name="connsiteY2" fmla="*/ 1051563 h 2103126"/>
              <a:gd name="connsiteX3" fmla="*/ 1004322 w 2008643"/>
              <a:gd name="connsiteY3" fmla="*/ 2103126 h 2103126"/>
              <a:gd name="connsiteX4" fmla="*/ 0 w 2008643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8643" h="2103126">
                <a:moveTo>
                  <a:pt x="0" y="1051563"/>
                </a:moveTo>
                <a:cubicBezTo>
                  <a:pt x="0" y="470801"/>
                  <a:pt x="449650" y="0"/>
                  <a:pt x="1004322" y="0"/>
                </a:cubicBezTo>
                <a:cubicBezTo>
                  <a:pt x="1558994" y="0"/>
                  <a:pt x="2008644" y="470801"/>
                  <a:pt x="2008644" y="1051563"/>
                </a:cubicBezTo>
                <a:cubicBezTo>
                  <a:pt x="2008644" y="1632325"/>
                  <a:pt x="1558994" y="2103126"/>
                  <a:pt x="1004322" y="2103126"/>
                </a:cubicBezTo>
                <a:cubicBezTo>
                  <a:pt x="449650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334799" tIns="348636" rIns="334799" bIns="348636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2400" b="1" cap="all" dirty="0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en-US" sz="2400" b="1" cap="all" dirty="0">
              <a:ln w="9000" cmpd="sng">
                <a:noFill/>
                <a:prstDash val="solid"/>
              </a:ln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en-U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spcBef>
                <a:spcPct val="0"/>
              </a:spcBef>
            </a:pPr>
            <a:endParaRPr lang="en-U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spcBef>
                <a:spcPct val="0"/>
              </a:spcBef>
            </a:pP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পুরস্কারঃ</a:t>
            </a:r>
            <a:endParaRPr lang="en-U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1422400">
              <a:spcBef>
                <a:spcPct val="0"/>
              </a:spcBef>
            </a:pP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একাডেমি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পুরস্কার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 defTabSz="1422400">
              <a:spcBef>
                <a:spcPct val="0"/>
              </a:spcBef>
            </a:pP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(১৯৮৭) </a:t>
            </a:r>
            <a:endParaRPr lang="en-U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spcBef>
                <a:spcPct val="0"/>
              </a:spcBef>
            </a:pP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pPr lvl="0" algn="ctr" defTabSz="1422400">
              <a:spcBef>
                <a:spcPct val="0"/>
              </a:spcBef>
            </a:pP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 algn="ctr" defTabSz="1422400">
              <a:spcBef>
                <a:spcPct val="0"/>
              </a:spcBef>
            </a:pPr>
            <a:endParaRPr lang="en-US" sz="2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spcBef>
                <a:spcPct val="0"/>
              </a:spcBef>
            </a:pPr>
            <a:endParaRPr lang="bn-BD" sz="2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7599238" y="2575838"/>
            <a:ext cx="2629803" cy="1733205"/>
          </a:xfrm>
          <a:custGeom>
            <a:avLst/>
            <a:gdLst>
              <a:gd name="connsiteX0" fmla="*/ 0 w 2008894"/>
              <a:gd name="connsiteY0" fmla="*/ 1051563 h 2103126"/>
              <a:gd name="connsiteX1" fmla="*/ 1004447 w 2008894"/>
              <a:gd name="connsiteY1" fmla="*/ 0 h 2103126"/>
              <a:gd name="connsiteX2" fmla="*/ 2008894 w 2008894"/>
              <a:gd name="connsiteY2" fmla="*/ 1051563 h 2103126"/>
              <a:gd name="connsiteX3" fmla="*/ 1004447 w 2008894"/>
              <a:gd name="connsiteY3" fmla="*/ 2103126 h 2103126"/>
              <a:gd name="connsiteX4" fmla="*/ 0 w 2008894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8894" h="2103126">
                <a:moveTo>
                  <a:pt x="0" y="1051563"/>
                </a:moveTo>
                <a:cubicBezTo>
                  <a:pt x="0" y="470801"/>
                  <a:pt x="449706" y="0"/>
                  <a:pt x="1004447" y="0"/>
                </a:cubicBezTo>
                <a:cubicBezTo>
                  <a:pt x="1559188" y="0"/>
                  <a:pt x="2008894" y="470801"/>
                  <a:pt x="2008894" y="1051563"/>
                </a:cubicBezTo>
                <a:cubicBezTo>
                  <a:pt x="2008894" y="1632325"/>
                  <a:pt x="1559188" y="2103126"/>
                  <a:pt x="1004447" y="2103126"/>
                </a:cubicBezTo>
                <a:cubicBezTo>
                  <a:pt x="449706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91440" tIns="348636" rIns="334836" bIns="348636" numCol="1" spcCol="1270" anchor="ctr" anchorCtr="0">
            <a:noAutofit/>
          </a:bodyPr>
          <a:lstStyle/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2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endParaRPr lang="bn-BD" sz="32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1422400">
              <a:lnSpc>
                <a:spcPct val="70000"/>
              </a:lnSpc>
              <a:spcBef>
                <a:spcPct val="0"/>
              </a:spcBef>
            </a:pPr>
            <a:endParaRPr lang="en-U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1422400">
              <a:lnSpc>
                <a:spcPct val="70000"/>
              </a:lnSpc>
              <a:spcBef>
                <a:spcPct val="0"/>
              </a:spcBef>
            </a:pP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পিতা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algn="ctr" defTabSz="1422400">
              <a:lnSpc>
                <a:spcPct val="70000"/>
              </a:lnSpc>
              <a:spcBef>
                <a:spcPct val="0"/>
              </a:spcBef>
            </a:pP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আবদুর</a:t>
            </a:r>
            <a:r>
              <a:rPr lang="en-US" sz="2400" b="1" cap="all" dirty="0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রাশেদ</a:t>
            </a:r>
            <a:endParaRPr lang="en-US" sz="2400" b="1" cap="all" dirty="0">
              <a:ln w="9000" cmpd="sng">
                <a:noFill/>
                <a:prstDash val="solid"/>
              </a:ln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1422400">
              <a:lnSpc>
                <a:spcPct val="70000"/>
              </a:lnSpc>
              <a:spcBef>
                <a:spcPct val="0"/>
              </a:spcBef>
            </a:pP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মাতা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1422400">
              <a:lnSpc>
                <a:spcPct val="70000"/>
              </a:lnSpc>
              <a:spcBef>
                <a:spcPct val="0"/>
              </a:spcBef>
            </a:pP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জোবেদা</a:t>
            </a:r>
            <a:r>
              <a:rPr lang="en-US" sz="2400" b="1" cap="all" dirty="0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খাতুন</a:t>
            </a:r>
            <a:endParaRPr lang="en-US" sz="2400" b="1" cap="all" dirty="0">
              <a:ln w="9000" cmpd="sng">
                <a:noFill/>
                <a:prstDash val="solid"/>
              </a:ln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1422400">
              <a:lnSpc>
                <a:spcPct val="70000"/>
              </a:lnSpc>
              <a:spcBef>
                <a:spcPct val="0"/>
              </a:spcBef>
            </a:pPr>
            <a:endParaRPr lang="bn-BD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endParaRPr lang="bn-BD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endParaRPr lang="bn-BD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</p:txBody>
      </p:sp>
      <p:sp>
        <p:nvSpPr>
          <p:cNvPr id="10" name="Freeform 9"/>
          <p:cNvSpPr/>
          <p:nvPr/>
        </p:nvSpPr>
        <p:spPr>
          <a:xfrm>
            <a:off x="4437017" y="758808"/>
            <a:ext cx="2550316" cy="704245"/>
          </a:xfrm>
          <a:custGeom>
            <a:avLst/>
            <a:gdLst>
              <a:gd name="connsiteX0" fmla="*/ 0 w 2008643"/>
              <a:gd name="connsiteY0" fmla="*/ 1051563 h 2103126"/>
              <a:gd name="connsiteX1" fmla="*/ 1004322 w 2008643"/>
              <a:gd name="connsiteY1" fmla="*/ 0 h 2103126"/>
              <a:gd name="connsiteX2" fmla="*/ 2008644 w 2008643"/>
              <a:gd name="connsiteY2" fmla="*/ 1051563 h 2103126"/>
              <a:gd name="connsiteX3" fmla="*/ 1004322 w 2008643"/>
              <a:gd name="connsiteY3" fmla="*/ 2103126 h 2103126"/>
              <a:gd name="connsiteX4" fmla="*/ 0 w 2008643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8643" h="2103126">
                <a:moveTo>
                  <a:pt x="0" y="1051563"/>
                </a:moveTo>
                <a:cubicBezTo>
                  <a:pt x="0" y="470801"/>
                  <a:pt x="449650" y="0"/>
                  <a:pt x="1004322" y="0"/>
                </a:cubicBezTo>
                <a:cubicBezTo>
                  <a:pt x="1558994" y="0"/>
                  <a:pt x="2008644" y="470801"/>
                  <a:pt x="2008644" y="1051563"/>
                </a:cubicBezTo>
                <a:cubicBezTo>
                  <a:pt x="2008644" y="1632325"/>
                  <a:pt x="1558994" y="2103126"/>
                  <a:pt x="1004322" y="2103126"/>
                </a:cubicBezTo>
                <a:cubicBezTo>
                  <a:pt x="449650" y="2103126"/>
                  <a:pt x="0" y="1632325"/>
                  <a:pt x="0" y="1051563"/>
                </a:cubicBez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334799" tIns="348636" rIns="334799" bIns="348636" numCol="1" spcCol="1270" anchor="ctr" anchorCtr="0">
            <a:noAutofit/>
          </a:bodyPr>
          <a:lstStyle/>
          <a:p>
            <a:pPr lvl="0" algn="ctr" defTabSz="1422400">
              <a:spcBef>
                <a:spcPct val="0"/>
              </a:spcBef>
              <a:spcAft>
                <a:spcPts val="0"/>
              </a:spcAft>
            </a:pPr>
            <a:r>
              <a:rPr lang="bn-BD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পিরিচিতি</a:t>
            </a:r>
            <a:endParaRPr lang="en-U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74257" y="4333229"/>
            <a:ext cx="1849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হুমায়ুন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আজাদ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818291" y="4427052"/>
            <a:ext cx="2824041" cy="1791375"/>
          </a:xfrm>
          <a:custGeom>
            <a:avLst/>
            <a:gdLst>
              <a:gd name="connsiteX0" fmla="*/ 0 w 2050377"/>
              <a:gd name="connsiteY0" fmla="*/ 1051563 h 2103126"/>
              <a:gd name="connsiteX1" fmla="*/ 1025189 w 2050377"/>
              <a:gd name="connsiteY1" fmla="*/ 0 h 2103126"/>
              <a:gd name="connsiteX2" fmla="*/ 2050378 w 2050377"/>
              <a:gd name="connsiteY2" fmla="*/ 1051563 h 2103126"/>
              <a:gd name="connsiteX3" fmla="*/ 1025189 w 2050377"/>
              <a:gd name="connsiteY3" fmla="*/ 2103126 h 2103126"/>
              <a:gd name="connsiteX4" fmla="*/ 0 w 2050377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0377" h="2103126">
                <a:moveTo>
                  <a:pt x="0" y="1051563"/>
                </a:moveTo>
                <a:cubicBezTo>
                  <a:pt x="0" y="470801"/>
                  <a:pt x="458993" y="0"/>
                  <a:pt x="1025189" y="0"/>
                </a:cubicBezTo>
                <a:cubicBezTo>
                  <a:pt x="1591385" y="0"/>
                  <a:pt x="2050378" y="470801"/>
                  <a:pt x="2050378" y="1051563"/>
                </a:cubicBezTo>
                <a:cubicBezTo>
                  <a:pt x="2050378" y="1632325"/>
                  <a:pt x="1591385" y="2103126"/>
                  <a:pt x="1025189" y="2103126"/>
                </a:cubicBezTo>
                <a:cubicBezTo>
                  <a:pt x="458993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91440" tIns="348636" rIns="340911" bIns="348636" numCol="1" spcCol="1270" anchor="ctr" anchorCtr="0">
            <a:noAutofit/>
          </a:bodyPr>
          <a:lstStyle/>
          <a:p>
            <a:pPr lvl="0" algn="ctr" defTabSz="1422400">
              <a:spcBef>
                <a:spcPct val="0"/>
              </a:spcBef>
            </a:pP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lvl="0" algn="ctr" defTabSz="1422400">
              <a:spcBef>
                <a:spcPct val="0"/>
              </a:spcBef>
            </a:pP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পেশাঃ</a:t>
            </a:r>
            <a:r>
              <a:rPr lang="bn-BD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 algn="ctr" defTabSz="1422400">
              <a:spcBef>
                <a:spcPct val="0"/>
              </a:spcBef>
            </a:pP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অধ্যাপনা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গাবেষক</a:t>
            </a:r>
            <a:endParaRPr lang="en-US" sz="2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spcBef>
                <a:spcPct val="0"/>
              </a:spcBef>
            </a:pPr>
            <a:endParaRPr lang="en-US" sz="2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185" y="1955390"/>
            <a:ext cx="2155247" cy="2331901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64422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7" name="Rounded Rectangle 6"/>
          <p:cNvSpPr/>
          <p:nvPr/>
        </p:nvSpPr>
        <p:spPr>
          <a:xfrm>
            <a:off x="5040630" y="495300"/>
            <a:ext cx="5082540" cy="1459230"/>
          </a:xfrm>
          <a:prstGeom prst="roundRect">
            <a:avLst>
              <a:gd name="adj" fmla="val 4983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সরব</a:t>
            </a:r>
            <a:r>
              <a:rPr lang="en-US" sz="8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70" y="2114550"/>
            <a:ext cx="5372100" cy="258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30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38" y="0"/>
            <a:ext cx="12200238" cy="6857999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6" name="Rounded Rectangular Callout 5"/>
          <p:cNvSpPr/>
          <p:nvPr/>
        </p:nvSpPr>
        <p:spPr>
          <a:xfrm>
            <a:off x="6012180" y="609600"/>
            <a:ext cx="4766310" cy="1219200"/>
          </a:xfrm>
          <a:prstGeom prst="wedgeRoundRectCallout">
            <a:avLst>
              <a:gd name="adj1" fmla="val -42455"/>
              <a:gd name="adj2" fmla="val 79570"/>
              <a:gd name="adj3" fmla="val 16667"/>
            </a:avLst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নীরব</a:t>
            </a:r>
            <a:r>
              <a:rPr lang="en-US" sz="6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570" y="1920240"/>
            <a:ext cx="4644390" cy="3017520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53939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Flowchart: Terminator 4"/>
          <p:cNvSpPr/>
          <p:nvPr/>
        </p:nvSpPr>
        <p:spPr>
          <a:xfrm>
            <a:off x="2606040" y="571500"/>
            <a:ext cx="6069330" cy="948690"/>
          </a:xfrm>
          <a:prstGeom prst="flowChartTerminator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শব্দের অর্থ জেনে নেই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…</a:t>
            </a:r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/>
          </a:p>
        </p:txBody>
      </p:sp>
      <p:sp>
        <p:nvSpPr>
          <p:cNvPr id="6" name="Rounded Rectangle 5"/>
          <p:cNvSpPr/>
          <p:nvPr/>
        </p:nvSpPr>
        <p:spPr>
          <a:xfrm>
            <a:off x="1280160" y="1588770"/>
            <a:ext cx="2331720" cy="1245870"/>
          </a:xfrm>
          <a:prstGeom prst="roundRect">
            <a:avLst>
              <a:gd name="adj" fmla="val 31857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উপমা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00150" y="3261360"/>
            <a:ext cx="2449830" cy="1322070"/>
          </a:xfrm>
          <a:prstGeom prst="roundRect">
            <a:avLst>
              <a:gd name="adj" fmla="val 31857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নূপুর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11580" y="4876800"/>
            <a:ext cx="2625090" cy="1272540"/>
          </a:xfrm>
          <a:prstGeom prst="roundRect">
            <a:avLst>
              <a:gd name="adj" fmla="val 31857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চমকপ্রদ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623810" y="4914900"/>
            <a:ext cx="2788920" cy="1280160"/>
          </a:xfrm>
          <a:prstGeom prst="roundRect">
            <a:avLst>
              <a:gd name="adj" fmla="val 31857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অবাক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280910" y="3394710"/>
            <a:ext cx="3760470" cy="1223010"/>
          </a:xfrm>
          <a:prstGeom prst="roundRect">
            <a:avLst>
              <a:gd name="adj" fmla="val 31857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পায়ে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পরার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অলংকার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972300" y="1600200"/>
            <a:ext cx="3768090" cy="1691640"/>
          </a:xfrm>
          <a:prstGeom prst="roundRect">
            <a:avLst>
              <a:gd name="adj" fmla="val 31857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তুলনা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মেয়ের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617720" y="1920240"/>
            <a:ext cx="1383030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4587240" y="3684270"/>
            <a:ext cx="1383030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842510" y="5368290"/>
            <a:ext cx="1383030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8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1770</TotalTime>
  <Words>481</Words>
  <Application>Microsoft Office PowerPoint</Application>
  <PresentationFormat>Custom</PresentationFormat>
  <Paragraphs>112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Windows User</cp:lastModifiedBy>
  <cp:revision>276</cp:revision>
  <dcterms:created xsi:type="dcterms:W3CDTF">2020-07-25T13:52:11Z</dcterms:created>
  <dcterms:modified xsi:type="dcterms:W3CDTF">2021-04-09T05:44:40Z</dcterms:modified>
</cp:coreProperties>
</file>