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56" r:id="rId2"/>
    <p:sldId id="275" r:id="rId3"/>
    <p:sldId id="277" r:id="rId4"/>
    <p:sldId id="258" r:id="rId5"/>
    <p:sldId id="273" r:id="rId6"/>
    <p:sldId id="276" r:id="rId7"/>
    <p:sldId id="271" r:id="rId8"/>
    <p:sldId id="259" r:id="rId9"/>
    <p:sldId id="260" r:id="rId10"/>
    <p:sldId id="261" r:id="rId11"/>
    <p:sldId id="262" r:id="rId12"/>
    <p:sldId id="263" r:id="rId13"/>
    <p:sldId id="264" r:id="rId14"/>
    <p:sldId id="265" r:id="rId15"/>
    <p:sldId id="266" r:id="rId16"/>
    <p:sldId id="268" r:id="rId17"/>
    <p:sldId id="272" r:id="rId18"/>
    <p:sldId id="274" r:id="rId19"/>
    <p:sldId id="267" r:id="rId20"/>
    <p:sldId id="269" r:id="rId21"/>
  </p:sldIdLst>
  <p:sldSz cx="9875838"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1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38" autoAdjust="0"/>
  </p:normalViewPr>
  <p:slideViewPr>
    <p:cSldViewPr snapToGrid="0">
      <p:cViewPr varScale="1">
        <p:scale>
          <a:sx n="81" d="100"/>
          <a:sy n="81" d="100"/>
        </p:scale>
        <p:origin x="870" y="60"/>
      </p:cViewPr>
      <p:guideLst>
        <p:guide orient="horz" pos="2160"/>
        <p:guide pos="311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9875838"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0763" y="2404534"/>
            <a:ext cx="6291421"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220763" y="4050834"/>
            <a:ext cx="6291421"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246C72-B5B5-458C-AF42-FF05DFF5FE97}" type="datetimeFigureOut">
              <a:rPr lang="en-US" smtClean="0"/>
              <a:pPr/>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382A8-64DA-4E85-8CEF-FA6B985A22BA}" type="slidenum">
              <a:rPr lang="en-US" smtClean="0"/>
              <a:pPr/>
              <a:t>‹#›</a:t>
            </a:fld>
            <a:endParaRPr lang="en-US"/>
          </a:p>
        </p:txBody>
      </p:sp>
    </p:spTree>
    <p:extLst>
      <p:ext uri="{BB962C8B-B14F-4D97-AF65-F5344CB8AC3E}">
        <p14:creationId xmlns:p14="http://schemas.microsoft.com/office/powerpoint/2010/main" val="3017024609"/>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59" y="609600"/>
            <a:ext cx="6963525"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548659" y="4470400"/>
            <a:ext cx="696352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246C72-B5B5-458C-AF42-FF05DFF5FE97}" type="datetimeFigureOut">
              <a:rPr lang="en-US" smtClean="0"/>
              <a:pPr/>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382A8-64DA-4E85-8CEF-FA6B985A22BA}" type="slidenum">
              <a:rPr lang="en-US" smtClean="0"/>
              <a:pPr/>
              <a:t>‹#›</a:t>
            </a:fld>
            <a:endParaRPr lang="en-US"/>
          </a:p>
        </p:txBody>
      </p:sp>
    </p:spTree>
    <p:extLst>
      <p:ext uri="{BB962C8B-B14F-4D97-AF65-F5344CB8AC3E}">
        <p14:creationId xmlns:p14="http://schemas.microsoft.com/office/powerpoint/2010/main" val="495492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4405" y="609600"/>
            <a:ext cx="6556460"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6608" y="3632200"/>
            <a:ext cx="585205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48659" y="4470400"/>
            <a:ext cx="696352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246C72-B5B5-458C-AF42-FF05DFF5FE97}" type="datetimeFigureOut">
              <a:rPr lang="en-US" smtClean="0"/>
              <a:pPr/>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382A8-64DA-4E85-8CEF-FA6B985A22BA}" type="slidenum">
              <a:rPr lang="en-US" smtClean="0"/>
              <a:pPr/>
              <a:t>‹#›</a:t>
            </a:fld>
            <a:endParaRPr lang="en-US"/>
          </a:p>
        </p:txBody>
      </p:sp>
      <p:sp>
        <p:nvSpPr>
          <p:cNvPr id="20" name="TextBox 19"/>
          <p:cNvSpPr txBox="1"/>
          <p:nvPr/>
        </p:nvSpPr>
        <p:spPr>
          <a:xfrm>
            <a:off x="438929" y="790378"/>
            <a:ext cx="493792"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7203571" y="2886556"/>
            <a:ext cx="493792"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47467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48659" y="1931988"/>
            <a:ext cx="696352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548659" y="4527448"/>
            <a:ext cx="696352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246C72-B5B5-458C-AF42-FF05DFF5FE97}" type="datetimeFigureOut">
              <a:rPr lang="en-US" smtClean="0"/>
              <a:pPr/>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382A8-64DA-4E85-8CEF-FA6B985A22BA}" type="slidenum">
              <a:rPr lang="en-US" smtClean="0"/>
              <a:pPr/>
              <a:t>‹#›</a:t>
            </a:fld>
            <a:endParaRPr lang="en-US"/>
          </a:p>
        </p:txBody>
      </p:sp>
    </p:spTree>
    <p:extLst>
      <p:ext uri="{BB962C8B-B14F-4D97-AF65-F5344CB8AC3E}">
        <p14:creationId xmlns:p14="http://schemas.microsoft.com/office/powerpoint/2010/main" val="876203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54405" y="609600"/>
            <a:ext cx="6556460"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48657" y="4013200"/>
            <a:ext cx="696352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48659" y="4527448"/>
            <a:ext cx="696352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246C72-B5B5-458C-AF42-FF05DFF5FE97}" type="datetimeFigureOut">
              <a:rPr lang="en-US" smtClean="0"/>
              <a:pPr/>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382A8-64DA-4E85-8CEF-FA6B985A22BA}" type="slidenum">
              <a:rPr lang="en-US" smtClean="0"/>
              <a:pPr/>
              <a:t>‹#›</a:t>
            </a:fld>
            <a:endParaRPr lang="en-US"/>
          </a:p>
        </p:txBody>
      </p:sp>
      <p:sp>
        <p:nvSpPr>
          <p:cNvPr id="24" name="TextBox 23"/>
          <p:cNvSpPr txBox="1"/>
          <p:nvPr/>
        </p:nvSpPr>
        <p:spPr>
          <a:xfrm>
            <a:off x="438929" y="790378"/>
            <a:ext cx="493792"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203571" y="2886556"/>
            <a:ext cx="493792"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1124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55516" y="609600"/>
            <a:ext cx="6956668"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48657" y="4013200"/>
            <a:ext cx="696352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48659" y="4527448"/>
            <a:ext cx="696352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246C72-B5B5-458C-AF42-FF05DFF5FE97}" type="datetimeFigureOut">
              <a:rPr lang="en-US" smtClean="0"/>
              <a:pPr/>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382A8-64DA-4E85-8CEF-FA6B985A22BA}" type="slidenum">
              <a:rPr lang="en-US" smtClean="0"/>
              <a:pPr/>
              <a:t>‹#›</a:t>
            </a:fld>
            <a:endParaRPr lang="en-US"/>
          </a:p>
        </p:txBody>
      </p:sp>
    </p:spTree>
    <p:extLst>
      <p:ext uri="{BB962C8B-B14F-4D97-AF65-F5344CB8AC3E}">
        <p14:creationId xmlns:p14="http://schemas.microsoft.com/office/powerpoint/2010/main" val="3501960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246C72-B5B5-458C-AF42-FF05DFF5FE97}" type="datetimeFigureOut">
              <a:rPr lang="en-US" smtClean="0"/>
              <a:pPr/>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382A8-64DA-4E85-8CEF-FA6B985A22BA}" type="slidenum">
              <a:rPr lang="en-US" smtClean="0"/>
              <a:pPr/>
              <a:t>‹#›</a:t>
            </a:fld>
            <a:endParaRPr lang="en-US"/>
          </a:p>
        </p:txBody>
      </p:sp>
    </p:spTree>
    <p:extLst>
      <p:ext uri="{BB962C8B-B14F-4D97-AF65-F5344CB8AC3E}">
        <p14:creationId xmlns:p14="http://schemas.microsoft.com/office/powerpoint/2010/main" val="3769832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4023" y="609600"/>
            <a:ext cx="1056876"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48659" y="609600"/>
            <a:ext cx="5718906"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246C72-B5B5-458C-AF42-FF05DFF5FE97}" type="datetimeFigureOut">
              <a:rPr lang="en-US" smtClean="0"/>
              <a:pPr/>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382A8-64DA-4E85-8CEF-FA6B985A22BA}" type="slidenum">
              <a:rPr lang="en-US" smtClean="0"/>
              <a:pPr/>
              <a:t>‹#›</a:t>
            </a:fld>
            <a:endParaRPr lang="en-US"/>
          </a:p>
        </p:txBody>
      </p:sp>
    </p:spTree>
    <p:extLst>
      <p:ext uri="{BB962C8B-B14F-4D97-AF65-F5344CB8AC3E}">
        <p14:creationId xmlns:p14="http://schemas.microsoft.com/office/powerpoint/2010/main" val="2729953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246C72-B5B5-458C-AF42-FF05DFF5FE97}" type="datetimeFigureOut">
              <a:rPr lang="en-US" smtClean="0"/>
              <a:pPr/>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382A8-64DA-4E85-8CEF-FA6B985A22BA}" type="slidenum">
              <a:rPr lang="en-US" smtClean="0"/>
              <a:pPr/>
              <a:t>‹#›</a:t>
            </a:fld>
            <a:endParaRPr lang="en-US"/>
          </a:p>
        </p:txBody>
      </p:sp>
    </p:spTree>
    <p:extLst>
      <p:ext uri="{BB962C8B-B14F-4D97-AF65-F5344CB8AC3E}">
        <p14:creationId xmlns:p14="http://schemas.microsoft.com/office/powerpoint/2010/main" val="2516218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8659" y="2700868"/>
            <a:ext cx="696352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548659" y="4527448"/>
            <a:ext cx="696352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246C72-B5B5-458C-AF42-FF05DFF5FE97}" type="datetimeFigureOut">
              <a:rPr lang="en-US" smtClean="0"/>
              <a:pPr/>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382A8-64DA-4E85-8CEF-FA6B985A22BA}" type="slidenum">
              <a:rPr lang="en-US" smtClean="0"/>
              <a:pPr/>
              <a:t>‹#›</a:t>
            </a:fld>
            <a:endParaRPr lang="en-US"/>
          </a:p>
        </p:txBody>
      </p:sp>
    </p:spTree>
    <p:extLst>
      <p:ext uri="{BB962C8B-B14F-4D97-AF65-F5344CB8AC3E}">
        <p14:creationId xmlns:p14="http://schemas.microsoft.com/office/powerpoint/2010/main" val="873458337"/>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48659" y="2160589"/>
            <a:ext cx="3389177"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123008" y="2160590"/>
            <a:ext cx="3389177"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246C72-B5B5-458C-AF42-FF05DFF5FE97}" type="datetimeFigureOut">
              <a:rPr lang="en-US" smtClean="0"/>
              <a:pPr/>
              <a:t>4/8/2021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382A8-64DA-4E85-8CEF-FA6B985A22BA}" type="slidenum">
              <a:rPr lang="en-US" smtClean="0"/>
              <a:pPr/>
              <a:t>‹#›</a:t>
            </a:fld>
            <a:endParaRPr lang="en-US"/>
          </a:p>
        </p:txBody>
      </p:sp>
    </p:spTree>
    <p:extLst>
      <p:ext uri="{BB962C8B-B14F-4D97-AF65-F5344CB8AC3E}">
        <p14:creationId xmlns:p14="http://schemas.microsoft.com/office/powerpoint/2010/main" val="2982072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47371" y="2160983"/>
            <a:ext cx="339046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7371" y="2737246"/>
            <a:ext cx="3390464"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121723" y="2160983"/>
            <a:ext cx="339046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121724" y="2737246"/>
            <a:ext cx="3390459"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46C72-B5B5-458C-AF42-FF05DFF5FE97}" type="datetimeFigureOut">
              <a:rPr lang="en-US" smtClean="0"/>
              <a:pPr/>
              <a:t>4/8/2021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F382A8-64DA-4E85-8CEF-FA6B985A22BA}" type="slidenum">
              <a:rPr lang="en-US" smtClean="0"/>
              <a:pPr/>
              <a:t>‹#›</a:t>
            </a:fld>
            <a:endParaRPr lang="en-US"/>
          </a:p>
        </p:txBody>
      </p:sp>
    </p:spTree>
    <p:extLst>
      <p:ext uri="{BB962C8B-B14F-4D97-AF65-F5344CB8AC3E}">
        <p14:creationId xmlns:p14="http://schemas.microsoft.com/office/powerpoint/2010/main" val="822579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48658" y="609600"/>
            <a:ext cx="6963525"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246C72-B5B5-458C-AF42-FF05DFF5FE97}" type="datetimeFigureOut">
              <a:rPr lang="en-US" smtClean="0"/>
              <a:pPr/>
              <a:t>4/8/2021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F382A8-64DA-4E85-8CEF-FA6B985A22BA}" type="slidenum">
              <a:rPr lang="en-US" smtClean="0"/>
              <a:pPr/>
              <a:t>‹#›</a:t>
            </a:fld>
            <a:endParaRPr lang="en-US"/>
          </a:p>
        </p:txBody>
      </p:sp>
    </p:spTree>
    <p:extLst>
      <p:ext uri="{BB962C8B-B14F-4D97-AF65-F5344CB8AC3E}">
        <p14:creationId xmlns:p14="http://schemas.microsoft.com/office/powerpoint/2010/main" val="3461909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246C72-B5B5-458C-AF42-FF05DFF5FE97}" type="datetimeFigureOut">
              <a:rPr lang="en-US" smtClean="0"/>
              <a:pPr/>
              <a:t>4/8/2021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F382A8-64DA-4E85-8CEF-FA6B985A22BA}" type="slidenum">
              <a:rPr lang="en-US" smtClean="0"/>
              <a:pPr/>
              <a:t>‹#›</a:t>
            </a:fld>
            <a:endParaRPr lang="en-US"/>
          </a:p>
        </p:txBody>
      </p:sp>
    </p:spTree>
    <p:extLst>
      <p:ext uri="{BB962C8B-B14F-4D97-AF65-F5344CB8AC3E}">
        <p14:creationId xmlns:p14="http://schemas.microsoft.com/office/powerpoint/2010/main" val="3115875242"/>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58" y="1498604"/>
            <a:ext cx="312226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856098" y="514925"/>
            <a:ext cx="3656086"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8658" y="2777069"/>
            <a:ext cx="312226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246C72-B5B5-458C-AF42-FF05DFF5FE97}" type="datetimeFigureOut">
              <a:rPr lang="en-US" smtClean="0"/>
              <a:pPr/>
              <a:t>4/8/2021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382A8-64DA-4E85-8CEF-FA6B985A22BA}" type="slidenum">
              <a:rPr lang="en-US" smtClean="0"/>
              <a:pPr/>
              <a:t>‹#›</a:t>
            </a:fld>
            <a:endParaRPr lang="en-US"/>
          </a:p>
        </p:txBody>
      </p:sp>
    </p:spTree>
    <p:extLst>
      <p:ext uri="{BB962C8B-B14F-4D97-AF65-F5344CB8AC3E}">
        <p14:creationId xmlns:p14="http://schemas.microsoft.com/office/powerpoint/2010/main" val="4157357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59" y="4800600"/>
            <a:ext cx="696352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8658" y="609600"/>
            <a:ext cx="6963525"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48659" y="5367338"/>
            <a:ext cx="696352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246C72-B5B5-458C-AF42-FF05DFF5FE97}" type="datetimeFigureOut">
              <a:rPr lang="en-US" smtClean="0"/>
              <a:pPr/>
              <a:t>4/8/2021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382A8-64DA-4E85-8CEF-FA6B985A22BA}" type="slidenum">
              <a:rPr lang="en-US" smtClean="0"/>
              <a:pPr/>
              <a:t>‹#›</a:t>
            </a:fld>
            <a:endParaRPr lang="en-US"/>
          </a:p>
        </p:txBody>
      </p:sp>
    </p:spTree>
    <p:extLst>
      <p:ext uri="{BB962C8B-B14F-4D97-AF65-F5344CB8AC3E}">
        <p14:creationId xmlns:p14="http://schemas.microsoft.com/office/powerpoint/2010/main" val="2847765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875838"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48658" y="609600"/>
            <a:ext cx="6963525"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48658" y="2160590"/>
            <a:ext cx="6963525"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836346" y="6041363"/>
            <a:ext cx="73869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8246C72-B5B5-458C-AF42-FF05DFF5FE97}" type="datetimeFigureOut">
              <a:rPr lang="en-US" smtClean="0"/>
              <a:pPr/>
              <a:t>4/8/2021</a:t>
            </a:fld>
            <a:endParaRPr lang="en-US"/>
          </a:p>
        </p:txBody>
      </p:sp>
      <p:sp>
        <p:nvSpPr>
          <p:cNvPr id="5" name="Footer Placeholder 4"/>
          <p:cNvSpPr>
            <a:spLocks noGrp="1"/>
          </p:cNvSpPr>
          <p:nvPr>
            <p:ph type="ftr" sz="quarter" idx="3"/>
          </p:nvPr>
        </p:nvSpPr>
        <p:spPr>
          <a:xfrm>
            <a:off x="548658" y="6041363"/>
            <a:ext cx="510123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58662" y="6041363"/>
            <a:ext cx="553522" cy="365125"/>
          </a:xfrm>
          <a:prstGeom prst="rect">
            <a:avLst/>
          </a:prstGeom>
        </p:spPr>
        <p:txBody>
          <a:bodyPr vert="horz" lIns="91440" tIns="45720" rIns="91440" bIns="45720" rtlCol="0" anchor="ctr"/>
          <a:lstStyle>
            <a:lvl1pPr algn="r">
              <a:defRPr sz="900">
                <a:solidFill>
                  <a:schemeClr val="accent1"/>
                </a:solidFill>
              </a:defRPr>
            </a:lvl1pPr>
          </a:lstStyle>
          <a:p>
            <a:fld id="{20F382A8-64DA-4E85-8CEF-FA6B985A22BA}" type="slidenum">
              <a:rPr lang="en-US" smtClean="0"/>
              <a:pPr/>
              <a:t>‹#›</a:t>
            </a:fld>
            <a:endParaRPr lang="en-US"/>
          </a:p>
        </p:txBody>
      </p:sp>
    </p:spTree>
    <p:extLst>
      <p:ext uri="{BB962C8B-B14F-4D97-AF65-F5344CB8AC3E}">
        <p14:creationId xmlns:p14="http://schemas.microsoft.com/office/powerpoint/2010/main" val="3271606579"/>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jpeg"/><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6.xml"/><Relationship Id="rId5" Type="http://schemas.openxmlformats.org/officeDocument/2006/relationships/image" Target="../media/image16.png"/><Relationship Id="rId4" Type="http://schemas.openxmlformats.org/officeDocument/2006/relationships/image" Target="../media/image140.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7EE5C0-B440-4A60-8E90-89AC9D10E1A9}"/>
              </a:ext>
            </a:extLst>
          </p:cNvPr>
          <p:cNvSpPr>
            <a:spLocks noGrp="1"/>
          </p:cNvSpPr>
          <p:nvPr>
            <p:ph type="ctrTitle"/>
          </p:nvPr>
        </p:nvSpPr>
        <p:spPr>
          <a:xfrm>
            <a:off x="1266092" y="661183"/>
            <a:ext cx="1203465" cy="5219112"/>
          </a:xfrm>
        </p:spPr>
        <p:txBody>
          <a:bodyPr>
            <a:noAutofit/>
          </a:bodyPr>
          <a:lstStyle/>
          <a:p>
            <a:r>
              <a:rPr lang="en-US" sz="8800" dirty="0" err="1">
                <a:solidFill>
                  <a:srgbClr val="FF0000"/>
                </a:solidFill>
                <a:latin typeface="NikoshBAN" panose="02000000000000000000" pitchFamily="2" charset="0"/>
                <a:cs typeface="NikoshBAN" panose="02000000000000000000" pitchFamily="2" charset="0"/>
              </a:rPr>
              <a:t>স্বা</a:t>
            </a:r>
            <a:r>
              <a:rPr lang="en-US" sz="8800" dirty="0" err="1">
                <a:latin typeface="NikoshBAN" panose="02000000000000000000" pitchFamily="2" charset="0"/>
                <a:cs typeface="NikoshBAN" panose="02000000000000000000" pitchFamily="2" charset="0"/>
              </a:rPr>
              <a:t>গ</a:t>
            </a:r>
            <a:r>
              <a:rPr lang="en-US" sz="8800" dirty="0" err="1">
                <a:solidFill>
                  <a:srgbClr val="FFC000"/>
                </a:solidFill>
                <a:latin typeface="NikoshBAN" panose="02000000000000000000" pitchFamily="2" charset="0"/>
                <a:cs typeface="NikoshBAN" panose="02000000000000000000" pitchFamily="2" charset="0"/>
              </a:rPr>
              <a:t>ত</a:t>
            </a:r>
            <a:r>
              <a:rPr lang="en-US" sz="8800" dirty="0" err="1">
                <a:solidFill>
                  <a:srgbClr val="0070C0"/>
                </a:solidFill>
                <a:latin typeface="NikoshBAN" panose="02000000000000000000" pitchFamily="2" charset="0"/>
                <a:cs typeface="NikoshBAN" panose="02000000000000000000" pitchFamily="2" charset="0"/>
              </a:rPr>
              <a:t>ম</a:t>
            </a:r>
            <a:r>
              <a:rPr lang="en-US" sz="8800" dirty="0">
                <a:latin typeface="NikoshBAN" panose="02000000000000000000" pitchFamily="2" charset="0"/>
                <a:cs typeface="NikoshBAN" panose="02000000000000000000" pitchFamily="2" charset="0"/>
              </a:rPr>
              <a:t> </a:t>
            </a:r>
          </a:p>
        </p:txBody>
      </p:sp>
      <p:pic>
        <p:nvPicPr>
          <p:cNvPr id="5" name="Picture 4">
            <a:extLst>
              <a:ext uri="{FF2B5EF4-FFF2-40B4-BE49-F238E27FC236}">
                <a16:creationId xmlns="" xmlns:a16="http://schemas.microsoft.com/office/drawing/2014/main" id="{8DD176CC-D42E-4193-93A9-137451156A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6841" y="312819"/>
            <a:ext cx="6080333" cy="6251662"/>
          </a:xfrm>
          <a:prstGeom prst="rect">
            <a:avLst/>
          </a:prstGeom>
        </p:spPr>
      </p:pic>
      <p:grpSp>
        <p:nvGrpSpPr>
          <p:cNvPr id="7" name="Group 6"/>
          <p:cNvGrpSpPr/>
          <p:nvPr/>
        </p:nvGrpSpPr>
        <p:grpSpPr>
          <a:xfrm>
            <a:off x="0" y="0"/>
            <a:ext cx="9826723" cy="6857999"/>
            <a:chOff x="0" y="0"/>
            <a:chExt cx="9826723" cy="6857999"/>
          </a:xfrm>
        </p:grpSpPr>
        <p:sp>
          <p:nvSpPr>
            <p:cNvPr id="4" name="Rectangle 3"/>
            <p:cNvSpPr/>
            <p:nvPr/>
          </p:nvSpPr>
          <p:spPr>
            <a:xfrm>
              <a:off x="0" y="0"/>
              <a:ext cx="9826723" cy="68579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00703" y="435922"/>
              <a:ext cx="9207531" cy="6092617"/>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34908555"/>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2" name="applause.wav"/>
          </p:stSnd>
        </p:sndAc>
      </p:transition>
    </mc:Choice>
    <mc:Fallback xmlns="">
      <p:transition spd="slow">
        <p:fade/>
        <p:sndAc>
          <p:stSnd>
            <p:snd r:embed="rId4"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32"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plus(out)">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4000"/>
            <a:lum/>
          </a:blip>
          <a:srcRect/>
          <a:tile tx="0" ty="0" sx="100000" sy="100000" flip="none" algn="tl"/>
        </a:blip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xmlns="" id="{57D7F1A3-E2F4-49B8-AD1E-DD7D982133DD}"/>
                  </a:ext>
                </a:extLst>
              </p:cNvPr>
              <p:cNvSpPr txBox="1"/>
              <p:nvPr/>
            </p:nvSpPr>
            <p:spPr>
              <a:xfrm>
                <a:off x="662940" y="872197"/>
                <a:ext cx="9212580" cy="3970318"/>
              </a:xfrm>
              <a:prstGeom prst="rect">
                <a:avLst/>
              </a:prstGeom>
              <a:noFill/>
            </p:spPr>
            <p:txBody>
              <a:bodyPr wrap="square" rtlCol="0">
                <a:spAutoFit/>
              </a:bodyPr>
              <a:lstStyle/>
              <a:p>
                <a:r>
                  <a:rPr lang="bn-IN" sz="2800" dirty="0">
                    <a:latin typeface="NikoshBAN" panose="02000000000000000000" pitchFamily="2" charset="0"/>
                    <a:cs typeface="NikoshBAN" panose="02000000000000000000" pitchFamily="2" charset="0"/>
                  </a:rPr>
                  <a:t>মনে করি ,যেকোনো সমান্তর ধারার  ১ম পদ </a:t>
                </a:r>
                <a:r>
                  <a:rPr lang="en-US" sz="2800" dirty="0">
                    <a:latin typeface="NikoshBAN" panose="02000000000000000000" pitchFamily="2" charset="0"/>
                    <a:cs typeface="NikoshBAN" panose="02000000000000000000" pitchFamily="2" charset="0"/>
                  </a:rPr>
                  <a:t>a</a:t>
                </a:r>
                <a:r>
                  <a:rPr lang="bn-IN" sz="2800" dirty="0">
                    <a:latin typeface="NikoshBAN" panose="02000000000000000000" pitchFamily="2" charset="0"/>
                    <a:cs typeface="NikoshBAN" panose="02000000000000000000" pitchFamily="2" charset="0"/>
                  </a:rPr>
                  <a:t> ও সাধারণ অন্তর </a:t>
                </a:r>
                <a:r>
                  <a:rPr lang="en-US" sz="2800" dirty="0">
                    <a:latin typeface="NikoshBAN" panose="02000000000000000000" pitchFamily="2" charset="0"/>
                    <a:cs typeface="NikoshBAN" panose="02000000000000000000" pitchFamily="2" charset="0"/>
                  </a:rPr>
                  <a:t>d</a:t>
                </a:r>
                <a:r>
                  <a:rPr lang="bn-IN" sz="2800" dirty="0">
                    <a:latin typeface="NikoshBAN" panose="02000000000000000000" pitchFamily="2" charset="0"/>
                    <a:cs typeface="NikoshBAN" panose="02000000000000000000" pitchFamily="2" charset="0"/>
                  </a:rPr>
                  <a:t> । তাহলে ধারাটির </a:t>
                </a:r>
              </a:p>
              <a:p>
                <a:r>
                  <a:rPr lang="bn-IN" sz="2800" dirty="0">
                    <a:latin typeface="NikoshBAN" panose="02000000000000000000" pitchFamily="2" charset="0"/>
                    <a:cs typeface="NikoshBAN" panose="02000000000000000000" pitchFamily="2" charset="0"/>
                  </a:rPr>
                  <a:t>প্রথম পদ = </a:t>
                </a:r>
                <a:r>
                  <a:rPr lang="en-US" sz="2800" dirty="0">
                    <a:latin typeface="NikoshBAN" panose="02000000000000000000" pitchFamily="2" charset="0"/>
                    <a:cs typeface="NikoshBAN" panose="02000000000000000000" pitchFamily="2" charset="0"/>
                  </a:rPr>
                  <a:t>a</a:t>
                </a:r>
                <a:r>
                  <a:rPr lang="bn-IN" sz="2800" dirty="0">
                    <a:latin typeface="NikoshBAN" panose="02000000000000000000" pitchFamily="2" charset="0"/>
                    <a:cs typeface="NikoshBAN" panose="02000000000000000000" pitchFamily="2" charset="0"/>
                  </a:rPr>
                  <a:t>	= </a:t>
                </a:r>
                <a:r>
                  <a:rPr lang="en-US" sz="2800" dirty="0">
                    <a:latin typeface="NikoshBAN" panose="02000000000000000000" pitchFamily="2" charset="0"/>
                    <a:cs typeface="NikoshBAN" panose="02000000000000000000" pitchFamily="2" charset="0"/>
                  </a:rPr>
                  <a:t>a</a:t>
                </a:r>
                <a:r>
                  <a:rPr lang="bn-IN" sz="2800" dirty="0">
                    <a:latin typeface="NikoshBAN" panose="02000000000000000000" pitchFamily="2" charset="0"/>
                    <a:cs typeface="NikoshBAN" panose="02000000000000000000" pitchFamily="2" charset="0"/>
                  </a:rPr>
                  <a:t>+(</a:t>
                </a:r>
                <a14:m>
                  <m:oMath xmlns:m="http://schemas.openxmlformats.org/officeDocument/2006/math">
                    <m:r>
                      <a:rPr lang="bn-IN" sz="2800" i="1" smtClean="0">
                        <a:latin typeface="Cambria Math" panose="02040503050406030204" pitchFamily="18" charset="0"/>
                      </a:rPr>
                      <m:t>1</m:t>
                    </m:r>
                    <m:r>
                      <a:rPr lang="bn-IN" sz="2800" i="1" smtClean="0">
                        <a:latin typeface="Cambria Math" panose="02040503050406030204" pitchFamily="18" charset="0"/>
                      </a:rPr>
                      <m:t>−</m:t>
                    </m:r>
                    <m:r>
                      <a:rPr lang="bn-IN" sz="2800" i="1" smtClean="0">
                        <a:latin typeface="Cambria Math" panose="02040503050406030204" pitchFamily="18" charset="0"/>
                      </a:rPr>
                      <m:t>1</m:t>
                    </m:r>
                  </m:oMath>
                </a14:m>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d	</a:t>
                </a:r>
              </a:p>
              <a:p>
                <a:r>
                  <a:rPr lang="bn-IN" sz="2800" dirty="0">
                    <a:latin typeface="NikoshBAN" panose="02000000000000000000" pitchFamily="2" charset="0"/>
                    <a:cs typeface="NikoshBAN" panose="02000000000000000000" pitchFamily="2" charset="0"/>
                  </a:rPr>
                  <a:t>দ্বিতীয় পদ	= </a:t>
                </a:r>
                <a:r>
                  <a:rPr lang="en-US" sz="2800" dirty="0">
                    <a:latin typeface="NikoshBAN" panose="02000000000000000000" pitchFamily="2" charset="0"/>
                    <a:cs typeface="NikoshBAN" panose="02000000000000000000" pitchFamily="2" charset="0"/>
                  </a:rPr>
                  <a:t>a</a:t>
                </a:r>
                <a:r>
                  <a:rPr lang="bn-IN" sz="2800" dirty="0">
                    <a:latin typeface="NikoshBAN" panose="02000000000000000000" pitchFamily="2" charset="0"/>
                    <a:cs typeface="NikoshBAN" panose="02000000000000000000" pitchFamily="2" charset="0"/>
                  </a:rPr>
                  <a:t>+(</a:t>
                </a:r>
                <a14:m>
                  <m:oMath xmlns:m="http://schemas.openxmlformats.org/officeDocument/2006/math">
                    <m:r>
                      <a:rPr lang="bn-IN" sz="2800" dirty="0" smtClean="0">
                        <a:latin typeface="Cambria Math" panose="02040503050406030204" pitchFamily="18" charset="0"/>
                      </a:rPr>
                      <m:t>2</m:t>
                    </m:r>
                    <m:r>
                      <a:rPr lang="bn-IN" sz="2800" i="0" dirty="0">
                        <a:latin typeface="Cambria Math" panose="02040503050406030204" pitchFamily="18" charset="0"/>
                      </a:rPr>
                      <m:t>−</m:t>
                    </m:r>
                    <m:r>
                      <a:rPr lang="bn-IN" sz="2800" i="0" dirty="0">
                        <a:latin typeface="Cambria Math" panose="02040503050406030204" pitchFamily="18" charset="0"/>
                      </a:rPr>
                      <m:t>1</m:t>
                    </m:r>
                  </m:oMath>
                </a14:m>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d</a:t>
                </a:r>
              </a:p>
              <a:p>
                <a:r>
                  <a:rPr lang="bn-IN" sz="2800" dirty="0">
                    <a:latin typeface="NikoshBAN" panose="02000000000000000000" pitchFamily="2" charset="0"/>
                    <a:cs typeface="NikoshBAN" panose="02000000000000000000" pitchFamily="2" charset="0"/>
                  </a:rPr>
                  <a:t>তৃতীয় পদ	= </a:t>
                </a:r>
                <a:r>
                  <a:rPr lang="en-US" sz="2800" dirty="0">
                    <a:latin typeface="NikoshBAN" panose="02000000000000000000" pitchFamily="2" charset="0"/>
                    <a:cs typeface="NikoshBAN" panose="02000000000000000000" pitchFamily="2" charset="0"/>
                  </a:rPr>
                  <a:t>a</a:t>
                </a:r>
                <a:r>
                  <a:rPr lang="bn-IN" sz="2800" dirty="0">
                    <a:latin typeface="NikoshBAN" panose="02000000000000000000" pitchFamily="2" charset="0"/>
                    <a:cs typeface="NikoshBAN" panose="02000000000000000000" pitchFamily="2" charset="0"/>
                  </a:rPr>
                  <a:t>+(</a:t>
                </a:r>
                <a14:m>
                  <m:oMath xmlns:m="http://schemas.openxmlformats.org/officeDocument/2006/math">
                    <m:r>
                      <a:rPr lang="bn-IN" sz="2800" dirty="0" smtClean="0">
                        <a:latin typeface="Cambria Math" panose="02040503050406030204" pitchFamily="18" charset="0"/>
                      </a:rPr>
                      <m:t>3</m:t>
                    </m:r>
                    <m:r>
                      <a:rPr lang="bn-IN" sz="2800" i="0" dirty="0">
                        <a:latin typeface="Cambria Math" panose="02040503050406030204" pitchFamily="18" charset="0"/>
                      </a:rPr>
                      <m:t>−</m:t>
                    </m:r>
                    <m:r>
                      <a:rPr lang="bn-IN" sz="2800" i="0" dirty="0">
                        <a:latin typeface="Cambria Math" panose="02040503050406030204" pitchFamily="18" charset="0"/>
                      </a:rPr>
                      <m:t>1</m:t>
                    </m:r>
                  </m:oMath>
                </a14:m>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d</a:t>
                </a:r>
                <a:endParaRPr lang="bn-IN" sz="2800" dirty="0">
                  <a:latin typeface="NikoshBAN" panose="02000000000000000000" pitchFamily="2" charset="0"/>
                  <a:cs typeface="NikoshBAN" panose="02000000000000000000" pitchFamily="2" charset="0"/>
                </a:endParaRPr>
              </a:p>
              <a:p>
                <a:r>
                  <a:rPr lang="bn-IN" sz="2800" dirty="0">
                    <a:latin typeface="NikoshBAN" panose="02000000000000000000" pitchFamily="2" charset="0"/>
                    <a:cs typeface="NikoshBAN" panose="02000000000000000000" pitchFamily="2" charset="0"/>
                  </a:rPr>
                  <a:t>চতুর্থ পদ 	= </a:t>
                </a:r>
                <a:r>
                  <a:rPr lang="en-US" sz="2800" dirty="0">
                    <a:latin typeface="NikoshBAN" panose="02000000000000000000" pitchFamily="2" charset="0"/>
                    <a:cs typeface="NikoshBAN" panose="02000000000000000000" pitchFamily="2" charset="0"/>
                  </a:rPr>
                  <a:t>a</a:t>
                </a:r>
                <a:r>
                  <a:rPr lang="bn-IN" sz="2800" dirty="0">
                    <a:latin typeface="NikoshBAN" panose="02000000000000000000" pitchFamily="2" charset="0"/>
                    <a:cs typeface="NikoshBAN" panose="02000000000000000000" pitchFamily="2" charset="0"/>
                  </a:rPr>
                  <a:t>+(</a:t>
                </a:r>
                <a14:m>
                  <m:oMath xmlns:m="http://schemas.openxmlformats.org/officeDocument/2006/math">
                    <m:r>
                      <a:rPr lang="bn-IN" sz="2800" smtClean="0">
                        <a:latin typeface="Cambria Math" panose="02040503050406030204" pitchFamily="18" charset="0"/>
                      </a:rPr>
                      <m:t>4</m:t>
                    </m:r>
                    <m:r>
                      <a:rPr lang="bn-IN" sz="2800" i="0" smtClean="0">
                        <a:latin typeface="Cambria Math" panose="02040503050406030204" pitchFamily="18" charset="0"/>
                      </a:rPr>
                      <m:t>−</m:t>
                    </m:r>
                    <m:r>
                      <a:rPr lang="bn-IN" sz="2800" i="0" smtClean="0">
                        <a:latin typeface="Cambria Math" panose="02040503050406030204" pitchFamily="18" charset="0"/>
                      </a:rPr>
                      <m:t>1</m:t>
                    </m:r>
                  </m:oMath>
                </a14:m>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d</a:t>
                </a:r>
                <a:endParaRPr lang="bn-IN" sz="2800" dirty="0">
                  <a:latin typeface="NikoshBAN" panose="02000000000000000000" pitchFamily="2" charset="0"/>
                  <a:cs typeface="NikoshBAN" panose="02000000000000000000" pitchFamily="2" charset="0"/>
                </a:endParaRPr>
              </a:p>
              <a:p>
                <a:r>
                  <a:rPr lang="bn-IN" sz="2800" dirty="0">
                    <a:latin typeface="NikoshBAN" panose="02000000000000000000" pitchFamily="2" charset="0"/>
                    <a:cs typeface="NikoshBAN" panose="02000000000000000000" pitchFamily="2" charset="0"/>
                  </a:rPr>
                  <a:t>…..	…..</a:t>
                </a:r>
              </a:p>
              <a:p>
                <a:r>
                  <a:rPr lang="bn-IN" sz="2800" dirty="0">
                    <a:latin typeface="NikoshBAN" panose="02000000000000000000" pitchFamily="2" charset="0"/>
                    <a:cs typeface="NikoshBAN" panose="02000000000000000000" pitchFamily="2" charset="0"/>
                  </a:rPr>
                  <a:t>…..	…..</a:t>
                </a:r>
              </a:p>
              <a:p>
                <a:r>
                  <a:rPr lang="en-US" sz="2800" dirty="0">
                    <a:latin typeface="NikoshBAN" panose="02000000000000000000" pitchFamily="2" charset="0"/>
                    <a:cs typeface="NikoshBAN" panose="02000000000000000000" pitchFamily="2" charset="0"/>
                  </a:rPr>
                  <a:t>n</a:t>
                </a:r>
                <a:r>
                  <a:rPr lang="bn-IN" sz="2800" dirty="0">
                    <a:latin typeface="NikoshBAN" panose="02000000000000000000" pitchFamily="2" charset="0"/>
                    <a:cs typeface="NikoshBAN" panose="02000000000000000000" pitchFamily="2" charset="0"/>
                  </a:rPr>
                  <a:t> তম পদ	= </a:t>
                </a:r>
                <a:r>
                  <a:rPr lang="en-US" sz="2800" dirty="0">
                    <a:latin typeface="NikoshBAN" panose="02000000000000000000" pitchFamily="2" charset="0"/>
                    <a:cs typeface="NikoshBAN" panose="02000000000000000000" pitchFamily="2" charset="0"/>
                  </a:rPr>
                  <a:t>a</a:t>
                </a:r>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n</a:t>
                </a:r>
                <a:r>
                  <a:rPr lang="bn-IN" sz="2800" dirty="0">
                    <a:latin typeface="NikoshBAN" panose="02000000000000000000" pitchFamily="2" charset="0"/>
                    <a:cs typeface="NikoshBAN" panose="02000000000000000000" pitchFamily="2" charset="0"/>
                  </a:rPr>
                  <a:t>-</a:t>
                </a:r>
                <a14:m>
                  <m:oMath xmlns:m="http://schemas.openxmlformats.org/officeDocument/2006/math">
                    <m:r>
                      <a:rPr lang="bn-IN" sz="2800" i="1" smtClean="0">
                        <a:latin typeface="Cambria Math" panose="02040503050406030204" pitchFamily="18" charset="0"/>
                      </a:rPr>
                      <m:t>1</m:t>
                    </m:r>
                  </m:oMath>
                </a14:m>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d</a:t>
                </a:r>
              </a:p>
              <a:p>
                <a:r>
                  <a:rPr lang="en-US" sz="2800" dirty="0">
                    <a:latin typeface="NikoshBAN" panose="02000000000000000000" pitchFamily="2" charset="0"/>
                    <a:cs typeface="NikoshBAN" panose="02000000000000000000" pitchFamily="2" charset="0"/>
                  </a:rPr>
                  <a:t>n </a:t>
                </a:r>
                <a:r>
                  <a:rPr lang="en-US" sz="2800" dirty="0" err="1" smtClean="0">
                    <a:latin typeface="NikoshBAN" panose="02000000000000000000" pitchFamily="2" charset="0"/>
                    <a:cs typeface="NikoshBAN" panose="02000000000000000000" pitchFamily="2" charset="0"/>
                  </a:rPr>
                  <a:t>তম</a:t>
                </a:r>
                <a:r>
                  <a:rPr lang="bn-IN"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পদকেই</a:t>
                </a:r>
                <a:r>
                  <a:rPr lang="bn-IN"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সমান্তরধারার</a:t>
                </a:r>
                <a:r>
                  <a:rPr lang="bn-IN"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সাধারণ</a:t>
                </a:r>
                <a:r>
                  <a:rPr lang="bn-IN"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পদ</a:t>
                </a:r>
                <a:r>
                  <a:rPr lang="bn-IN"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বলে</a:t>
                </a:r>
                <a:r>
                  <a:rPr lang="en-US" sz="2800" dirty="0">
                    <a:latin typeface="NikoshBAN" panose="02000000000000000000" pitchFamily="2" charset="0"/>
                    <a:cs typeface="NikoshBAN" panose="02000000000000000000" pitchFamily="2" charset="0"/>
                  </a:rPr>
                  <a:t>।  </a:t>
                </a:r>
                <a:endParaRPr lang="bn-IN" sz="2800" dirty="0">
                  <a:latin typeface="NikoshBAN" panose="02000000000000000000" pitchFamily="2" charset="0"/>
                  <a:cs typeface="NikoshBAN" panose="02000000000000000000" pitchFamily="2" charset="0"/>
                </a:endParaRPr>
              </a:p>
            </p:txBody>
          </p:sp>
        </mc:Choice>
        <mc:Fallback>
          <p:sp>
            <p:nvSpPr>
              <p:cNvPr id="3" name="TextBox 2">
                <a:extLst>
                  <a:ext uri="{FF2B5EF4-FFF2-40B4-BE49-F238E27FC236}">
                    <a16:creationId xmlns:a16="http://schemas.microsoft.com/office/drawing/2014/main" xmlns="" xmlns:a14="http://schemas.microsoft.com/office/drawing/2010/main" id="{57D7F1A3-E2F4-49B8-AD1E-DD7D982133DD}"/>
                  </a:ext>
                </a:extLst>
              </p:cNvPr>
              <p:cNvSpPr txBox="1">
                <a:spLocks noRot="1" noChangeAspect="1" noMove="1" noResize="1" noEditPoints="1" noAdjustHandles="1" noChangeArrowheads="1" noChangeShapeType="1" noTextEdit="1"/>
              </p:cNvSpPr>
              <p:nvPr/>
            </p:nvSpPr>
            <p:spPr>
              <a:xfrm>
                <a:off x="662940" y="872197"/>
                <a:ext cx="9212580" cy="3970318"/>
              </a:xfrm>
              <a:prstGeom prst="rect">
                <a:avLst/>
              </a:prstGeom>
              <a:blipFill rotWithShape="0">
                <a:blip r:embed="rId3"/>
                <a:stretch>
                  <a:fillRect l="-1390" t="-1382" r="-1522" b="-3533"/>
                </a:stretch>
              </a:blipFill>
            </p:spPr>
            <p:txBody>
              <a:bodyPr/>
              <a:lstStyle/>
              <a:p>
                <a:r>
                  <a:rPr lang="en-US">
                    <a:noFill/>
                  </a:rPr>
                  <a:t> </a:t>
                </a:r>
              </a:p>
            </p:txBody>
          </p:sp>
        </mc:Fallback>
      </mc:AlternateContent>
      <p:sp>
        <p:nvSpPr>
          <p:cNvPr id="4" name="TextBox 3">
            <a:extLst>
              <a:ext uri="{FF2B5EF4-FFF2-40B4-BE49-F238E27FC236}">
                <a16:creationId xmlns="" xmlns:a16="http://schemas.microsoft.com/office/drawing/2014/main" id="{BD61C96E-0E96-40BC-8613-96E2B7D0E2BA}"/>
              </a:ext>
            </a:extLst>
          </p:cNvPr>
          <p:cNvSpPr txBox="1"/>
          <p:nvPr/>
        </p:nvSpPr>
        <p:spPr>
          <a:xfrm>
            <a:off x="2490908" y="267287"/>
            <a:ext cx="5766828" cy="646331"/>
          </a:xfrm>
          <a:prstGeom prst="rect">
            <a:avLst/>
          </a:prstGeom>
          <a:noFill/>
        </p:spPr>
        <p:txBody>
          <a:bodyPr wrap="square" rtlCol="0">
            <a:spAutoFit/>
          </a:bodyPr>
          <a:lstStyle/>
          <a:p>
            <a:pPr algn="ctr"/>
            <a:r>
              <a:rPr lang="bn-IN" sz="3600" dirty="0">
                <a:latin typeface="NikoshBAN" panose="02000000000000000000" pitchFamily="2" charset="0"/>
                <a:cs typeface="NikoshBAN" panose="02000000000000000000" pitchFamily="2" charset="0"/>
              </a:rPr>
              <a:t>সমান্তর ধারার সাধারণ পদ নির্ণয় </a:t>
            </a:r>
            <a:endParaRPr lang="en-US" sz="3600" dirty="0">
              <a:latin typeface="NikoshBAN" panose="02000000000000000000" pitchFamily="2" charset="0"/>
              <a:cs typeface="NikoshBAN" panose="02000000000000000000" pitchFamily="2" charset="0"/>
            </a:endParaRPr>
          </a:p>
        </p:txBody>
      </p:sp>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xmlns="" id="{12D4EB96-AE9C-4870-9726-ADD6AC057942}"/>
                  </a:ext>
                </a:extLst>
              </p:cNvPr>
              <p:cNvSpPr txBox="1"/>
              <p:nvPr/>
            </p:nvSpPr>
            <p:spPr>
              <a:xfrm>
                <a:off x="662940" y="5092505"/>
                <a:ext cx="6216162" cy="1244893"/>
              </a:xfrm>
              <a:prstGeom prst="rect">
                <a:avLst/>
              </a:prstGeom>
              <a:noFill/>
            </p:spPr>
            <p:txBody>
              <a:bodyPr wrap="square" rtlCol="0">
                <a:spAutoFit/>
              </a:bodyPr>
              <a:lstStyle/>
              <a:p>
                <a:r>
                  <a:rPr lang="en-US" sz="2800" dirty="0" err="1">
                    <a:latin typeface="NikoshBAN" panose="02000000000000000000" pitchFamily="2" charset="0"/>
                    <a:cs typeface="NikoshBAN" panose="02000000000000000000" pitchFamily="2" charset="0"/>
                  </a:rPr>
                  <a:t>আবার</a:t>
                </a:r>
                <a:r>
                  <a:rPr lang="en-US" sz="2800" dirty="0">
                    <a:latin typeface="NikoshBAN" panose="02000000000000000000" pitchFamily="2" charset="0"/>
                    <a:cs typeface="NikoshBAN" panose="02000000000000000000" pitchFamily="2" charset="0"/>
                  </a:rPr>
                  <a:t>, </a:t>
                </a:r>
                <a:r>
                  <a:rPr lang="bn-IN" sz="2800" dirty="0">
                    <a:latin typeface="NikoshBAN" panose="02000000000000000000" pitchFamily="2" charset="0"/>
                    <a:cs typeface="NikoshBAN" panose="02000000000000000000" pitchFamily="2" charset="0"/>
                  </a:rPr>
                  <a:t>১ম </a:t>
                </a:r>
                <a:r>
                  <a:rPr lang="en-US" sz="2800" dirty="0" err="1">
                    <a:latin typeface="NikoshBAN" panose="02000000000000000000" pitchFamily="2" charset="0"/>
                    <a:cs typeface="NikoshBAN" panose="02000000000000000000" pitchFamily="2" charset="0"/>
                  </a:rPr>
                  <a:t>nসংখ্যক</a:t>
                </a:r>
                <a:r>
                  <a:rPr lang="bn-IN" sz="2800" dirty="0">
                    <a:latin typeface="NikoshBAN" panose="02000000000000000000" pitchFamily="2" charset="0"/>
                    <a:cs typeface="NikoshBAN" panose="02000000000000000000" pitchFamily="2" charset="0"/>
                  </a:rPr>
                  <a:t>পদ এর </a:t>
                </a:r>
                <a:r>
                  <a:rPr lang="bn-IN" sz="2800" dirty="0" smtClean="0">
                    <a:latin typeface="NikoshBAN" panose="02000000000000000000" pitchFamily="2" charset="0"/>
                    <a:cs typeface="NikoshBAN" panose="02000000000000000000" pitchFamily="2" charset="0"/>
                  </a:rPr>
                  <a:t>সমষ্টি </a:t>
                </a:r>
                <a:r>
                  <a:rPr lang="en-US" sz="2800" dirty="0" err="1" smtClean="0">
                    <a:latin typeface="NikoshBAN" panose="02000000000000000000" pitchFamily="2" charset="0"/>
                    <a:cs typeface="NikoshBAN" panose="02000000000000000000" pitchFamily="2" charset="0"/>
                  </a:rPr>
                  <a:t>নির্ণয়ের</a:t>
                </a:r>
                <a:r>
                  <a:rPr lang="bn-IN"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সূত্র</a:t>
                </a:r>
                <a:r>
                  <a:rPr lang="bn-IN"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হলো</a:t>
                </a:r>
                <a:r>
                  <a:rPr lang="en-US" sz="2800" dirty="0">
                    <a:latin typeface="NikoshBAN" panose="02000000000000000000" pitchFamily="2" charset="0"/>
                    <a:cs typeface="NikoshBAN" panose="02000000000000000000" pitchFamily="2" charset="0"/>
                  </a:rPr>
                  <a:t>, </a:t>
                </a:r>
              </a:p>
              <a:p>
                <a14:m>
                  <m:oMath xmlns:m="http://schemas.openxmlformats.org/officeDocument/2006/math">
                    <m:sSub>
                      <m:sSubPr>
                        <m:ctrlPr>
                          <a:rPr lang="bn-IN" sz="4800" i="1" dirty="0">
                            <a:latin typeface="Cambria Math" panose="02040503050406030204" pitchFamily="18" charset="0"/>
                          </a:rPr>
                        </m:ctrlPr>
                      </m:sSubPr>
                      <m:e>
                        <m:r>
                          <a:rPr lang="bn-IN" sz="4800" i="1" dirty="0">
                            <a:latin typeface="Cambria Math" panose="02040503050406030204" pitchFamily="18" charset="0"/>
                          </a:rPr>
                          <m:t>𝑠</m:t>
                        </m:r>
                      </m:e>
                      <m:sub>
                        <m:r>
                          <a:rPr lang="bn-IN" sz="4800" i="1" dirty="0">
                            <a:latin typeface="Cambria Math" panose="02040503050406030204" pitchFamily="18" charset="0"/>
                          </a:rPr>
                          <m:t>𝑛</m:t>
                        </m:r>
                      </m:sub>
                    </m:sSub>
                  </m:oMath>
                </a14:m>
                <a:r>
                  <a:rPr lang="bn-IN" sz="2800" dirty="0">
                    <a:cs typeface="NikoshBAN" panose="02000000000000000000" pitchFamily="2" charset="0"/>
                  </a:rPr>
                  <a:t>=</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𝑛</m:t>
                        </m:r>
                      </m:num>
                      <m:den>
                        <m:r>
                          <a:rPr lang="en-US" sz="3200" i="1">
                            <a:latin typeface="Cambria Math" panose="02040503050406030204" pitchFamily="18" charset="0"/>
                          </a:rPr>
                          <m:t>2</m:t>
                        </m:r>
                      </m:den>
                    </m:f>
                    <m:r>
                      <a:rPr lang="en-US" sz="3200" i="1">
                        <a:latin typeface="Cambria Math" panose="02040503050406030204" pitchFamily="18" charset="0"/>
                      </a:rPr>
                      <m:t>{</m:t>
                    </m:r>
                    <m:r>
                      <a:rPr lang="en-US" sz="3200" i="1">
                        <a:latin typeface="Cambria Math" panose="02040503050406030204" pitchFamily="18" charset="0"/>
                      </a:rPr>
                      <m:t>2</m:t>
                    </m:r>
                    <m:r>
                      <a:rPr lang="en-US" sz="3200" i="1">
                        <a:latin typeface="Cambria Math" panose="02040503050406030204" pitchFamily="18" charset="0"/>
                      </a:rPr>
                      <m:t>𝑎</m:t>
                    </m:r>
                    <m:r>
                      <a:rPr lang="en-US" sz="3200" i="1">
                        <a:latin typeface="Cambria Math" panose="02040503050406030204" pitchFamily="18" charset="0"/>
                      </a:rPr>
                      <m:t>+</m:t>
                    </m:r>
                    <m:d>
                      <m:dPr>
                        <m:ctrlPr>
                          <a:rPr lang="en-US" sz="3200" i="1">
                            <a:latin typeface="Cambria Math" panose="02040503050406030204" pitchFamily="18" charset="0"/>
                          </a:rPr>
                        </m:ctrlPr>
                      </m:dPr>
                      <m:e>
                        <m:r>
                          <a:rPr lang="en-US" sz="3200" i="1">
                            <a:latin typeface="Cambria Math" panose="02040503050406030204" pitchFamily="18" charset="0"/>
                          </a:rPr>
                          <m:t>𝑛</m:t>
                        </m:r>
                        <m:r>
                          <a:rPr lang="en-US" sz="3200" i="1">
                            <a:latin typeface="Cambria Math" panose="02040503050406030204" pitchFamily="18" charset="0"/>
                          </a:rPr>
                          <m:t>−</m:t>
                        </m:r>
                        <m:r>
                          <a:rPr lang="en-US" sz="3200" i="1">
                            <a:latin typeface="Cambria Math" panose="02040503050406030204" pitchFamily="18" charset="0"/>
                          </a:rPr>
                          <m:t>1</m:t>
                        </m:r>
                      </m:e>
                    </m:d>
                    <m:r>
                      <a:rPr lang="en-US" sz="3200" i="1">
                        <a:latin typeface="Cambria Math" panose="02040503050406030204" pitchFamily="18" charset="0"/>
                      </a:rPr>
                      <m:t>𝑑</m:t>
                    </m:r>
                  </m:oMath>
                </a14:m>
                <a:r>
                  <a:rPr lang="bn-IN" sz="2800" dirty="0" smtClean="0">
                    <a:latin typeface="NikoshBAN" panose="02000000000000000000" pitchFamily="2" charset="0"/>
                    <a:cs typeface="NikoshBAN" panose="02000000000000000000" pitchFamily="2" charset="0"/>
                  </a:rPr>
                  <a:t>}</a:t>
                </a:r>
                <a:endParaRPr lang="bn-IN" sz="2800" dirty="0">
                  <a:latin typeface="NikoshBAN" panose="02000000000000000000" pitchFamily="2" charset="0"/>
                  <a:cs typeface="NikoshBAN" panose="02000000000000000000" pitchFamily="2" charset="0"/>
                </a:endParaRPr>
              </a:p>
            </p:txBody>
          </p:sp>
        </mc:Choice>
        <mc:Fallback>
          <p:sp>
            <p:nvSpPr>
              <p:cNvPr id="5" name="TextBox 4">
                <a:extLst>
                  <a:ext uri="{FF2B5EF4-FFF2-40B4-BE49-F238E27FC236}">
                    <a16:creationId xmlns:a16="http://schemas.microsoft.com/office/drawing/2014/main" xmlns="" xmlns:a14="http://schemas.microsoft.com/office/drawing/2010/main" id="{12D4EB96-AE9C-4870-9726-ADD6AC057942}"/>
                  </a:ext>
                </a:extLst>
              </p:cNvPr>
              <p:cNvSpPr txBox="1">
                <a:spLocks noRot="1" noChangeAspect="1" noMove="1" noResize="1" noEditPoints="1" noAdjustHandles="1" noChangeArrowheads="1" noChangeShapeType="1" noTextEdit="1"/>
              </p:cNvSpPr>
              <p:nvPr/>
            </p:nvSpPr>
            <p:spPr>
              <a:xfrm>
                <a:off x="662940" y="5092505"/>
                <a:ext cx="6216162" cy="1244893"/>
              </a:xfrm>
              <a:prstGeom prst="rect">
                <a:avLst/>
              </a:prstGeom>
              <a:blipFill rotWithShape="0">
                <a:blip r:embed="rId4"/>
                <a:stretch>
                  <a:fillRect l="-2061" t="-4390" b="-6829"/>
                </a:stretch>
              </a:blipFill>
            </p:spPr>
            <p:txBody>
              <a:bodyPr/>
              <a:lstStyle/>
              <a:p>
                <a:r>
                  <a:rPr lang="en-US">
                    <a:noFill/>
                  </a:rPr>
                  <a:t> </a:t>
                </a:r>
              </a:p>
            </p:txBody>
          </p:sp>
        </mc:Fallback>
      </mc:AlternateContent>
      <p:sp>
        <p:nvSpPr>
          <p:cNvPr id="6" name="Rectangle 5"/>
          <p:cNvSpPr/>
          <p:nvPr/>
        </p:nvSpPr>
        <p:spPr>
          <a:xfrm>
            <a:off x="0" y="0"/>
            <a:ext cx="9826723" cy="68579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25083" y="253218"/>
            <a:ext cx="9383152" cy="6386733"/>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82185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heckerboard(across)">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alphaModFix amt="24000"/>
          </a:blip>
          <a:tile tx="0" ty="0" sx="100000" sy="100000" flip="none" algn="tl"/>
        </a:blip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xmlns="" id="{4329EE36-C51B-4D3A-96F3-F113DDBB3534}"/>
                  </a:ext>
                </a:extLst>
              </p:cNvPr>
              <p:cNvSpPr>
                <a:spLocks noGrp="1"/>
              </p:cNvSpPr>
              <p:nvPr>
                <p:ph type="title"/>
              </p:nvPr>
            </p:nvSpPr>
            <p:spPr>
              <a:xfrm>
                <a:off x="323557" y="365125"/>
                <a:ext cx="9284678" cy="1843503"/>
              </a:xfrm>
            </p:spPr>
            <p:txBody>
              <a:bodyPr>
                <a:normAutofit fontScale="90000"/>
              </a:bodyPr>
              <a:lstStyle/>
              <a:p>
                <a:r>
                  <a:rPr lang="en-US" sz="3200" dirty="0">
                    <a:solidFill>
                      <a:schemeClr val="tx1"/>
                    </a:solidFill>
                    <a:latin typeface="NikoshBAN" panose="02000000000000000000" pitchFamily="2" charset="0"/>
                    <a:cs typeface="NikoshBAN" panose="02000000000000000000" pitchFamily="2" charset="0"/>
                  </a:rPr>
                  <a:t>সমস্যাঃ</a:t>
                </a:r>
                <a14:m>
                  <m:oMath xmlns:m="http://schemas.openxmlformats.org/officeDocument/2006/math">
                    <m:r>
                      <a:rPr lang="en-US" sz="3200" b="0" i="0" smtClean="0">
                        <a:solidFill>
                          <a:schemeClr val="tx1"/>
                        </a:solidFill>
                        <a:latin typeface="Cambria Math" panose="02040503050406030204" pitchFamily="18" charset="0"/>
                      </a:rPr>
                      <m:t>3</m:t>
                    </m:r>
                    <m:r>
                      <a:rPr lang="bn-IN" sz="3200" i="0" smtClean="0">
                        <a:solidFill>
                          <a:schemeClr val="tx1"/>
                        </a:solidFill>
                        <a:latin typeface="Cambria Math" panose="02040503050406030204" pitchFamily="18" charset="0"/>
                      </a:rPr>
                      <m:t>+</m:t>
                    </m:r>
                    <m:r>
                      <a:rPr lang="bn-IN" sz="3200" i="0" smtClean="0">
                        <a:solidFill>
                          <a:schemeClr val="tx1"/>
                        </a:solidFill>
                        <a:latin typeface="Cambria Math" panose="02040503050406030204" pitchFamily="18" charset="0"/>
                      </a:rPr>
                      <m:t>5</m:t>
                    </m:r>
                    <m:r>
                      <a:rPr lang="bn-IN" sz="3200" i="0" smtClean="0">
                        <a:solidFill>
                          <a:schemeClr val="tx1"/>
                        </a:solidFill>
                        <a:latin typeface="Cambria Math" panose="02040503050406030204" pitchFamily="18" charset="0"/>
                      </a:rPr>
                      <m:t>+</m:t>
                    </m:r>
                    <m:r>
                      <a:rPr lang="en-US" sz="3200" b="0" i="0" smtClean="0">
                        <a:solidFill>
                          <a:schemeClr val="tx1"/>
                        </a:solidFill>
                        <a:latin typeface="Cambria Math" panose="02040503050406030204" pitchFamily="18" charset="0"/>
                      </a:rPr>
                      <m:t>7</m:t>
                    </m:r>
                    <m:r>
                      <a:rPr lang="bn-IN" sz="3200" i="0" smtClean="0">
                        <a:solidFill>
                          <a:schemeClr val="tx1"/>
                        </a:solidFill>
                        <a:latin typeface="Cambria Math" panose="02040503050406030204" pitchFamily="18" charset="0"/>
                      </a:rPr>
                      <m:t>+</m:t>
                    </m:r>
                    <m:r>
                      <a:rPr lang="en-US" sz="3200" b="0" i="0" smtClean="0">
                        <a:solidFill>
                          <a:schemeClr val="tx1"/>
                        </a:solidFill>
                        <a:latin typeface="Cambria Math" panose="02040503050406030204" pitchFamily="18" charset="0"/>
                      </a:rPr>
                      <m:t>9</m:t>
                    </m:r>
                    <m:r>
                      <a:rPr lang="bn-IN" sz="3200" i="0" smtClean="0">
                        <a:solidFill>
                          <a:schemeClr val="tx1"/>
                        </a:solidFill>
                        <a:latin typeface="Cambria Math" panose="02040503050406030204" pitchFamily="18" charset="0"/>
                      </a:rPr>
                      <m:t>+⋯</m:t>
                    </m:r>
                  </m:oMath>
                </a14:m>
                <a:r>
                  <a:rPr lang="bn-IN" sz="3200" dirty="0">
                    <a:solidFill>
                      <a:schemeClr val="tx1"/>
                    </a:solidFill>
                    <a:latin typeface="NikoshBAN" panose="02000000000000000000" pitchFamily="2" charset="0"/>
                    <a:cs typeface="NikoshBAN" panose="02000000000000000000" pitchFamily="2" charset="0"/>
                  </a:rPr>
                  <a:t>এটি একটি সমান্তর ধারা </a:t>
                </a:r>
                <a:r>
                  <a:rPr lang="en-US" sz="3200" dirty="0" err="1">
                    <a:solidFill>
                      <a:schemeClr val="tx1"/>
                    </a:solidFill>
                    <a:latin typeface="NikoshBAN" panose="02000000000000000000" pitchFamily="2" charset="0"/>
                    <a:cs typeface="NikoshBAN" panose="02000000000000000000" pitchFamily="2" charset="0"/>
                  </a:rPr>
                  <a:t>এর</a:t>
                </a:r>
                <a:r>
                  <a:rPr lang="en-US" sz="3200" dirty="0">
                    <a:solidFill>
                      <a:schemeClr val="tx1"/>
                    </a:solidFill>
                    <a:latin typeface="NikoshBAN" panose="02000000000000000000" pitchFamily="2" charset="0"/>
                    <a:cs typeface="NikoshBAN" panose="02000000000000000000" pitchFamily="2" charset="0"/>
                  </a:rPr>
                  <a:t> ২০ </a:t>
                </a:r>
                <a:r>
                  <a:rPr lang="en-US" sz="3200" dirty="0" err="1">
                    <a:solidFill>
                      <a:schemeClr val="tx1"/>
                    </a:solidFill>
                    <a:latin typeface="NikoshBAN" panose="02000000000000000000" pitchFamily="2" charset="0"/>
                    <a:cs typeface="NikoshBAN" panose="02000000000000000000" pitchFamily="2" charset="0"/>
                  </a:rPr>
                  <a:t>তমএবং</a:t>
                </a:r>
                <a:r>
                  <a:rPr lang="bn-IN" sz="3200" dirty="0">
                    <a:solidFill>
                      <a:schemeClr val="tx1"/>
                    </a:solidFill>
                    <a:latin typeface="NikoshBAN" panose="02000000000000000000" pitchFamily="2" charset="0"/>
                    <a:cs typeface="NikoshBAN" panose="02000000000000000000" pitchFamily="2" charset="0"/>
                  </a:rPr>
                  <a:t>১ম ২০টি পদ</a:t>
                </a:r>
                <a:r>
                  <a:rPr lang="en-US" sz="3200" dirty="0" err="1">
                    <a:solidFill>
                      <a:schemeClr val="tx1"/>
                    </a:solidFill>
                    <a:latin typeface="NikoshBAN" panose="02000000000000000000" pitchFamily="2" charset="0"/>
                    <a:cs typeface="NikoshBAN" panose="02000000000000000000" pitchFamily="2" charset="0"/>
                  </a:rPr>
                  <a:t>ের</a:t>
                </a:r>
                <a:r>
                  <a:rPr lang="bn-IN" sz="3200" dirty="0">
                    <a:solidFill>
                      <a:schemeClr val="tx1"/>
                    </a:solidFill>
                    <a:latin typeface="NikoshBAN" panose="02000000000000000000" pitchFamily="2" charset="0"/>
                    <a:cs typeface="NikoshBAN" panose="02000000000000000000" pitchFamily="2" charset="0"/>
                  </a:rPr>
                  <a:t> সমষ্টি নির্ণয় কর।</a:t>
                </a:r>
                <a:r>
                  <a:rPr lang="en-US" sz="3200" dirty="0">
                    <a:solidFill>
                      <a:schemeClr val="tx1"/>
                    </a:solidFill>
                    <a:latin typeface="NikoshBAN" panose="02000000000000000000" pitchFamily="2" charset="0"/>
                    <a:cs typeface="NikoshBAN" panose="02000000000000000000" pitchFamily="2" charset="0"/>
                  </a:rPr>
                  <a:t/>
                </a:r>
                <a:br>
                  <a:rPr lang="en-US" sz="3200" dirty="0">
                    <a:solidFill>
                      <a:schemeClr val="tx1"/>
                    </a:solidFill>
                    <a:latin typeface="NikoshBAN" panose="02000000000000000000" pitchFamily="2" charset="0"/>
                    <a:cs typeface="NikoshBAN" panose="02000000000000000000" pitchFamily="2" charset="0"/>
                  </a:rPr>
                </a:br>
                <a:r>
                  <a:rPr lang="bn-IN" sz="3200" dirty="0">
                    <a:solidFill>
                      <a:schemeClr val="tx1"/>
                    </a:solidFill>
                    <a:latin typeface="NikoshBAN" panose="02000000000000000000" pitchFamily="2" charset="0"/>
                    <a:cs typeface="NikoshBAN" panose="02000000000000000000" pitchFamily="2" charset="0"/>
                  </a:rPr>
                  <a:t>চলো আমরা সবাই পূর্বের সূত্র ব্যবহার করে এই ধারার  ২০ তম পদ এবং ১ম ২০টি পদ এর</a:t>
                </a:r>
                <a:r>
                  <a:rPr lang="en-US" sz="3200" dirty="0" err="1">
                    <a:solidFill>
                      <a:schemeClr val="tx1"/>
                    </a:solidFill>
                    <a:latin typeface="NikoshBAN" panose="02000000000000000000" pitchFamily="2" charset="0"/>
                    <a:cs typeface="NikoshBAN" panose="02000000000000000000" pitchFamily="2" charset="0"/>
                  </a:rPr>
                  <a:t>সমষ্টিনির্ণয়করি</a:t>
                </a:r>
                <a:r>
                  <a:rPr lang="en-US" sz="3200" dirty="0">
                    <a:solidFill>
                      <a:schemeClr val="tx1"/>
                    </a:solidFill>
                    <a:latin typeface="NikoshBAN" panose="02000000000000000000" pitchFamily="2" charset="0"/>
                    <a:cs typeface="NikoshBAN" panose="02000000000000000000" pitchFamily="2" charset="0"/>
                  </a:rPr>
                  <a:t>। </a:t>
                </a:r>
                <a:br>
                  <a:rPr lang="en-US" sz="3200" dirty="0">
                    <a:solidFill>
                      <a:schemeClr val="tx1"/>
                    </a:solidFill>
                    <a:latin typeface="NikoshBAN" panose="02000000000000000000" pitchFamily="2" charset="0"/>
                    <a:cs typeface="NikoshBAN" panose="02000000000000000000" pitchFamily="2" charset="0"/>
                  </a:rPr>
                </a:br>
                <a:r>
                  <a:rPr lang="en-US" sz="3200" dirty="0">
                    <a:solidFill>
                      <a:schemeClr val="tx1"/>
                    </a:solidFill>
                    <a:latin typeface="NikoshBAN" panose="02000000000000000000" pitchFamily="2" charset="0"/>
                    <a:cs typeface="NikoshBAN" panose="02000000000000000000" pitchFamily="2" charset="0"/>
                  </a:rPr>
                  <a:t>সমাধান, </a:t>
                </a:r>
                <a:r>
                  <a:rPr lang="bn-IN" sz="3200" dirty="0">
                    <a:solidFill>
                      <a:schemeClr val="tx1"/>
                    </a:solidFill>
                    <a:latin typeface="NikoshBAN" panose="02000000000000000000" pitchFamily="2" charset="0"/>
                    <a:cs typeface="NikoshBAN" panose="02000000000000000000" pitchFamily="2" charset="0"/>
                  </a:rPr>
                  <a:t/>
                </a:r>
                <a:br>
                  <a:rPr lang="bn-IN" sz="3200" dirty="0">
                    <a:solidFill>
                      <a:schemeClr val="tx1"/>
                    </a:solidFill>
                    <a:latin typeface="NikoshBAN" panose="02000000000000000000" pitchFamily="2" charset="0"/>
                    <a:cs typeface="NikoshBAN" panose="02000000000000000000" pitchFamily="2" charset="0"/>
                  </a:rPr>
                </a:br>
                <a:r>
                  <a:rPr lang="en-US" sz="3200" dirty="0" err="1">
                    <a:solidFill>
                      <a:schemeClr val="tx1"/>
                    </a:solidFill>
                    <a:latin typeface="NikoshBAN" panose="02000000000000000000" pitchFamily="2" charset="0"/>
                    <a:cs typeface="NikoshBAN" panose="02000000000000000000" pitchFamily="2" charset="0"/>
                  </a:rPr>
                  <a:t>ধারাটির</a:t>
                </a:r>
                <a:r>
                  <a:rPr lang="bn-IN" sz="3200" dirty="0">
                    <a:solidFill>
                      <a:schemeClr val="tx1"/>
                    </a:solidFill>
                    <a:latin typeface="NikoshBAN" panose="02000000000000000000" pitchFamily="2" charset="0"/>
                    <a:cs typeface="NikoshBAN" panose="02000000000000000000" pitchFamily="2" charset="0"/>
                  </a:rPr>
                  <a:t> ১ম পদ,</a:t>
                </a:r>
                <a:r>
                  <a:rPr lang="en-US" sz="3200" dirty="0">
                    <a:solidFill>
                      <a:schemeClr val="tx1"/>
                    </a:solidFill>
                    <a:latin typeface="NikoshBAN" panose="02000000000000000000" pitchFamily="2" charset="0"/>
                    <a:cs typeface="NikoshBAN" panose="02000000000000000000" pitchFamily="2" charset="0"/>
                  </a:rPr>
                  <a:t>a</a:t>
                </a:r>
                <a:r>
                  <a:rPr lang="bn-IN" sz="3200" dirty="0">
                    <a:solidFill>
                      <a:schemeClr val="tx1"/>
                    </a:solidFill>
                    <a:latin typeface="NikoshBAN" panose="02000000000000000000" pitchFamily="2" charset="0"/>
                    <a:cs typeface="NikoshBAN" panose="02000000000000000000" pitchFamily="2" charset="0"/>
                  </a:rPr>
                  <a:t> = </a:t>
                </a:r>
                <a14:m>
                  <m:oMath xmlns:m="http://schemas.openxmlformats.org/officeDocument/2006/math">
                    <m:r>
                      <a:rPr lang="en-US" sz="3200" b="0" i="1" smtClean="0">
                        <a:solidFill>
                          <a:schemeClr val="tx1"/>
                        </a:solidFill>
                        <a:latin typeface="Cambria Math" panose="02040503050406030204" pitchFamily="18" charset="0"/>
                      </a:rPr>
                      <m:t>3</m:t>
                    </m:r>
                  </m:oMath>
                </a14:m>
                <a:r>
                  <a:rPr lang="bn-IN" sz="3200" dirty="0">
                    <a:solidFill>
                      <a:schemeClr val="tx1"/>
                    </a:solidFill>
                    <a:latin typeface="NikoshBAN" panose="02000000000000000000" pitchFamily="2" charset="0"/>
                    <a:cs typeface="NikoshBAN" panose="02000000000000000000" pitchFamily="2" charset="0"/>
                  </a:rPr>
                  <a:t/>
                </a:r>
                <a:br>
                  <a:rPr lang="bn-IN" sz="3200" dirty="0">
                    <a:solidFill>
                      <a:schemeClr val="tx1"/>
                    </a:solidFill>
                    <a:latin typeface="NikoshBAN" panose="02000000000000000000" pitchFamily="2" charset="0"/>
                    <a:cs typeface="NikoshBAN" panose="02000000000000000000" pitchFamily="2" charset="0"/>
                  </a:rPr>
                </a:br>
                <a:r>
                  <a:rPr lang="bn-IN" sz="3200" dirty="0" smtClean="0">
                    <a:solidFill>
                      <a:schemeClr val="tx1"/>
                    </a:solidFill>
                    <a:latin typeface="NikoshBAN" panose="02000000000000000000" pitchFamily="2" charset="0"/>
                    <a:cs typeface="NikoshBAN" panose="02000000000000000000" pitchFamily="2" charset="0"/>
                  </a:rPr>
                  <a:t>সা</a:t>
                </a:r>
                <a:r>
                  <a:rPr lang="bn-IN" sz="3200" dirty="0" smtClean="0">
                    <a:solidFill>
                      <a:schemeClr val="tx1"/>
                    </a:solidFill>
                    <a:latin typeface="NikoshBAN" panose="02000000000000000000" pitchFamily="2" charset="0"/>
                    <a:cs typeface="NikoshBAN" panose="02000000000000000000" pitchFamily="2" charset="0"/>
                  </a:rPr>
                  <a:t>ধারণ </a:t>
                </a:r>
                <a:r>
                  <a:rPr lang="bn-IN" sz="3200" dirty="0">
                    <a:solidFill>
                      <a:schemeClr val="tx1"/>
                    </a:solidFill>
                    <a:latin typeface="NikoshBAN" panose="02000000000000000000" pitchFamily="2" charset="0"/>
                    <a:cs typeface="NikoshBAN" panose="02000000000000000000" pitchFamily="2" charset="0"/>
                  </a:rPr>
                  <a:t>অন্তর,</a:t>
                </a:r>
                <a:r>
                  <a:rPr lang="en-US" sz="3200" dirty="0">
                    <a:solidFill>
                      <a:schemeClr val="tx1"/>
                    </a:solidFill>
                    <a:latin typeface="NikoshBAN" panose="02000000000000000000" pitchFamily="2" charset="0"/>
                    <a:cs typeface="NikoshBAN" panose="02000000000000000000" pitchFamily="2" charset="0"/>
                  </a:rPr>
                  <a:t>d</a:t>
                </a:r>
                <a:r>
                  <a:rPr lang="bn-IN" sz="3200" dirty="0">
                    <a:solidFill>
                      <a:schemeClr val="tx1"/>
                    </a:solidFill>
                    <a:latin typeface="NikoshBAN" panose="02000000000000000000" pitchFamily="2" charset="0"/>
                    <a:cs typeface="NikoshBAN" panose="02000000000000000000" pitchFamily="2" charset="0"/>
                  </a:rPr>
                  <a:t> = </a:t>
                </a:r>
                <a14:m>
                  <m:oMath xmlns:m="http://schemas.openxmlformats.org/officeDocument/2006/math">
                    <m:r>
                      <a:rPr lang="bn-IN" sz="3200" i="1">
                        <a:solidFill>
                          <a:schemeClr val="tx1"/>
                        </a:solidFill>
                        <a:latin typeface="Cambria Math" panose="02040503050406030204" pitchFamily="18" charset="0"/>
                      </a:rPr>
                      <m:t>5</m:t>
                    </m:r>
                  </m:oMath>
                </a14:m>
                <a:r>
                  <a:rPr lang="bn-IN" sz="3200" dirty="0">
                    <a:solidFill>
                      <a:schemeClr val="tx1"/>
                    </a:solidFill>
                    <a:latin typeface="NikoshBAN" panose="02000000000000000000" pitchFamily="2" charset="0"/>
                    <a:cs typeface="NikoshBAN" panose="02000000000000000000" pitchFamily="2" charset="0"/>
                  </a:rPr>
                  <a:t>-</a:t>
                </a:r>
                <a14:m>
                  <m:oMath xmlns:m="http://schemas.openxmlformats.org/officeDocument/2006/math">
                    <m:r>
                      <a:rPr lang="en-US" sz="3200" b="0" i="1" smtClean="0">
                        <a:solidFill>
                          <a:schemeClr val="tx1"/>
                        </a:solidFill>
                        <a:latin typeface="Cambria Math" panose="02040503050406030204" pitchFamily="18" charset="0"/>
                      </a:rPr>
                      <m:t>3</m:t>
                    </m:r>
                  </m:oMath>
                </a14:m>
                <a:r>
                  <a:rPr lang="bn-IN" sz="3200" dirty="0">
                    <a:solidFill>
                      <a:schemeClr val="tx1"/>
                    </a:solidFill>
                    <a:latin typeface="NikoshBAN" panose="02000000000000000000" pitchFamily="2" charset="0"/>
                    <a:cs typeface="NikoshBAN" panose="02000000000000000000" pitchFamily="2" charset="0"/>
                  </a:rPr>
                  <a:t> = </a:t>
                </a:r>
                <a14:m>
                  <m:oMath xmlns:m="http://schemas.openxmlformats.org/officeDocument/2006/math">
                    <m:r>
                      <a:rPr lang="en-US" sz="3200" b="0" i="0" dirty="0" smtClean="0">
                        <a:solidFill>
                          <a:schemeClr val="tx1"/>
                        </a:solidFill>
                        <a:latin typeface="Cambria Math" panose="02040503050406030204" pitchFamily="18" charset="0"/>
                      </a:rPr>
                      <m:t>2</m:t>
                    </m:r>
                  </m:oMath>
                </a14:m>
                <a:r>
                  <a:rPr lang="bn-IN" sz="3200" dirty="0">
                    <a:latin typeface="NikoshBAN" panose="02000000000000000000" pitchFamily="2" charset="0"/>
                    <a:cs typeface="NikoshBAN" panose="02000000000000000000" pitchFamily="2" charset="0"/>
                  </a:rPr>
                  <a:t/>
                </a:r>
                <a:br>
                  <a:rPr lang="bn-IN" sz="3200" dirty="0">
                    <a:latin typeface="NikoshBAN" panose="02000000000000000000" pitchFamily="2" charset="0"/>
                    <a:cs typeface="NikoshBAN" panose="02000000000000000000" pitchFamily="2" charset="0"/>
                  </a:rPr>
                </a:br>
                <a:endParaRPr lang="en-US" sz="3200" dirty="0">
                  <a:latin typeface="NikoshBAN" panose="02000000000000000000" pitchFamily="2" charset="0"/>
                  <a:cs typeface="NikoshBAN" panose="02000000000000000000" pitchFamily="2" charset="0"/>
                </a:endParaRPr>
              </a:p>
            </p:txBody>
          </p:sp>
        </mc:Choice>
        <mc:Fallback>
          <p:sp>
            <p:nvSpPr>
              <p:cNvPr id="2" name="Title 1">
                <a:extLst>
                  <a:ext uri="{FF2B5EF4-FFF2-40B4-BE49-F238E27FC236}">
                    <a16:creationId xmlns:a16="http://schemas.microsoft.com/office/drawing/2014/main" xmlns="" xmlns:a14="http://schemas.microsoft.com/office/drawing/2010/main" id="{4329EE36-C51B-4D3A-96F3-F113DDBB3534}"/>
                  </a:ext>
                </a:extLst>
              </p:cNvPr>
              <p:cNvSpPr>
                <a:spLocks noGrp="1" noRot="1" noChangeAspect="1" noMove="1" noResize="1" noEditPoints="1" noAdjustHandles="1" noChangeArrowheads="1" noChangeShapeType="1" noTextEdit="1"/>
              </p:cNvSpPr>
              <p:nvPr>
                <p:ph type="title"/>
              </p:nvPr>
            </p:nvSpPr>
            <p:spPr>
              <a:xfrm>
                <a:off x="323557" y="365125"/>
                <a:ext cx="9284678" cy="1843503"/>
              </a:xfrm>
              <a:blipFill rotWithShape="0">
                <a:blip r:embed="rId3"/>
                <a:stretch>
                  <a:fillRect l="-1379" t="-3311" r="-1182" b="-8278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xmlns="" id="{EA2F7658-3D52-4C79-8D27-1A37CD791D7C}"/>
                  </a:ext>
                </a:extLst>
              </p:cNvPr>
              <p:cNvSpPr txBox="1"/>
              <p:nvPr/>
            </p:nvSpPr>
            <p:spPr>
              <a:xfrm>
                <a:off x="5068796" y="2713507"/>
                <a:ext cx="4757927" cy="3779368"/>
              </a:xfrm>
              <a:prstGeom prst="rect">
                <a:avLst/>
              </a:prstGeom>
              <a:noFill/>
            </p:spPr>
            <p:txBody>
              <a:bodyPr wrap="square" rtlCol="0">
                <a:spAutoFit/>
              </a:bodyPr>
              <a:lstStyle/>
              <a:p>
                <a:r>
                  <a:rPr lang="en-US" sz="2800" dirty="0">
                    <a:latin typeface="NikoshBAN" panose="02000000000000000000" pitchFamily="2" charset="0"/>
                    <a:cs typeface="NikoshBAN" panose="02000000000000000000" pitchFamily="2" charset="0"/>
                  </a:rPr>
                  <a:t>আমরা </a:t>
                </a:r>
                <a:r>
                  <a:rPr lang="en-US" sz="2800" dirty="0" err="1">
                    <a:latin typeface="NikoshBAN" panose="02000000000000000000" pitchFamily="2" charset="0"/>
                    <a:cs typeface="NikoshBAN" panose="02000000000000000000" pitchFamily="2" charset="0"/>
                  </a:rPr>
                  <a:t>জানি</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প্রথম</a:t>
                </a:r>
                <a:r>
                  <a:rPr lang="en-US" sz="2800" dirty="0">
                    <a:latin typeface="NikoshBAN" panose="02000000000000000000" pitchFamily="2" charset="0"/>
                    <a:cs typeface="NikoshBAN" panose="02000000000000000000" pitchFamily="2" charset="0"/>
                  </a:rPr>
                  <a:t> n </a:t>
                </a:r>
                <a:r>
                  <a:rPr lang="en-US" sz="2800" dirty="0" err="1">
                    <a:latin typeface="NikoshBAN" panose="02000000000000000000" pitchFamily="2" charset="0"/>
                    <a:cs typeface="NikoshBAN" panose="02000000000000000000" pitchFamily="2" charset="0"/>
                  </a:rPr>
                  <a:t>সংখ্যকপদেরসমষ্টি</a:t>
                </a:r>
                <a:r>
                  <a:rPr lang="en-US" sz="2800" dirty="0">
                    <a:latin typeface="NikoshBAN" panose="02000000000000000000" pitchFamily="2" charset="0"/>
                    <a:cs typeface="NikoshBAN" panose="02000000000000000000" pitchFamily="2" charset="0"/>
                  </a:rPr>
                  <a:t>,</a:t>
                </a:r>
              </a:p>
              <a:p>
                <a:r>
                  <a:rPr lang="bn-IN" sz="4000" dirty="0">
                    <a:sym typeface="Symbol" panose="05050102010706020507" pitchFamily="18" charset="2"/>
                  </a:rPr>
                  <a:t></a:t>
                </a:r>
                <a14:m>
                  <m:oMath xmlns:m="http://schemas.openxmlformats.org/officeDocument/2006/math">
                    <m:sSub>
                      <m:sSubPr>
                        <m:ctrlPr>
                          <a:rPr lang="bn-IN" sz="4000" i="1" dirty="0" smtClean="0">
                            <a:latin typeface="Cambria Math" panose="02040503050406030204" pitchFamily="18" charset="0"/>
                          </a:rPr>
                        </m:ctrlPr>
                      </m:sSubPr>
                      <m:e>
                        <m:r>
                          <m:rPr>
                            <m:sty m:val="p"/>
                          </m:rPr>
                          <a:rPr lang="bn-IN" sz="4000" i="0" dirty="0">
                            <a:latin typeface="Cambria Math" panose="02040503050406030204" pitchFamily="18" charset="0"/>
                          </a:rPr>
                          <m:t>s</m:t>
                        </m:r>
                      </m:e>
                      <m:sub>
                        <m:r>
                          <m:rPr>
                            <m:sty m:val="p"/>
                          </m:rPr>
                          <a:rPr lang="bn-IN" sz="4000" i="0" dirty="0">
                            <a:latin typeface="Cambria Math" panose="02040503050406030204" pitchFamily="18" charset="0"/>
                          </a:rPr>
                          <m:t>n</m:t>
                        </m:r>
                      </m:sub>
                    </m:sSub>
                  </m:oMath>
                </a14:m>
                <a:r>
                  <a:rPr lang="bn-IN" sz="2000" dirty="0">
                    <a:cs typeface="NikoshBAN" panose="02000000000000000000" pitchFamily="2" charset="0"/>
                  </a:rPr>
                  <a:t>  =</a:t>
                </a:r>
                <a14:m>
                  <m:oMath xmlns:m="http://schemas.openxmlformats.org/officeDocument/2006/math">
                    <m:f>
                      <m:fPr>
                        <m:ctrlPr>
                          <a:rPr lang="en-US" sz="2800" i="1">
                            <a:latin typeface="Cambria Math" panose="02040503050406030204" pitchFamily="18" charset="0"/>
                          </a:rPr>
                        </m:ctrlPr>
                      </m:fPr>
                      <m:num>
                        <m:r>
                          <m:rPr>
                            <m:sty m:val="p"/>
                          </m:rPr>
                          <a:rPr lang="en-US" sz="2800" i="0">
                            <a:latin typeface="Cambria Math" panose="02040503050406030204" pitchFamily="18" charset="0"/>
                          </a:rPr>
                          <m:t>n</m:t>
                        </m:r>
                      </m:num>
                      <m:den>
                        <m:r>
                          <a:rPr lang="en-US" sz="2800" i="0">
                            <a:latin typeface="Cambria Math" panose="02040503050406030204" pitchFamily="18" charset="0"/>
                          </a:rPr>
                          <m:t>2</m:t>
                        </m:r>
                      </m:den>
                    </m:f>
                    <m:r>
                      <a:rPr lang="en-US" sz="2800" i="0">
                        <a:latin typeface="Cambria Math" panose="02040503050406030204" pitchFamily="18" charset="0"/>
                      </a:rPr>
                      <m:t>{</m:t>
                    </m:r>
                    <m:r>
                      <a:rPr lang="en-US" sz="2800" i="0">
                        <a:latin typeface="Cambria Math" panose="02040503050406030204" pitchFamily="18" charset="0"/>
                      </a:rPr>
                      <m:t>2</m:t>
                    </m:r>
                    <m:r>
                      <m:rPr>
                        <m:sty m:val="p"/>
                      </m:rPr>
                      <a:rPr lang="en-US" sz="2800" i="0">
                        <a:latin typeface="Cambria Math" panose="02040503050406030204" pitchFamily="18" charset="0"/>
                      </a:rPr>
                      <m:t>a</m:t>
                    </m:r>
                    <m:r>
                      <a:rPr lang="en-US" sz="2800" i="0">
                        <a:latin typeface="Cambria Math" panose="02040503050406030204" pitchFamily="18" charset="0"/>
                      </a:rPr>
                      <m:t>+</m:t>
                    </m:r>
                    <m:d>
                      <m:dPr>
                        <m:ctrlPr>
                          <a:rPr lang="en-US" sz="2800" i="1">
                            <a:latin typeface="Cambria Math" panose="02040503050406030204" pitchFamily="18" charset="0"/>
                          </a:rPr>
                        </m:ctrlPr>
                      </m:dPr>
                      <m:e>
                        <m:r>
                          <m:rPr>
                            <m:sty m:val="p"/>
                          </m:rPr>
                          <a:rPr lang="en-US" sz="2800" i="0">
                            <a:latin typeface="Cambria Math" panose="02040503050406030204" pitchFamily="18" charset="0"/>
                          </a:rPr>
                          <m:t>n</m:t>
                        </m:r>
                        <m:r>
                          <a:rPr lang="en-US" sz="2800" i="0">
                            <a:latin typeface="Cambria Math" panose="02040503050406030204" pitchFamily="18" charset="0"/>
                          </a:rPr>
                          <m:t>−</m:t>
                        </m:r>
                        <m:r>
                          <a:rPr lang="en-US" sz="2800" i="0">
                            <a:latin typeface="Cambria Math" panose="02040503050406030204" pitchFamily="18" charset="0"/>
                          </a:rPr>
                          <m:t>1</m:t>
                        </m:r>
                      </m:e>
                    </m:d>
                    <m:r>
                      <m:rPr>
                        <m:sty m:val="p"/>
                      </m:rPr>
                      <a:rPr lang="en-US" sz="2800" i="0">
                        <a:latin typeface="Cambria Math" panose="02040503050406030204" pitchFamily="18" charset="0"/>
                      </a:rPr>
                      <m:t>d</m:t>
                    </m:r>
                    <m:r>
                      <a:rPr lang="bn-IN" sz="2800" b="0" i="0" smtClean="0">
                        <a:latin typeface="Cambria Math" panose="02040503050406030204" pitchFamily="18" charset="0"/>
                      </a:rPr>
                      <m:t>}</m:t>
                    </m:r>
                  </m:oMath>
                </a14:m>
                <a:endParaRPr lang="bn-IN" sz="2800" dirty="0"/>
              </a:p>
              <a:p>
                <a14:m>
                  <m:oMath xmlns:m="http://schemas.openxmlformats.org/officeDocument/2006/math">
                    <m:sSub>
                      <m:sSubPr>
                        <m:ctrlPr>
                          <a:rPr lang="bn-IN" sz="2800" i="1" dirty="0" smtClean="0">
                            <a:latin typeface="Cambria Math" panose="02040503050406030204" pitchFamily="18" charset="0"/>
                          </a:rPr>
                        </m:ctrlPr>
                      </m:sSubPr>
                      <m:e>
                        <m:r>
                          <a:rPr lang="en-US" sz="2800" b="0" i="0" dirty="0" smtClean="0">
                            <a:latin typeface="Cambria Math" panose="02040503050406030204" pitchFamily="18" charset="0"/>
                          </a:rPr>
                          <m:t>বা</m:t>
                        </m:r>
                        <m:r>
                          <a:rPr lang="en-US" sz="2800" b="0" i="0" dirty="0" smtClean="0">
                            <a:latin typeface="Cambria Math" panose="02040503050406030204" pitchFamily="18" charset="0"/>
                          </a:rPr>
                          <m:t>,</m:t>
                        </m:r>
                        <m:r>
                          <m:rPr>
                            <m:sty m:val="p"/>
                          </m:rPr>
                          <a:rPr lang="bn-IN" sz="2800" i="0" dirty="0">
                            <a:latin typeface="Cambria Math" panose="02040503050406030204" pitchFamily="18" charset="0"/>
                          </a:rPr>
                          <m:t>s</m:t>
                        </m:r>
                      </m:e>
                      <m:sub>
                        <m:r>
                          <a:rPr lang="bn-IN" sz="2800" i="0" dirty="0">
                            <a:latin typeface="Cambria Math" panose="02040503050406030204" pitchFamily="18" charset="0"/>
                          </a:rPr>
                          <m:t>20</m:t>
                        </m:r>
                      </m:sub>
                    </m:sSub>
                  </m:oMath>
                </a14:m>
                <a:r>
                  <a:rPr lang="bn-IN" sz="2800" dirty="0">
                    <a:cs typeface="NikoshBAN" panose="02000000000000000000" pitchFamily="2" charset="0"/>
                  </a:rPr>
                  <a:t> = </a:t>
                </a:r>
                <a14:m>
                  <m:oMath xmlns:m="http://schemas.openxmlformats.org/officeDocument/2006/math">
                    <m:f>
                      <m:fPr>
                        <m:ctrlPr>
                          <a:rPr lang="en-US" sz="2800" i="1">
                            <a:latin typeface="Cambria Math" panose="02040503050406030204" pitchFamily="18" charset="0"/>
                          </a:rPr>
                        </m:ctrlPr>
                      </m:fPr>
                      <m:num>
                        <m:r>
                          <a:rPr lang="en-US" sz="2800" i="0">
                            <a:latin typeface="Cambria Math" panose="02040503050406030204" pitchFamily="18" charset="0"/>
                          </a:rPr>
                          <m:t>20</m:t>
                        </m:r>
                      </m:num>
                      <m:den>
                        <m:r>
                          <a:rPr lang="en-US" sz="2800" i="0">
                            <a:latin typeface="Cambria Math" panose="02040503050406030204" pitchFamily="18" charset="0"/>
                          </a:rPr>
                          <m:t>2</m:t>
                        </m:r>
                      </m:den>
                    </m:f>
                    <m:d>
                      <m:dPr>
                        <m:begChr m:val="{"/>
                        <m:endChr m:val="}"/>
                        <m:ctrlPr>
                          <a:rPr lang="en-US" sz="2800" i="1">
                            <a:latin typeface="Cambria Math" panose="02040503050406030204" pitchFamily="18" charset="0"/>
                          </a:rPr>
                        </m:ctrlPr>
                      </m:dPr>
                      <m:e>
                        <m:r>
                          <a:rPr lang="en-US" sz="2800" i="0">
                            <a:latin typeface="Cambria Math" panose="02040503050406030204" pitchFamily="18" charset="0"/>
                          </a:rPr>
                          <m:t>2</m:t>
                        </m:r>
                        <m:r>
                          <a:rPr lang="en-US" sz="2800" i="0" smtClean="0">
                            <a:latin typeface="Cambria Math" panose="02040503050406030204" pitchFamily="18" charset="0"/>
                          </a:rPr>
                          <m:t>×</m:t>
                        </m:r>
                        <m:r>
                          <a:rPr lang="en-US" sz="2800" b="0" i="0" smtClean="0">
                            <a:latin typeface="Cambria Math" panose="02040503050406030204" pitchFamily="18" charset="0"/>
                          </a:rPr>
                          <m:t>3</m:t>
                        </m:r>
                        <m:r>
                          <a:rPr lang="en-US" sz="2800" i="0">
                            <a:latin typeface="Cambria Math" panose="02040503050406030204" pitchFamily="18" charset="0"/>
                          </a:rPr>
                          <m:t>+</m:t>
                        </m:r>
                        <m:d>
                          <m:dPr>
                            <m:ctrlPr>
                              <a:rPr lang="en-US" sz="2800" i="1">
                                <a:latin typeface="Cambria Math" panose="02040503050406030204" pitchFamily="18" charset="0"/>
                              </a:rPr>
                            </m:ctrlPr>
                          </m:dPr>
                          <m:e>
                            <m:r>
                              <a:rPr lang="en-US" sz="2800" i="0">
                                <a:latin typeface="Cambria Math" panose="02040503050406030204" pitchFamily="18" charset="0"/>
                              </a:rPr>
                              <m:t>20</m:t>
                            </m:r>
                            <m:r>
                              <a:rPr lang="en-US" sz="2800" i="0">
                                <a:latin typeface="Cambria Math" panose="02040503050406030204" pitchFamily="18" charset="0"/>
                              </a:rPr>
                              <m:t>−</m:t>
                            </m:r>
                            <m:r>
                              <a:rPr lang="en-US" sz="2800" i="0">
                                <a:latin typeface="Cambria Math" panose="02040503050406030204" pitchFamily="18" charset="0"/>
                              </a:rPr>
                              <m:t>1</m:t>
                            </m:r>
                          </m:e>
                        </m:d>
                        <m:r>
                          <a:rPr lang="en-US" sz="2800" b="0" i="0" smtClean="0">
                            <a:latin typeface="Cambria Math" panose="02040503050406030204" pitchFamily="18" charset="0"/>
                          </a:rPr>
                          <m:t>2</m:t>
                        </m:r>
                      </m:e>
                    </m:d>
                  </m:oMath>
                </a14:m>
                <a:endParaRPr lang="bn-IN" sz="2800" dirty="0"/>
              </a:p>
              <a:p>
                <a:endParaRPr lang="en-US" sz="2000" dirty="0"/>
              </a:p>
              <a:p>
                <a:r>
                  <a:rPr lang="en-US" sz="2800" dirty="0"/>
                  <a:t>        	=</a:t>
                </a:r>
                <a:r>
                  <a:rPr lang="bn-IN" sz="2800" dirty="0"/>
                  <a:t>10</a:t>
                </a:r>
                <a:r>
                  <a:rPr lang="en-US" sz="2800" dirty="0"/>
                  <a:t>(6+19</a:t>
                </a:r>
                <a14:m>
                  <m:oMath xmlns:m="http://schemas.openxmlformats.org/officeDocument/2006/math">
                    <m:r>
                      <a:rPr lang="en-US" sz="2800" b="0" i="0" dirty="0" smtClean="0">
                        <a:latin typeface="Cambria Math" panose="02040503050406030204" pitchFamily="18" charset="0"/>
                      </a:rPr>
                      <m:t>)</m:t>
                    </m:r>
                    <m:r>
                      <a:rPr lang="bn-IN" sz="2800" i="0" dirty="0" smtClean="0">
                        <a:latin typeface="Cambria Math" panose="02040503050406030204" pitchFamily="18" charset="0"/>
                      </a:rPr>
                      <m:t>×</m:t>
                    </m:r>
                  </m:oMath>
                </a14:m>
                <a:r>
                  <a:rPr lang="en-US" sz="2800" dirty="0"/>
                  <a:t>2</a:t>
                </a:r>
              </a:p>
              <a:p>
                <a:r>
                  <a:rPr lang="en-US" sz="2800" dirty="0"/>
                  <a:t>	    = 10</a:t>
                </a:r>
                <a14:m>
                  <m:oMath xmlns:m="http://schemas.openxmlformats.org/officeDocument/2006/math">
                    <m:r>
                      <a:rPr lang="bn-IN" sz="2800" i="0" dirty="0">
                        <a:latin typeface="Cambria Math" panose="02040503050406030204" pitchFamily="18" charset="0"/>
                      </a:rPr>
                      <m:t>×</m:t>
                    </m:r>
                    <m:r>
                      <a:rPr lang="en-US" sz="2800" b="0" i="0" dirty="0" smtClean="0">
                        <a:latin typeface="Cambria Math" panose="02040503050406030204" pitchFamily="18" charset="0"/>
                      </a:rPr>
                      <m:t>25</m:t>
                    </m:r>
                    <m:r>
                      <a:rPr lang="bn-IN" sz="2800" dirty="0">
                        <a:latin typeface="Cambria Math" panose="02040503050406030204" pitchFamily="18" charset="0"/>
                      </a:rPr>
                      <m:t>×</m:t>
                    </m:r>
                    <m:r>
                      <a:rPr lang="en-US" sz="2800" b="0" i="0" dirty="0" smtClean="0">
                        <a:latin typeface="Cambria Math" panose="02040503050406030204" pitchFamily="18" charset="0"/>
                      </a:rPr>
                      <m:t> </m:t>
                    </m:r>
                  </m:oMath>
                </a14:m>
                <a:r>
                  <a:rPr lang="en-US" sz="2800" dirty="0"/>
                  <a:t>2</a:t>
                </a:r>
              </a:p>
              <a:p>
                <a:r>
                  <a:rPr lang="en-US" sz="2800" dirty="0"/>
                  <a:t>	    =500</a:t>
                </a:r>
                <a:endParaRPr lang="bn-IN" sz="2800" dirty="0"/>
              </a:p>
            </p:txBody>
          </p:sp>
        </mc:Choice>
        <mc:Fallback xmlns="">
          <p:sp>
            <p:nvSpPr>
              <p:cNvPr id="3" name="TextBox 2">
                <a:extLst>
                  <a:ext uri="{FF2B5EF4-FFF2-40B4-BE49-F238E27FC236}">
                    <a16:creationId xmlns:a16="http://schemas.microsoft.com/office/drawing/2014/main" xmlns:a14="http://schemas.microsoft.com/office/drawing/2010/main" xmlns="" id="{EA2F7658-3D52-4C79-8D27-1A37CD791D7C}"/>
                  </a:ext>
                </a:extLst>
              </p:cNvPr>
              <p:cNvSpPr txBox="1">
                <a:spLocks noRot="1" noChangeAspect="1" noMove="1" noResize="1" noEditPoints="1" noAdjustHandles="1" noChangeArrowheads="1" noChangeShapeType="1" noTextEdit="1"/>
              </p:cNvSpPr>
              <p:nvPr/>
            </p:nvSpPr>
            <p:spPr>
              <a:xfrm>
                <a:off x="5068796" y="2713507"/>
                <a:ext cx="4757927" cy="3779368"/>
              </a:xfrm>
              <a:prstGeom prst="rect">
                <a:avLst/>
              </a:prstGeom>
              <a:blipFill rotWithShape="0">
                <a:blip r:embed="rId4"/>
                <a:stretch>
                  <a:fillRect l="-4481" t="-1452" r="-896" b="-371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xmlns="" id="{CA43AC05-E13E-4AF0-98EF-D3E2F7871E0B}"/>
                  </a:ext>
                </a:extLst>
              </p:cNvPr>
              <p:cNvSpPr txBox="1"/>
              <p:nvPr/>
            </p:nvSpPr>
            <p:spPr>
              <a:xfrm>
                <a:off x="321366" y="3938330"/>
                <a:ext cx="5664437" cy="2554545"/>
              </a:xfrm>
              <a:prstGeom prst="rect">
                <a:avLst/>
              </a:prstGeom>
              <a:noFill/>
            </p:spPr>
            <p:txBody>
              <a:bodyPr wrap="square" rtlCol="0">
                <a:spAutoFit/>
              </a:bodyPr>
              <a:lstStyle/>
              <a:p>
                <a:r>
                  <a:rPr lang="en-US" sz="3200" dirty="0" err="1">
                    <a:latin typeface="NikoshBAN" panose="02000000000000000000" pitchFamily="2" charset="0"/>
                    <a:cs typeface="NikoshBAN" panose="02000000000000000000" pitchFamily="2" charset="0"/>
                  </a:rPr>
                  <a:t>আমরাজানি</a:t>
                </a:r>
                <a:r>
                  <a:rPr lang="en-US" sz="3200" dirty="0">
                    <a:latin typeface="NikoshBAN" panose="02000000000000000000" pitchFamily="2" charset="0"/>
                    <a:cs typeface="NikoshBAN" panose="02000000000000000000" pitchFamily="2" charset="0"/>
                  </a:rPr>
                  <a:t>, n </a:t>
                </a:r>
                <a:r>
                  <a:rPr lang="en-US" sz="3200" dirty="0" err="1">
                    <a:latin typeface="NikoshBAN" panose="02000000000000000000" pitchFamily="2" charset="0"/>
                    <a:cs typeface="NikoshBAN" panose="02000000000000000000" pitchFamily="2" charset="0"/>
                  </a:rPr>
                  <a:t>তমপদ</a:t>
                </a:r>
                <a:r>
                  <a:rPr lang="en-US" sz="3200" dirty="0">
                    <a:latin typeface="NikoshBAN" panose="02000000000000000000" pitchFamily="2" charset="0"/>
                    <a:cs typeface="NikoshBAN" panose="02000000000000000000" pitchFamily="2" charset="0"/>
                  </a:rPr>
                  <a:t>= a+</a:t>
                </a:r>
                <a:r>
                  <a:rPr lang="bn-IN"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n</a:t>
                </a:r>
                <a:r>
                  <a:rPr lang="bn-IN" sz="3200" dirty="0">
                    <a:latin typeface="NikoshBAN" panose="02000000000000000000" pitchFamily="2" charset="0"/>
                    <a:cs typeface="NikoshBAN" panose="02000000000000000000" pitchFamily="2" charset="0"/>
                  </a:rPr>
                  <a:t>-</a:t>
                </a:r>
                <a14:m>
                  <m:oMath xmlns:m="http://schemas.openxmlformats.org/officeDocument/2006/math">
                    <m:r>
                      <a:rPr lang="bn-IN" sz="3200" i="1">
                        <a:latin typeface="Cambria Math" panose="02040503050406030204" pitchFamily="18" charset="0"/>
                      </a:rPr>
                      <m:t>1</m:t>
                    </m:r>
                  </m:oMath>
                </a14:m>
                <a:r>
                  <a:rPr lang="bn-IN"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d</a:t>
                </a:r>
              </a:p>
              <a:p>
                <a:r>
                  <a:rPr lang="bn-IN" sz="3200" dirty="0">
                    <a:latin typeface="NikoshBAN" panose="02000000000000000000" pitchFamily="2" charset="0"/>
                    <a:cs typeface="NikoshBAN" panose="02000000000000000000" pitchFamily="2" charset="0"/>
                    <a:sym typeface="Symbol" panose="05050102010706020507" pitchFamily="18" charset="2"/>
                  </a:rPr>
                  <a:t></a:t>
                </a:r>
                <a:r>
                  <a:rPr lang="bn-IN" sz="3200" dirty="0">
                    <a:latin typeface="NikoshBAN" panose="02000000000000000000" pitchFamily="2" charset="0"/>
                    <a:cs typeface="NikoshBAN" panose="02000000000000000000" pitchFamily="2" charset="0"/>
                  </a:rPr>
                  <a:t>২০ তম পদ = </a:t>
                </a:r>
                <a:r>
                  <a:rPr lang="en-US" sz="3200" dirty="0">
                    <a:latin typeface="Times New Roman" panose="02020603050405020304" pitchFamily="18" charset="0"/>
                    <a:cs typeface="Times New Roman" panose="02020603050405020304" pitchFamily="18" charset="0"/>
                  </a:rPr>
                  <a:t>3</a:t>
                </a:r>
                <a:r>
                  <a:rPr lang="en-US" sz="3200" dirty="0">
                    <a:latin typeface="NikoshBAN" panose="02000000000000000000" pitchFamily="2" charset="0"/>
                    <a:cs typeface="NikoshBAN" panose="02000000000000000000" pitchFamily="2" charset="0"/>
                  </a:rPr>
                  <a:t>+</a:t>
                </a:r>
                <a:r>
                  <a:rPr lang="bn-IN" sz="3200" dirty="0">
                    <a:latin typeface="Times New Roman" panose="02020603050405020304" pitchFamily="18" charset="0"/>
                    <a:cs typeface="NikoshBAN" panose="02000000000000000000" pitchFamily="2" charset="0"/>
                  </a:rPr>
                  <a:t>(</a:t>
                </a:r>
                <a:r>
                  <a:rPr lang="en-US" sz="3200" dirty="0">
                    <a:latin typeface="Times New Roman" panose="02020603050405020304" pitchFamily="18" charset="0"/>
                    <a:cs typeface="Times New Roman" panose="02020603050405020304" pitchFamily="18" charset="0"/>
                  </a:rPr>
                  <a:t>20</a:t>
                </a:r>
                <a:r>
                  <a:rPr lang="bn-IN" sz="3200" dirty="0">
                    <a:latin typeface="Times New Roman" panose="02020603050405020304" pitchFamily="18" charset="0"/>
                    <a:cs typeface="NikoshBAN" panose="02000000000000000000" pitchFamily="2" charset="0"/>
                  </a:rPr>
                  <a:t>-</a:t>
                </a:r>
                <a14:m>
                  <m:oMath xmlns:m="http://schemas.openxmlformats.org/officeDocument/2006/math">
                    <m:r>
                      <a:rPr lang="bn-IN" sz="3200" i="1">
                        <a:latin typeface="Cambria Math" panose="02040503050406030204" pitchFamily="18" charset="0"/>
                      </a:rPr>
                      <m:t>1</m:t>
                    </m:r>
                  </m:oMath>
                </a14:m>
                <a:r>
                  <a:rPr lang="bn-IN" sz="3200" dirty="0">
                    <a:latin typeface="NikoshBAN" panose="02000000000000000000" pitchFamily="2" charset="0"/>
                    <a:cs typeface="NikoshBAN" panose="02000000000000000000" pitchFamily="2" charset="0"/>
                  </a:rPr>
                  <a:t>)</a:t>
                </a:r>
                <a:r>
                  <a:rPr lang="en-US" sz="3200" dirty="0">
                    <a:latin typeface="Times New Roman" panose="02020603050405020304" pitchFamily="18" charset="0"/>
                    <a:cs typeface="Times New Roman" panose="02020603050405020304" pitchFamily="18" charset="0"/>
                  </a:rPr>
                  <a:t>2</a:t>
                </a:r>
                <a:endParaRPr lang="bn-IN" sz="3200" dirty="0">
                  <a:latin typeface="Times New Roman" panose="02020603050405020304" pitchFamily="18" charset="0"/>
                  <a:cs typeface="NikoshBAN" panose="02000000000000000000" pitchFamily="2" charset="0"/>
                </a:endParaRPr>
              </a:p>
              <a:p>
                <a:r>
                  <a:rPr lang="bn-IN" sz="3200" dirty="0">
                    <a:latin typeface="NikoshBAN" panose="02000000000000000000" pitchFamily="2" charset="0"/>
                    <a:cs typeface="NikoshBAN" panose="02000000000000000000" pitchFamily="2" charset="0"/>
                  </a:rPr>
                  <a:t> 				= </a:t>
                </a:r>
                <a14:m>
                  <m:oMath xmlns:m="http://schemas.openxmlformats.org/officeDocument/2006/math">
                    <m:r>
                      <a:rPr lang="en-US" sz="3200" b="0" i="0" dirty="0" smtClean="0">
                        <a:latin typeface="Cambria Math" panose="02040503050406030204" pitchFamily="18" charset="0"/>
                      </a:rPr>
                      <m:t>3</m:t>
                    </m:r>
                    <m:r>
                      <a:rPr lang="en-US" sz="3200" dirty="0">
                        <a:latin typeface="Cambria Math" panose="02040503050406030204" pitchFamily="18" charset="0"/>
                      </a:rPr>
                      <m:t>+</m:t>
                    </m:r>
                    <m:r>
                      <a:rPr lang="en-US" sz="3200" dirty="0">
                        <a:latin typeface="Cambria Math" panose="02040503050406030204" pitchFamily="18" charset="0"/>
                      </a:rPr>
                      <m:t>19</m:t>
                    </m:r>
                    <m:r>
                      <a:rPr lang="en-US" sz="3200" dirty="0">
                        <a:latin typeface="Cambria Math" panose="02040503050406030204" pitchFamily="18" charset="0"/>
                      </a:rPr>
                      <m:t>×</m:t>
                    </m:r>
                    <m:r>
                      <a:rPr lang="en-US" sz="3200" b="0" i="0" dirty="0" smtClean="0">
                        <a:latin typeface="Cambria Math" panose="02040503050406030204" pitchFamily="18" charset="0"/>
                      </a:rPr>
                      <m:t>2</m:t>
                    </m:r>
                  </m:oMath>
                </a14:m>
                <a:endParaRPr lang="bn-IN" sz="3200" dirty="0">
                  <a:latin typeface="NikoshBAN" panose="02000000000000000000" pitchFamily="2" charset="0"/>
                  <a:cs typeface="NikoshBAN" panose="02000000000000000000" pitchFamily="2" charset="0"/>
                </a:endParaRPr>
              </a:p>
              <a:p>
                <a:r>
                  <a:rPr lang="bn-IN" sz="3200" dirty="0">
                    <a:latin typeface="NikoshBAN" panose="02000000000000000000" pitchFamily="2" charset="0"/>
                    <a:cs typeface="NikoshBAN" panose="02000000000000000000" pitchFamily="2" charset="0"/>
                  </a:rPr>
                  <a:t>= </a:t>
                </a:r>
                <a14:m>
                  <m:oMath xmlns:m="http://schemas.openxmlformats.org/officeDocument/2006/math">
                    <m:r>
                      <a:rPr lang="en-US" sz="3200" b="0" i="1" smtClean="0">
                        <a:latin typeface="Cambria Math" panose="02040503050406030204" pitchFamily="18" charset="0"/>
                      </a:rPr>
                      <m:t>3</m:t>
                    </m:r>
                    <m:r>
                      <a:rPr lang="bn-IN" sz="3200" i="1">
                        <a:latin typeface="Cambria Math" panose="02040503050406030204" pitchFamily="18" charset="0"/>
                      </a:rPr>
                      <m:t>+</m:t>
                    </m:r>
                    <m:r>
                      <a:rPr lang="en-US" sz="3200" b="0" i="1" smtClean="0">
                        <a:latin typeface="Cambria Math" panose="02040503050406030204" pitchFamily="18" charset="0"/>
                      </a:rPr>
                      <m:t>38</m:t>
                    </m:r>
                  </m:oMath>
                </a14:m>
                <a:r>
                  <a:rPr lang="bn-IN" sz="3200" dirty="0">
                    <a:latin typeface="NikoshBAN" panose="02000000000000000000" pitchFamily="2" charset="0"/>
                    <a:cs typeface="NikoshBAN" panose="02000000000000000000" pitchFamily="2" charset="0"/>
                  </a:rPr>
                  <a:t/>
                </a:r>
                <a:br>
                  <a:rPr lang="bn-IN" sz="3200" dirty="0">
                    <a:latin typeface="NikoshBAN" panose="02000000000000000000" pitchFamily="2" charset="0"/>
                    <a:cs typeface="NikoshBAN" panose="02000000000000000000" pitchFamily="2" charset="0"/>
                  </a:rPr>
                </a:br>
                <a:r>
                  <a:rPr lang="bn-IN" sz="3200" dirty="0">
                    <a:latin typeface="NikoshBAN" panose="02000000000000000000" pitchFamily="2" charset="0"/>
                    <a:cs typeface="NikoshBAN" panose="02000000000000000000" pitchFamily="2" charset="0"/>
                  </a:rPr>
                  <a:t>= </a:t>
                </a:r>
                <a14:m>
                  <m:oMath xmlns:m="http://schemas.openxmlformats.org/officeDocument/2006/math">
                    <m:r>
                      <a:rPr lang="en-US" sz="3200" b="0" i="0" dirty="0" smtClean="0">
                        <a:latin typeface="Cambria Math" panose="02040503050406030204" pitchFamily="18" charset="0"/>
                      </a:rPr>
                      <m:t>41</m:t>
                    </m:r>
                  </m:oMath>
                </a14:m>
                <a:endParaRPr lang="en-US" sz="3200" dirty="0"/>
              </a:p>
            </p:txBody>
          </p:sp>
        </mc:Choice>
        <mc:Fallback xmlns="">
          <p:sp>
            <p:nvSpPr>
              <p:cNvPr id="5" name="TextBox 4">
                <a:extLst>
                  <a:ext uri="{FF2B5EF4-FFF2-40B4-BE49-F238E27FC236}">
                    <a16:creationId xmlns:a16="http://schemas.microsoft.com/office/drawing/2014/main" xmlns="" xmlns:a14="http://schemas.microsoft.com/office/drawing/2010/main" id="{CA43AC05-E13E-4AF0-98EF-D3E2F7871E0B}"/>
                  </a:ext>
                </a:extLst>
              </p:cNvPr>
              <p:cNvSpPr txBox="1">
                <a:spLocks noRot="1" noChangeAspect="1" noMove="1" noResize="1" noEditPoints="1" noAdjustHandles="1" noChangeArrowheads="1" noChangeShapeType="1" noTextEdit="1"/>
              </p:cNvSpPr>
              <p:nvPr/>
            </p:nvSpPr>
            <p:spPr>
              <a:xfrm>
                <a:off x="260315" y="3938331"/>
                <a:ext cx="4588342" cy="2554545"/>
              </a:xfrm>
              <a:prstGeom prst="rect">
                <a:avLst/>
              </a:prstGeom>
              <a:blipFill>
                <a:blip r:embed="rId5"/>
                <a:stretch>
                  <a:fillRect l="-2799" t="-2864" b="-7160"/>
                </a:stretch>
              </a:blipFill>
            </p:spPr>
            <p:txBody>
              <a:bodyPr/>
              <a:lstStyle/>
              <a:p>
                <a:r>
                  <a:rPr lang="en-US">
                    <a:noFill/>
                  </a:rPr>
                  <a:t> </a:t>
                </a:r>
              </a:p>
            </p:txBody>
          </p:sp>
        </mc:Fallback>
      </mc:AlternateContent>
      <p:sp>
        <p:nvSpPr>
          <p:cNvPr id="6" name="Rectangle 5"/>
          <p:cNvSpPr/>
          <p:nvPr/>
        </p:nvSpPr>
        <p:spPr>
          <a:xfrm>
            <a:off x="0" y="0"/>
            <a:ext cx="9826723" cy="68579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25083" y="253218"/>
            <a:ext cx="9383152" cy="6386733"/>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16818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wipe(down)">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wipe(down)">
                                      <p:cBhvr>
                                        <p:cTn id="19" dur="500"/>
                                        <p:tgtEl>
                                          <p:spTgt spid="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wipe(down)">
                                      <p:cBhvr>
                                        <p:cTn id="24" dur="500"/>
                                        <p:tgtEl>
                                          <p:spTgt spid="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wipe(down)">
                                      <p:cBhvr>
                                        <p:cTn id="29" dur="500"/>
                                        <p:tgtEl>
                                          <p:spTgt spid="5">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Effect transition="in" filter="fade">
                                      <p:cBhvr>
                                        <p:cTn id="34" dur="500"/>
                                        <p:tgtEl>
                                          <p:spTgt spid="3">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Effect transition="in" filter="fade">
                                      <p:cBhvr>
                                        <p:cTn id="39" dur="500"/>
                                        <p:tgtEl>
                                          <p:spTgt spid="3">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Effect transition="in" filter="fade">
                                      <p:cBhvr>
                                        <p:cTn id="44" dur="500"/>
                                        <p:tgtEl>
                                          <p:spTgt spid="3">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Effect transition="in" filter="fade">
                                      <p:cBhvr>
                                        <p:cTn id="49" dur="500"/>
                                        <p:tgtEl>
                                          <p:spTgt spid="3">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
                                            <p:txEl>
                                              <p:pRg st="4" end="4"/>
                                            </p:txEl>
                                          </p:spTgt>
                                        </p:tgtEl>
                                        <p:attrNameLst>
                                          <p:attrName>style.visibility</p:attrName>
                                        </p:attrNameLst>
                                      </p:cBhvr>
                                      <p:to>
                                        <p:strVal val="visible"/>
                                      </p:to>
                                    </p:set>
                                    <p:animEffect transition="in" filter="fade">
                                      <p:cBhvr>
                                        <p:cTn id="54" dur="500"/>
                                        <p:tgtEl>
                                          <p:spTgt spid="3">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fade">
                                      <p:cBhvr>
                                        <p:cTn id="59" dur="500"/>
                                        <p:tgtEl>
                                          <p:spTgt spid="3">
                                            <p:txEl>
                                              <p:pRg st="5" end="5"/>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3">
                                            <p:txEl>
                                              <p:pRg st="6" end="6"/>
                                            </p:txEl>
                                          </p:spTgt>
                                        </p:tgtEl>
                                        <p:attrNameLst>
                                          <p:attrName>style.visibility</p:attrName>
                                        </p:attrNameLst>
                                      </p:cBhvr>
                                      <p:to>
                                        <p:strVal val="visible"/>
                                      </p:to>
                                    </p:set>
                                    <p:animEffect transition="in" filter="fade">
                                      <p:cBhvr>
                                        <p:cTn id="6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alphaModFix amt="24000"/>
          </a:blip>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14FCE7-2D0F-4377-A240-6C289B79E618}"/>
              </a:ext>
            </a:extLst>
          </p:cNvPr>
          <p:cNvSpPr>
            <a:spLocks noGrp="1"/>
          </p:cNvSpPr>
          <p:nvPr>
            <p:ph type="title"/>
          </p:nvPr>
        </p:nvSpPr>
        <p:spPr>
          <a:xfrm>
            <a:off x="3145706" y="236979"/>
            <a:ext cx="3219925" cy="915820"/>
          </a:xfrm>
        </p:spPr>
        <p:txBody>
          <a:bodyPr>
            <a:normAutofit fontScale="90000"/>
          </a:bodyPr>
          <a:lstStyle/>
          <a:p>
            <a:pPr algn="ctr"/>
            <a:r>
              <a:rPr lang="en-US" sz="6000" dirty="0">
                <a:latin typeface="NikoshBAN" panose="02000000000000000000" pitchFamily="2" charset="0"/>
                <a:cs typeface="NikoshBAN" panose="02000000000000000000" pitchFamily="2" charset="0"/>
              </a:rPr>
              <a:t>সমান্তর ধ</a:t>
            </a:r>
            <a:r>
              <a:rPr lang="bn-BD" sz="6000" dirty="0">
                <a:latin typeface="NikoshBAN" panose="02000000000000000000" pitchFamily="2" charset="0"/>
                <a:cs typeface="NikoshBAN" panose="02000000000000000000" pitchFamily="2" charset="0"/>
              </a:rPr>
              <a:t>া</a:t>
            </a:r>
            <a:r>
              <a:rPr lang="en-US" sz="6000" dirty="0">
                <a:latin typeface="NikoshBAN" panose="02000000000000000000" pitchFamily="2" charset="0"/>
                <a:cs typeface="NikoshBAN" panose="02000000000000000000" pitchFamily="2" charset="0"/>
              </a:rPr>
              <a:t>র</a:t>
            </a:r>
            <a:r>
              <a:rPr lang="bn-BD" sz="6000" dirty="0">
                <a:latin typeface="NikoshBAN" panose="02000000000000000000" pitchFamily="2" charset="0"/>
                <a:cs typeface="NikoshBAN" panose="02000000000000000000" pitchFamily="2" charset="0"/>
              </a:rPr>
              <a:t>া</a:t>
            </a:r>
            <a:r>
              <a:rPr lang="en-US" sz="6000" dirty="0">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 xmlns:a16="http://schemas.microsoft.com/office/drawing/2014/main" id="{C5814A96-ACF1-4EE5-AE7E-C1622B999D12}"/>
              </a:ext>
            </a:extLst>
          </p:cNvPr>
          <p:cNvSpPr txBox="1"/>
          <p:nvPr/>
        </p:nvSpPr>
        <p:spPr>
          <a:xfrm>
            <a:off x="3425365" y="1169038"/>
            <a:ext cx="2484153" cy="646331"/>
          </a:xfrm>
          <a:prstGeom prst="rect">
            <a:avLst/>
          </a:prstGeom>
          <a:noFill/>
        </p:spPr>
        <p:txBody>
          <a:bodyPr wrap="square" rtlCol="0">
            <a:spAutoFit/>
          </a:bodyPr>
          <a:lstStyle/>
          <a:p>
            <a:pPr algn="ctr"/>
            <a:r>
              <a:rPr lang="en-US" sz="3600" dirty="0">
                <a:latin typeface="NikoshBAN" panose="02000000000000000000" pitchFamily="2" charset="0"/>
                <a:cs typeface="NikoshBAN" panose="02000000000000000000" pitchFamily="2" charset="0"/>
              </a:rPr>
              <a:t>সৃজন</a:t>
            </a:r>
            <a:r>
              <a:rPr lang="bn-BD" sz="3600" dirty="0">
                <a:latin typeface="NikoshBAN" panose="02000000000000000000" pitchFamily="2" charset="0"/>
                <a:cs typeface="NikoshBAN" panose="02000000000000000000" pitchFamily="2" charset="0"/>
              </a:rPr>
              <a:t>শ</a:t>
            </a:r>
            <a:r>
              <a:rPr lang="en-US" sz="3600" dirty="0">
                <a:latin typeface="NikoshBAN" panose="02000000000000000000" pitchFamily="2" charset="0"/>
                <a:cs typeface="NikoshBAN" panose="02000000000000000000" pitchFamily="2" charset="0"/>
              </a:rPr>
              <a:t>ীল-</a:t>
            </a:r>
            <a:r>
              <a:rPr lang="bn-BD" sz="3600" dirty="0">
                <a:latin typeface="NikoshBAN" panose="02000000000000000000" pitchFamily="2" charset="0"/>
                <a:cs typeface="NikoshBAN" panose="02000000000000000000" pitchFamily="2" charset="0"/>
              </a:rPr>
              <a:t>১</a:t>
            </a:r>
            <a:endParaRPr lang="en-US" sz="3600" dirty="0">
              <a:latin typeface="NikoshBAN" panose="02000000000000000000" pitchFamily="2" charset="0"/>
              <a:cs typeface="NikoshBAN" panose="02000000000000000000" pitchFamily="2" charset="0"/>
            </a:endParaRP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xmlns="" id="{03CA7125-47C5-492F-B61C-CE23ADAB0EE7}"/>
                  </a:ext>
                </a:extLst>
              </p:cNvPr>
              <p:cNvSpPr txBox="1"/>
              <p:nvPr/>
            </p:nvSpPr>
            <p:spPr>
              <a:xfrm>
                <a:off x="464235" y="1872769"/>
                <a:ext cx="9019734" cy="3785652"/>
              </a:xfrm>
              <a:prstGeom prst="rect">
                <a:avLst/>
              </a:prstGeom>
              <a:noFill/>
            </p:spPr>
            <p:txBody>
              <a:bodyPr wrap="square" rtlCol="0">
                <a:spAutoFit/>
              </a:bodyPr>
              <a:lstStyle/>
              <a:p>
                <a:r>
                  <a:rPr lang="en-US" sz="4800" dirty="0"/>
                  <a:t>6+11+16+21+…….</a:t>
                </a:r>
                <a:r>
                  <a:rPr lang="en-US" sz="4800" dirty="0">
                    <a:latin typeface="NikoshBAN" panose="02000000000000000000" pitchFamily="2" charset="0"/>
                    <a:cs typeface="NikoshBAN" panose="02000000000000000000" pitchFamily="2" charset="0"/>
                  </a:rPr>
                  <a:t> এ</a:t>
                </a:r>
                <a:r>
                  <a:rPr lang="bn-BD" sz="4800" dirty="0">
                    <a:latin typeface="NikoshBAN" panose="02000000000000000000" pitchFamily="2" charset="0"/>
                    <a:cs typeface="NikoshBAN" panose="02000000000000000000" pitchFamily="2" charset="0"/>
                  </a:rPr>
                  <a:t>ট</a:t>
                </a:r>
                <a:r>
                  <a:rPr lang="en-US" sz="4800" dirty="0">
                    <a:latin typeface="NikoshBAN" panose="02000000000000000000" pitchFamily="2" charset="0"/>
                    <a:cs typeface="NikoshBAN" panose="02000000000000000000" pitchFamily="2" charset="0"/>
                  </a:rPr>
                  <a:t>ি এক</a:t>
                </a:r>
                <a:r>
                  <a:rPr lang="bn-BD" sz="4800" dirty="0">
                    <a:latin typeface="NikoshBAN" panose="02000000000000000000" pitchFamily="2" charset="0"/>
                    <a:cs typeface="NikoshBAN" panose="02000000000000000000" pitchFamily="2" charset="0"/>
                  </a:rPr>
                  <a:t>ট</a:t>
                </a:r>
                <a:r>
                  <a:rPr lang="en-US" sz="4800" dirty="0">
                    <a:latin typeface="NikoshBAN" panose="02000000000000000000" pitchFamily="2" charset="0"/>
                    <a:cs typeface="NikoshBAN" panose="02000000000000000000" pitchFamily="2" charset="0"/>
                  </a:rPr>
                  <a:t>ি </a:t>
                </a:r>
                <a:r>
                  <a:rPr lang="bn-BD" sz="4800" dirty="0">
                    <a:latin typeface="NikoshBAN" panose="02000000000000000000" pitchFamily="2" charset="0"/>
                    <a:cs typeface="NikoshBAN" panose="02000000000000000000" pitchFamily="2" charset="0"/>
                  </a:rPr>
                  <a:t>ধ</a:t>
                </a:r>
                <a:r>
                  <a:rPr lang="en-US" sz="4800" dirty="0">
                    <a:latin typeface="NikoshBAN" panose="02000000000000000000" pitchFamily="2" charset="0"/>
                    <a:cs typeface="NikoshBAN" panose="02000000000000000000" pitchFamily="2" charset="0"/>
                  </a:rPr>
                  <a:t>ারা </a:t>
                </a:r>
              </a:p>
              <a:p>
                <a:endParaRPr lang="en-US" sz="4800" dirty="0">
                  <a:latin typeface="NikoshBAN" panose="02000000000000000000" pitchFamily="2" charset="0"/>
                  <a:cs typeface="NikoshBAN" panose="02000000000000000000" pitchFamily="2" charset="0"/>
                </a:endParaRPr>
              </a:p>
              <a:p>
                <a:r>
                  <a:rPr lang="en-US" sz="4800" dirty="0">
                    <a:latin typeface="NikoshBAN" panose="02000000000000000000" pitchFamily="2" charset="0"/>
                    <a:cs typeface="NikoshBAN" panose="02000000000000000000" pitchFamily="2" charset="0"/>
                  </a:rPr>
                  <a:t>ক. ধারাটির সাধারণ </a:t>
                </a:r>
                <a:r>
                  <a:rPr lang="bn-BD" sz="4800" dirty="0">
                    <a:latin typeface="NikoshBAN" panose="02000000000000000000" pitchFamily="2" charset="0"/>
                    <a:cs typeface="NikoshBAN" panose="02000000000000000000" pitchFamily="2" charset="0"/>
                  </a:rPr>
                  <a:t>অ</a:t>
                </a:r>
                <a:r>
                  <a:rPr lang="en-US" sz="4800" dirty="0">
                    <a:latin typeface="NikoshBAN" panose="02000000000000000000" pitchFamily="2" charset="0"/>
                    <a:cs typeface="NikoshBAN" panose="02000000000000000000" pitchFamily="2" charset="0"/>
                  </a:rPr>
                  <a:t>ন</a:t>
                </a:r>
                <a:r>
                  <a:rPr lang="bn-BD" sz="4800" dirty="0">
                    <a:latin typeface="NikoshBAN" panose="02000000000000000000" pitchFamily="2" charset="0"/>
                    <a:cs typeface="NikoshBAN" panose="02000000000000000000" pitchFamily="2" charset="0"/>
                  </a:rPr>
                  <a:t>্</a:t>
                </a:r>
                <a:r>
                  <a:rPr lang="en-US" sz="4800" dirty="0">
                    <a:latin typeface="NikoshBAN" panose="02000000000000000000" pitchFamily="2" charset="0"/>
                    <a:cs typeface="NikoshBAN" panose="02000000000000000000" pitchFamily="2" charset="0"/>
                  </a:rPr>
                  <a:t>ত</a:t>
                </a:r>
                <a:r>
                  <a:rPr lang="bn-BD" sz="4800" dirty="0" smtClean="0">
                    <a:latin typeface="NikoshBAN" panose="02000000000000000000" pitchFamily="2" charset="0"/>
                    <a:cs typeface="NikoshBAN" panose="02000000000000000000" pitchFamily="2" charset="0"/>
                  </a:rPr>
                  <a:t>র</a:t>
                </a:r>
                <a:r>
                  <a:rPr lang="bn-IN" sz="4800" dirty="0" smtClean="0">
                    <a:latin typeface="NikoshBAN" panose="02000000000000000000" pitchFamily="2" charset="0"/>
                    <a:cs typeface="NikoshBAN" panose="02000000000000000000" pitchFamily="2" charset="0"/>
                  </a:rPr>
                  <a:t> </a:t>
                </a:r>
                <a:r>
                  <a:rPr lang="bn-BD" sz="4800" dirty="0" smtClean="0">
                    <a:latin typeface="NikoshBAN" panose="02000000000000000000" pitchFamily="2" charset="0"/>
                    <a:cs typeface="NikoshBAN" panose="02000000000000000000" pitchFamily="2" charset="0"/>
                  </a:rPr>
                  <a:t>ন</a:t>
                </a:r>
                <a:r>
                  <a:rPr lang="en-US" sz="4800" dirty="0">
                    <a:latin typeface="NikoshBAN" panose="02000000000000000000" pitchFamily="2" charset="0"/>
                    <a:cs typeface="NikoshBAN" panose="02000000000000000000" pitchFamily="2" charset="0"/>
                  </a:rPr>
                  <a:t>ি</a:t>
                </a:r>
                <a:r>
                  <a:rPr lang="bn-BD" sz="4800" dirty="0">
                    <a:latin typeface="NikoshBAN" panose="02000000000000000000" pitchFamily="2" charset="0"/>
                    <a:cs typeface="NikoshBAN" panose="02000000000000000000" pitchFamily="2" charset="0"/>
                  </a:rPr>
                  <a:t>র</a:t>
                </a:r>
                <a:r>
                  <a:rPr lang="en-US" sz="4800" dirty="0">
                    <a:latin typeface="NikoshBAN" panose="02000000000000000000" pitchFamily="2" charset="0"/>
                    <a:cs typeface="NikoshBAN" panose="02000000000000000000" pitchFamily="2" charset="0"/>
                  </a:rPr>
                  <a:t>্ণয় করো ।</a:t>
                </a:r>
              </a:p>
              <a:p>
                <a:r>
                  <a:rPr lang="en-US" sz="4800" dirty="0">
                    <a:latin typeface="NikoshBAN" panose="02000000000000000000" pitchFamily="2" charset="0"/>
                    <a:cs typeface="NikoshBAN" panose="02000000000000000000" pitchFamily="2" charset="0"/>
                  </a:rPr>
                  <a:t>খ. </a:t>
                </a:r>
                <a:r>
                  <a:rPr lang="bn-BD" sz="4800" dirty="0">
                    <a:latin typeface="NikoshBAN" panose="02000000000000000000" pitchFamily="2" charset="0"/>
                    <a:cs typeface="NikoshBAN" panose="02000000000000000000" pitchFamily="2" charset="0"/>
                  </a:rPr>
                  <a:t>ধ</a:t>
                </a:r>
                <a:r>
                  <a:rPr lang="en-US" sz="4800" dirty="0">
                    <a:latin typeface="NikoshBAN" panose="02000000000000000000" pitchFamily="2" charset="0"/>
                    <a:cs typeface="NikoshBAN" panose="02000000000000000000" pitchFamily="2" charset="0"/>
                  </a:rPr>
                  <a:t>া</a:t>
                </a:r>
                <a:r>
                  <a:rPr lang="bn-BD" sz="4800" dirty="0">
                    <a:latin typeface="NikoshBAN" panose="02000000000000000000" pitchFamily="2" charset="0"/>
                    <a:cs typeface="NikoshBAN" panose="02000000000000000000" pitchFamily="2" charset="0"/>
                  </a:rPr>
                  <a:t>র</a:t>
                </a:r>
                <a:r>
                  <a:rPr lang="en-US" sz="4800" dirty="0">
                    <a:latin typeface="NikoshBAN" panose="02000000000000000000" pitchFamily="2" charset="0"/>
                    <a:cs typeface="NikoshBAN" panose="02000000000000000000" pitchFamily="2" charset="0"/>
                  </a:rPr>
                  <a:t>াটির </a:t>
                </a:r>
                <a14:m>
                  <m:oMath xmlns:m="http://schemas.openxmlformats.org/officeDocument/2006/math">
                    <m:r>
                      <a:rPr lang="en-US" sz="4800" smtClean="0">
                        <a:latin typeface="Cambria Math" panose="02040503050406030204" pitchFamily="18" charset="0"/>
                      </a:rPr>
                      <m:t>36</m:t>
                    </m:r>
                  </m:oMath>
                </a14:m>
                <a:r>
                  <a:rPr lang="en-US" sz="4800" dirty="0">
                    <a:latin typeface="NikoshBAN" panose="02000000000000000000" pitchFamily="2" charset="0"/>
                    <a:cs typeface="NikoshBAN" panose="02000000000000000000" pitchFamily="2" charset="0"/>
                  </a:rPr>
                  <a:t>তম পদ নির্ণয় ক</a:t>
                </a:r>
                <a:r>
                  <a:rPr lang="bn-BD" sz="4800" dirty="0">
                    <a:latin typeface="NikoshBAN" panose="02000000000000000000" pitchFamily="2" charset="0"/>
                    <a:cs typeface="NikoshBAN" panose="02000000000000000000" pitchFamily="2" charset="0"/>
                  </a:rPr>
                  <a:t>র</a:t>
                </a:r>
                <a:r>
                  <a:rPr lang="en-US" sz="4800" dirty="0">
                    <a:latin typeface="NikoshBAN" panose="02000000000000000000" pitchFamily="2" charset="0"/>
                    <a:cs typeface="NikoshBAN" panose="02000000000000000000" pitchFamily="2" charset="0"/>
                  </a:rPr>
                  <a:t>ো ।</a:t>
                </a:r>
              </a:p>
              <a:p>
                <a:r>
                  <a:rPr lang="en-US" sz="4800" dirty="0">
                    <a:latin typeface="NikoshBAN" panose="02000000000000000000" pitchFamily="2" charset="0"/>
                    <a:cs typeface="NikoshBAN" panose="02000000000000000000" pitchFamily="2" charset="0"/>
                  </a:rPr>
                  <a:t>গ. ধারা</a:t>
                </a:r>
                <a:r>
                  <a:rPr lang="bn-BD" sz="4800" dirty="0">
                    <a:latin typeface="NikoshBAN" panose="02000000000000000000" pitchFamily="2" charset="0"/>
                    <a:cs typeface="NikoshBAN" panose="02000000000000000000" pitchFamily="2" charset="0"/>
                  </a:rPr>
                  <a:t>ট</a:t>
                </a:r>
                <a:r>
                  <a:rPr lang="en-US" sz="4800" dirty="0">
                    <a:latin typeface="NikoshBAN" panose="02000000000000000000" pitchFamily="2" charset="0"/>
                    <a:cs typeface="NikoshBAN" panose="02000000000000000000" pitchFamily="2" charset="0"/>
                  </a:rPr>
                  <a:t>ি</a:t>
                </a:r>
                <a:r>
                  <a:rPr lang="bn-BD" sz="4800" dirty="0" smtClean="0">
                    <a:latin typeface="NikoshBAN" panose="02000000000000000000" pitchFamily="2" charset="0"/>
                    <a:cs typeface="NikoshBAN" panose="02000000000000000000" pitchFamily="2" charset="0"/>
                  </a:rPr>
                  <a:t>র</a:t>
                </a:r>
                <a:r>
                  <a:rPr lang="bn-IN" sz="4800" dirty="0" smtClean="0">
                    <a:latin typeface="NikoshBAN" panose="02000000000000000000" pitchFamily="2" charset="0"/>
                    <a:cs typeface="NikoshBAN" panose="02000000000000000000" pitchFamily="2" charset="0"/>
                  </a:rPr>
                  <a:t> </a:t>
                </a:r>
                <a:r>
                  <a:rPr lang="bn-BD" sz="4800" dirty="0" smtClean="0">
                    <a:latin typeface="NikoshBAN" panose="02000000000000000000" pitchFamily="2" charset="0"/>
                    <a:cs typeface="NikoshBAN" panose="02000000000000000000" pitchFamily="2" charset="0"/>
                  </a:rPr>
                  <a:t>১</a:t>
                </a:r>
                <a:r>
                  <a:rPr lang="en-US" sz="4800" dirty="0">
                    <a:latin typeface="NikoshBAN" panose="02000000000000000000" pitchFamily="2" charset="0"/>
                    <a:cs typeface="NikoshBAN" panose="02000000000000000000" pitchFamily="2" charset="0"/>
                  </a:rPr>
                  <a:t>ম </a:t>
                </a:r>
                <a14:m>
                  <m:oMath xmlns:m="http://schemas.openxmlformats.org/officeDocument/2006/math">
                    <m:r>
                      <a:rPr lang="en-US" sz="4800" smtClean="0">
                        <a:latin typeface="Cambria Math" panose="02040503050406030204" pitchFamily="18" charset="0"/>
                      </a:rPr>
                      <m:t>20</m:t>
                    </m:r>
                  </m:oMath>
                </a14:m>
                <a:r>
                  <a:rPr lang="en-US" sz="4800" dirty="0">
                    <a:latin typeface="NikoshBAN" panose="02000000000000000000" pitchFamily="2" charset="0"/>
                    <a:cs typeface="NikoshBAN" panose="02000000000000000000" pitchFamily="2" charset="0"/>
                  </a:rPr>
                  <a:t>টি পদের স</a:t>
                </a:r>
                <a:r>
                  <a:rPr lang="bn-BD" sz="4800" dirty="0">
                    <a:latin typeface="NikoshBAN" panose="02000000000000000000" pitchFamily="2" charset="0"/>
                    <a:cs typeface="NikoshBAN" panose="02000000000000000000" pitchFamily="2" charset="0"/>
                  </a:rPr>
                  <a:t>ম</a:t>
                </a:r>
                <a:r>
                  <a:rPr lang="en-US" sz="4800" dirty="0">
                    <a:latin typeface="NikoshBAN" panose="02000000000000000000" pitchFamily="2" charset="0"/>
                    <a:cs typeface="NikoshBAN" panose="02000000000000000000" pitchFamily="2" charset="0"/>
                  </a:rPr>
                  <a:t>ষ্টি নির্ণয় ক</a:t>
                </a:r>
                <a:r>
                  <a:rPr lang="bn-BD" sz="4800" dirty="0">
                    <a:latin typeface="NikoshBAN" panose="02000000000000000000" pitchFamily="2" charset="0"/>
                    <a:cs typeface="NikoshBAN" panose="02000000000000000000" pitchFamily="2" charset="0"/>
                  </a:rPr>
                  <a:t>র</a:t>
                </a:r>
                <a:r>
                  <a:rPr lang="en-US" sz="4800" dirty="0">
                    <a:latin typeface="NikoshBAN" panose="02000000000000000000" pitchFamily="2" charset="0"/>
                    <a:cs typeface="NikoshBAN" panose="02000000000000000000" pitchFamily="2" charset="0"/>
                  </a:rPr>
                  <a:t>ো । </a:t>
                </a:r>
                <a:endParaRPr lang="en-US" sz="4800" dirty="0"/>
              </a:p>
            </p:txBody>
          </p:sp>
        </mc:Choice>
        <mc:Fallback>
          <p:sp>
            <p:nvSpPr>
              <p:cNvPr id="4" name="TextBox 3">
                <a:extLst>
                  <a:ext uri="{FF2B5EF4-FFF2-40B4-BE49-F238E27FC236}">
                    <a16:creationId xmlns:a16="http://schemas.microsoft.com/office/drawing/2014/main" xmlns="" xmlns:a14="http://schemas.microsoft.com/office/drawing/2010/main" id="{03CA7125-47C5-492F-B61C-CE23ADAB0EE7}"/>
                  </a:ext>
                </a:extLst>
              </p:cNvPr>
              <p:cNvSpPr txBox="1">
                <a:spLocks noRot="1" noChangeAspect="1" noMove="1" noResize="1" noEditPoints="1" noAdjustHandles="1" noChangeArrowheads="1" noChangeShapeType="1" noTextEdit="1"/>
              </p:cNvSpPr>
              <p:nvPr/>
            </p:nvSpPr>
            <p:spPr>
              <a:xfrm>
                <a:off x="464235" y="1872769"/>
                <a:ext cx="9019734" cy="3785652"/>
              </a:xfrm>
              <a:prstGeom prst="rect">
                <a:avLst/>
              </a:prstGeom>
              <a:blipFill rotWithShape="0">
                <a:blip r:embed="rId3"/>
                <a:stretch>
                  <a:fillRect l="-3041" t="-4670" r="-2973" b="-8052"/>
                </a:stretch>
              </a:blipFill>
            </p:spPr>
            <p:txBody>
              <a:bodyPr/>
              <a:lstStyle/>
              <a:p>
                <a:r>
                  <a:rPr lang="en-US">
                    <a:noFill/>
                  </a:rPr>
                  <a:t> </a:t>
                </a:r>
              </a:p>
            </p:txBody>
          </p:sp>
        </mc:Fallback>
      </mc:AlternateContent>
      <p:sp>
        <p:nvSpPr>
          <p:cNvPr id="5" name="Rectangle 4"/>
          <p:cNvSpPr/>
          <p:nvPr/>
        </p:nvSpPr>
        <p:spPr>
          <a:xfrm>
            <a:off x="0" y="0"/>
            <a:ext cx="9826723" cy="68579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5083" y="253218"/>
            <a:ext cx="9383152" cy="6386733"/>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8837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750"/>
                                        <p:tgtEl>
                                          <p:spTgt spid="3"/>
                                        </p:tgtEl>
                                      </p:cBhvr>
                                    </p:animEffect>
                                    <p:anim calcmode="lin" valueType="num">
                                      <p:cBhvr>
                                        <p:cTn id="13" dur="750" fill="hold"/>
                                        <p:tgtEl>
                                          <p:spTgt spid="3"/>
                                        </p:tgtEl>
                                        <p:attrNameLst>
                                          <p:attrName>ppt_w</p:attrName>
                                        </p:attrNameLst>
                                      </p:cBhvr>
                                      <p:tavLst>
                                        <p:tav tm="0" fmla="#ppt_w*sin(2.5*pi*$)">
                                          <p:val>
                                            <p:fltVal val="0"/>
                                          </p:val>
                                        </p:tav>
                                        <p:tav tm="100000">
                                          <p:val>
                                            <p:fltVal val="1"/>
                                          </p:val>
                                        </p:tav>
                                      </p:tavLst>
                                    </p:anim>
                                    <p:anim calcmode="lin" valueType="num">
                                      <p:cBhvr>
                                        <p:cTn id="14" dur="75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p:cTn id="19"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4">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9" presetClass="entr" presetSubtype="0" decel="100000" fill="hold"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 calcmode="lin" valueType="num">
                                      <p:cBhvr>
                                        <p:cTn id="26"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8" dur="500" fill="hold"/>
                                        <p:tgtEl>
                                          <p:spTgt spid="4">
                                            <p:txEl>
                                              <p:pRg st="2" end="2"/>
                                            </p:txEl>
                                          </p:spTgt>
                                        </p:tgtEl>
                                        <p:attrNameLst>
                                          <p:attrName>style.rotation</p:attrName>
                                        </p:attrNameLst>
                                      </p:cBhvr>
                                      <p:tavLst>
                                        <p:tav tm="0">
                                          <p:val>
                                            <p:fltVal val="360"/>
                                          </p:val>
                                        </p:tav>
                                        <p:tav tm="100000">
                                          <p:val>
                                            <p:fltVal val="0"/>
                                          </p:val>
                                        </p:tav>
                                      </p:tavLst>
                                    </p:anim>
                                    <p:animEffect transition="in" filter="fade">
                                      <p:cBhvr>
                                        <p:cTn id="29" dur="500"/>
                                        <p:tgtEl>
                                          <p:spTgt spid="4">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5" presetClass="entr" presetSubtype="0" fill="hold" nodeType="click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 calcmode="lin" valueType="num">
                                      <p:cBhvr>
                                        <p:cTn id="34" dur="375"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35" dur="375"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36" dur="375" accel="50000" fill="hold">
                                          <p:stCondLst>
                                            <p:cond delay="375"/>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37" dur="75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38" dur="375"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39" dur="375"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40" dur="375" accel="50000" fill="hold">
                                          <p:stCondLst>
                                            <p:cond delay="375"/>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41" dur="750" decel="50000">
                                          <p:stCondLst>
                                            <p:cond delay="0"/>
                                          </p:stCondLst>
                                        </p:cTn>
                                        <p:tgtEl>
                                          <p:spTgt spid="4">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nodeType="clickEffect">
                                  <p:stCondLst>
                                    <p:cond delay="0"/>
                                  </p:stCondLst>
                                  <p:childTnLst>
                                    <p:set>
                                      <p:cBhvr>
                                        <p:cTn id="45" dur="1" fill="hold">
                                          <p:stCondLst>
                                            <p:cond delay="0"/>
                                          </p:stCondLst>
                                        </p:cTn>
                                        <p:tgtEl>
                                          <p:spTgt spid="4">
                                            <p:txEl>
                                              <p:pRg st="4" end="4"/>
                                            </p:txEl>
                                          </p:spTgt>
                                        </p:tgtEl>
                                        <p:attrNameLst>
                                          <p:attrName>style.visibility</p:attrName>
                                        </p:attrNameLst>
                                      </p:cBhvr>
                                      <p:to>
                                        <p:strVal val="visible"/>
                                      </p:to>
                                    </p:set>
                                    <p:animEffect transition="in" filter="wipe(down)">
                                      <p:cBhvr>
                                        <p:cTn id="46" dur="290">
                                          <p:stCondLst>
                                            <p:cond delay="0"/>
                                          </p:stCondLst>
                                        </p:cTn>
                                        <p:tgtEl>
                                          <p:spTgt spid="4">
                                            <p:txEl>
                                              <p:pRg st="4" end="4"/>
                                            </p:txEl>
                                          </p:spTgt>
                                        </p:tgtEl>
                                      </p:cBhvr>
                                    </p:animEffect>
                                    <p:anim calcmode="lin" valueType="num">
                                      <p:cBhvr>
                                        <p:cTn id="47" dur="911" tmFilter="0,0; 0.14,0.36; 0.43,0.73; 0.71,0.91; 1.0,1.0">
                                          <p:stCondLst>
                                            <p:cond delay="0"/>
                                          </p:stCondLst>
                                        </p:cTn>
                                        <p:tgtEl>
                                          <p:spTgt spid="4">
                                            <p:txEl>
                                              <p:pRg st="4" end="4"/>
                                            </p:txEl>
                                          </p:spTgt>
                                        </p:tgtEl>
                                        <p:attrNameLst>
                                          <p:attrName>ppt_x</p:attrName>
                                        </p:attrNameLst>
                                      </p:cBhvr>
                                      <p:tavLst>
                                        <p:tav tm="0">
                                          <p:val>
                                            <p:strVal val="#ppt_x-0.25"/>
                                          </p:val>
                                        </p:tav>
                                        <p:tav tm="100000">
                                          <p:val>
                                            <p:strVal val="#ppt_x"/>
                                          </p:val>
                                        </p:tav>
                                      </p:tavLst>
                                    </p:anim>
                                    <p:anim calcmode="lin" valueType="num">
                                      <p:cBhvr>
                                        <p:cTn id="48" dur="332" tmFilter="0.0,0.0; 0.25,0.07; 0.50,0.2; 0.75,0.467; 1.0,1.0">
                                          <p:stCondLst>
                                            <p:cond delay="0"/>
                                          </p:stCondLst>
                                        </p:cTn>
                                        <p:tgtEl>
                                          <p:spTgt spid="4">
                                            <p:txEl>
                                              <p:pRg st="4" end="4"/>
                                            </p:txEl>
                                          </p:spTgt>
                                        </p:tgtEl>
                                        <p:attrNameLst>
                                          <p:attrName>ppt_y</p:attrName>
                                        </p:attrNameLst>
                                      </p:cBhvr>
                                      <p:tavLst>
                                        <p:tav tm="0" fmla="#ppt_y-sin(pi*$)/3">
                                          <p:val>
                                            <p:fltVal val="0.5"/>
                                          </p:val>
                                        </p:tav>
                                        <p:tav tm="100000">
                                          <p:val>
                                            <p:fltVal val="1"/>
                                          </p:val>
                                        </p:tav>
                                      </p:tavLst>
                                    </p:anim>
                                    <p:anim calcmode="lin" valueType="num">
                                      <p:cBhvr>
                                        <p:cTn id="49" dur="332" tmFilter="0, 0; 0.125,0.2665; 0.25,0.4; 0.375,0.465; 0.5,0.5;  0.625,0.535; 0.75,0.6; 0.875,0.7335; 1,1">
                                          <p:stCondLst>
                                            <p:cond delay="332"/>
                                          </p:stCondLst>
                                        </p:cTn>
                                        <p:tgtEl>
                                          <p:spTgt spid="4">
                                            <p:txEl>
                                              <p:pRg st="4" end="4"/>
                                            </p:txEl>
                                          </p:spTgt>
                                        </p:tgtEl>
                                        <p:attrNameLst>
                                          <p:attrName>ppt_y</p:attrName>
                                        </p:attrNameLst>
                                      </p:cBhvr>
                                      <p:tavLst>
                                        <p:tav tm="0" fmla="#ppt_y-sin(pi*$)/9">
                                          <p:val>
                                            <p:fltVal val="0"/>
                                          </p:val>
                                        </p:tav>
                                        <p:tav tm="100000">
                                          <p:val>
                                            <p:fltVal val="1"/>
                                          </p:val>
                                        </p:tav>
                                      </p:tavLst>
                                    </p:anim>
                                    <p:anim calcmode="lin" valueType="num">
                                      <p:cBhvr>
                                        <p:cTn id="50" dur="166" tmFilter="0, 0; 0.125,0.2665; 0.25,0.4; 0.375,0.465; 0.5,0.5;  0.625,0.535; 0.75,0.6; 0.875,0.7335; 1,1">
                                          <p:stCondLst>
                                            <p:cond delay="662"/>
                                          </p:stCondLst>
                                        </p:cTn>
                                        <p:tgtEl>
                                          <p:spTgt spid="4">
                                            <p:txEl>
                                              <p:pRg st="4" end="4"/>
                                            </p:txEl>
                                          </p:spTgt>
                                        </p:tgtEl>
                                        <p:attrNameLst>
                                          <p:attrName>ppt_y</p:attrName>
                                        </p:attrNameLst>
                                      </p:cBhvr>
                                      <p:tavLst>
                                        <p:tav tm="0" fmla="#ppt_y-sin(pi*$)/27">
                                          <p:val>
                                            <p:fltVal val="0"/>
                                          </p:val>
                                        </p:tav>
                                        <p:tav tm="100000">
                                          <p:val>
                                            <p:fltVal val="1"/>
                                          </p:val>
                                        </p:tav>
                                      </p:tavLst>
                                    </p:anim>
                                    <p:anim calcmode="lin" valueType="num">
                                      <p:cBhvr>
                                        <p:cTn id="51" dur="82" tmFilter="0, 0; 0.125,0.2665; 0.25,0.4; 0.375,0.465; 0.5,0.5;  0.625,0.535; 0.75,0.6; 0.875,0.7335; 1,1">
                                          <p:stCondLst>
                                            <p:cond delay="828"/>
                                          </p:stCondLst>
                                        </p:cTn>
                                        <p:tgtEl>
                                          <p:spTgt spid="4">
                                            <p:txEl>
                                              <p:pRg st="4" end="4"/>
                                            </p:txEl>
                                          </p:spTgt>
                                        </p:tgtEl>
                                        <p:attrNameLst>
                                          <p:attrName>ppt_y</p:attrName>
                                        </p:attrNameLst>
                                      </p:cBhvr>
                                      <p:tavLst>
                                        <p:tav tm="0" fmla="#ppt_y-sin(pi*$)/81">
                                          <p:val>
                                            <p:fltVal val="0"/>
                                          </p:val>
                                        </p:tav>
                                        <p:tav tm="100000">
                                          <p:val>
                                            <p:fltVal val="1"/>
                                          </p:val>
                                        </p:tav>
                                      </p:tavLst>
                                    </p:anim>
                                    <p:animScale>
                                      <p:cBhvr>
                                        <p:cTn id="52" dur="13">
                                          <p:stCondLst>
                                            <p:cond delay="325"/>
                                          </p:stCondLst>
                                        </p:cTn>
                                        <p:tgtEl>
                                          <p:spTgt spid="4">
                                            <p:txEl>
                                              <p:pRg st="4" end="4"/>
                                            </p:txEl>
                                          </p:spTgt>
                                        </p:tgtEl>
                                      </p:cBhvr>
                                      <p:to x="100000" y="60000"/>
                                    </p:animScale>
                                    <p:animScale>
                                      <p:cBhvr>
                                        <p:cTn id="53" dur="83" decel="50000">
                                          <p:stCondLst>
                                            <p:cond delay="338"/>
                                          </p:stCondLst>
                                        </p:cTn>
                                        <p:tgtEl>
                                          <p:spTgt spid="4">
                                            <p:txEl>
                                              <p:pRg st="4" end="4"/>
                                            </p:txEl>
                                          </p:spTgt>
                                        </p:tgtEl>
                                      </p:cBhvr>
                                      <p:to x="100000" y="100000"/>
                                    </p:animScale>
                                    <p:animScale>
                                      <p:cBhvr>
                                        <p:cTn id="54" dur="13">
                                          <p:stCondLst>
                                            <p:cond delay="656"/>
                                          </p:stCondLst>
                                        </p:cTn>
                                        <p:tgtEl>
                                          <p:spTgt spid="4">
                                            <p:txEl>
                                              <p:pRg st="4" end="4"/>
                                            </p:txEl>
                                          </p:spTgt>
                                        </p:tgtEl>
                                      </p:cBhvr>
                                      <p:to x="100000" y="80000"/>
                                    </p:animScale>
                                    <p:animScale>
                                      <p:cBhvr>
                                        <p:cTn id="55" dur="83" decel="50000">
                                          <p:stCondLst>
                                            <p:cond delay="669"/>
                                          </p:stCondLst>
                                        </p:cTn>
                                        <p:tgtEl>
                                          <p:spTgt spid="4">
                                            <p:txEl>
                                              <p:pRg st="4" end="4"/>
                                            </p:txEl>
                                          </p:spTgt>
                                        </p:tgtEl>
                                      </p:cBhvr>
                                      <p:to x="100000" y="100000"/>
                                    </p:animScale>
                                    <p:animScale>
                                      <p:cBhvr>
                                        <p:cTn id="56" dur="13">
                                          <p:stCondLst>
                                            <p:cond delay="821"/>
                                          </p:stCondLst>
                                        </p:cTn>
                                        <p:tgtEl>
                                          <p:spTgt spid="4">
                                            <p:txEl>
                                              <p:pRg st="4" end="4"/>
                                            </p:txEl>
                                          </p:spTgt>
                                        </p:tgtEl>
                                      </p:cBhvr>
                                      <p:to x="100000" y="90000"/>
                                    </p:animScale>
                                    <p:animScale>
                                      <p:cBhvr>
                                        <p:cTn id="57" dur="83" decel="50000">
                                          <p:stCondLst>
                                            <p:cond delay="834"/>
                                          </p:stCondLst>
                                        </p:cTn>
                                        <p:tgtEl>
                                          <p:spTgt spid="4">
                                            <p:txEl>
                                              <p:pRg st="4" end="4"/>
                                            </p:txEl>
                                          </p:spTgt>
                                        </p:tgtEl>
                                      </p:cBhvr>
                                      <p:to x="100000" y="100000"/>
                                    </p:animScale>
                                    <p:animScale>
                                      <p:cBhvr>
                                        <p:cTn id="58" dur="13">
                                          <p:stCondLst>
                                            <p:cond delay="904"/>
                                          </p:stCondLst>
                                        </p:cTn>
                                        <p:tgtEl>
                                          <p:spTgt spid="4">
                                            <p:txEl>
                                              <p:pRg st="4" end="4"/>
                                            </p:txEl>
                                          </p:spTgt>
                                        </p:tgtEl>
                                      </p:cBhvr>
                                      <p:to x="100000" y="95000"/>
                                    </p:animScale>
                                    <p:animScale>
                                      <p:cBhvr>
                                        <p:cTn id="59" dur="83" decel="50000">
                                          <p:stCondLst>
                                            <p:cond delay="917"/>
                                          </p:stCondLst>
                                        </p:cTn>
                                        <p:tgtEl>
                                          <p:spTgt spid="4">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C6BD39-0854-48E1-A8F3-743355902DCC}"/>
              </a:ext>
            </a:extLst>
          </p:cNvPr>
          <p:cNvSpPr>
            <a:spLocks noGrp="1"/>
          </p:cNvSpPr>
          <p:nvPr>
            <p:ph type="title"/>
          </p:nvPr>
        </p:nvSpPr>
        <p:spPr>
          <a:xfrm>
            <a:off x="3900482" y="168178"/>
            <a:ext cx="2074875" cy="633681"/>
          </a:xfrm>
        </p:spPr>
        <p:txBody>
          <a:bodyPr>
            <a:noAutofit/>
          </a:bodyPr>
          <a:lstStyle/>
          <a:p>
            <a:pPr algn="ctr"/>
            <a:r>
              <a:rPr lang="bn-IN" dirty="0">
                <a:solidFill>
                  <a:schemeClr val="tx1"/>
                </a:solidFill>
                <a:latin typeface="NikoshBAN" panose="02000000000000000000" pitchFamily="2" charset="0"/>
                <a:cs typeface="NikoshBAN" panose="02000000000000000000" pitchFamily="2" charset="0"/>
              </a:rPr>
              <a:t>সমান্তর ধারা </a:t>
            </a:r>
            <a:endParaRPr lang="en-US" dirty="0">
              <a:solidFill>
                <a:schemeClr val="tx1"/>
              </a:solidFill>
              <a:latin typeface="NikoshBAN" panose="02000000000000000000" pitchFamily="2" charset="0"/>
              <a:cs typeface="NikoshBAN" panose="02000000000000000000" pitchFamily="2" charset="0"/>
            </a:endParaRPr>
          </a:p>
        </p:txBody>
      </p:sp>
      <p:sp>
        <p:nvSpPr>
          <p:cNvPr id="3" name="TextBox 2">
            <a:extLst>
              <a:ext uri="{FF2B5EF4-FFF2-40B4-BE49-F238E27FC236}">
                <a16:creationId xmlns="" xmlns:a16="http://schemas.microsoft.com/office/drawing/2014/main" id="{6A04819F-3961-4452-82DF-3AD417D8BFCA}"/>
              </a:ext>
            </a:extLst>
          </p:cNvPr>
          <p:cNvSpPr txBox="1"/>
          <p:nvPr/>
        </p:nvSpPr>
        <p:spPr>
          <a:xfrm>
            <a:off x="4093725" y="801858"/>
            <a:ext cx="1688388" cy="523220"/>
          </a:xfrm>
          <a:prstGeom prst="rect">
            <a:avLst/>
          </a:prstGeom>
          <a:noFill/>
        </p:spPr>
        <p:txBody>
          <a:bodyPr wrap="square" rtlCol="0">
            <a:spAutoFit/>
          </a:bodyPr>
          <a:lstStyle/>
          <a:p>
            <a:pPr algn="ctr"/>
            <a:r>
              <a:rPr lang="bn-IN" sz="2800" dirty="0">
                <a:latin typeface="NikoshBAN" panose="02000000000000000000" pitchFamily="2" charset="0"/>
                <a:cs typeface="NikoshBAN" panose="02000000000000000000" pitchFamily="2" charset="0"/>
              </a:rPr>
              <a:t>সমাধান</a:t>
            </a:r>
            <a:r>
              <a:rPr lang="en-US" sz="2800" dirty="0">
                <a:latin typeface="NikoshBAN" panose="02000000000000000000" pitchFamily="2" charset="0"/>
                <a:cs typeface="NikoshBAN" panose="02000000000000000000" pitchFamily="2" charset="0"/>
              </a:rPr>
              <a:t>- </a:t>
            </a:r>
            <a:r>
              <a:rPr lang="bn-IN" sz="2800" dirty="0">
                <a:latin typeface="NikoshBAN" panose="02000000000000000000" pitchFamily="2" charset="0"/>
                <a:cs typeface="NikoshBAN" panose="02000000000000000000" pitchFamily="2" charset="0"/>
              </a:rPr>
              <a:t>ক</a:t>
            </a:r>
            <a:endParaRPr lang="en-US" sz="2800" dirty="0">
              <a:latin typeface="NikoshBAN" panose="02000000000000000000" pitchFamily="2" charset="0"/>
              <a:cs typeface="NikoshBAN" panose="02000000000000000000" pitchFamily="2" charset="0"/>
            </a:endParaRP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xmlns="" id="{8944C19C-581E-4C1F-A4D9-568E4B251AA9}"/>
                  </a:ext>
                </a:extLst>
              </p:cNvPr>
              <p:cNvSpPr txBox="1"/>
              <p:nvPr/>
            </p:nvSpPr>
            <p:spPr>
              <a:xfrm>
                <a:off x="295422" y="1786597"/>
                <a:ext cx="9531301" cy="2308324"/>
              </a:xfrm>
              <a:prstGeom prst="rect">
                <a:avLst/>
              </a:prstGeom>
              <a:noFill/>
            </p:spPr>
            <p:txBody>
              <a:bodyPr wrap="square" rtlCol="0">
                <a:spAutoFit/>
              </a:bodyPr>
              <a:lstStyle/>
              <a:p>
                <a:r>
                  <a:rPr lang="bn-IN" sz="3600" dirty="0">
                    <a:latin typeface="NikoshBAN" panose="02000000000000000000" pitchFamily="2" charset="0"/>
                    <a:cs typeface="NikoshBAN" panose="02000000000000000000" pitchFamily="2" charset="0"/>
                  </a:rPr>
                  <a:t>ক. দেওয়া আছে ধারাটির</a:t>
                </a:r>
                <a:r>
                  <a:rPr lang="en-US" sz="3600" dirty="0">
                    <a:latin typeface="NikoshBAN" panose="02000000000000000000" pitchFamily="2" charset="0"/>
                    <a:cs typeface="NikoshBAN" panose="02000000000000000000" pitchFamily="2" charset="0"/>
                  </a:rPr>
                  <a:t>, </a:t>
                </a:r>
              </a:p>
              <a:p>
                <a:r>
                  <a:rPr lang="bn-IN" sz="3600" dirty="0">
                    <a:latin typeface="NikoshBAN" panose="02000000000000000000" pitchFamily="2" charset="0"/>
                    <a:cs typeface="NikoshBAN" panose="02000000000000000000" pitchFamily="2" charset="0"/>
                  </a:rPr>
                  <a:t>১ম পদ, </a:t>
                </a:r>
                <a:r>
                  <a:rPr lang="en-US" sz="3600" dirty="0">
                    <a:latin typeface="NikoshBAN" panose="02000000000000000000" pitchFamily="2" charset="0"/>
                    <a:cs typeface="NikoshBAN" panose="02000000000000000000" pitchFamily="2" charset="0"/>
                  </a:rPr>
                  <a:t>a</a:t>
                </a:r>
                <a:r>
                  <a:rPr lang="bn-IN" sz="3600" dirty="0">
                    <a:latin typeface="NikoshBAN" panose="02000000000000000000" pitchFamily="2" charset="0"/>
                    <a:cs typeface="NikoshBAN" panose="02000000000000000000" pitchFamily="2" charset="0"/>
                  </a:rPr>
                  <a:t> = </a:t>
                </a:r>
                <a14:m>
                  <m:oMath xmlns:m="http://schemas.openxmlformats.org/officeDocument/2006/math">
                    <m:r>
                      <a:rPr lang="en-US" sz="3600" dirty="0" smtClean="0">
                        <a:latin typeface="Cambria Math" panose="02040503050406030204" pitchFamily="18" charset="0"/>
                      </a:rPr>
                      <m:t>6</m:t>
                    </m:r>
                  </m:oMath>
                </a14:m>
                <a:endParaRPr lang="bn-IN" sz="3600" dirty="0">
                  <a:latin typeface="NikoshBAN" panose="02000000000000000000" pitchFamily="2" charset="0"/>
                  <a:cs typeface="NikoshBAN" panose="02000000000000000000" pitchFamily="2" charset="0"/>
                </a:endParaRPr>
              </a:p>
              <a:p>
                <a:r>
                  <a:rPr lang="bn-IN" sz="3600" dirty="0">
                    <a:latin typeface="NikoshBAN" panose="02000000000000000000" pitchFamily="2" charset="0"/>
                    <a:cs typeface="NikoshBAN" panose="02000000000000000000" pitchFamily="2" charset="0"/>
                  </a:rPr>
                  <a:t> সুতরাং, সাধারণ অন্তর, </a:t>
                </a:r>
                <a:r>
                  <a:rPr lang="en-US" sz="3600" dirty="0">
                    <a:latin typeface="NikoshBAN" panose="02000000000000000000" pitchFamily="2" charset="0"/>
                    <a:cs typeface="NikoshBAN" panose="02000000000000000000" pitchFamily="2" charset="0"/>
                  </a:rPr>
                  <a:t>d</a:t>
                </a:r>
                <a:r>
                  <a:rPr lang="bn-IN" sz="3600" dirty="0">
                    <a:latin typeface="NikoshBAN" panose="02000000000000000000" pitchFamily="2" charset="0"/>
                    <a:cs typeface="NikoshBAN" panose="02000000000000000000" pitchFamily="2" charset="0"/>
                  </a:rPr>
                  <a:t> = </a:t>
                </a:r>
                <a:r>
                  <a:rPr lang="en-US" sz="3600" dirty="0" err="1" smtClean="0">
                    <a:latin typeface="NikoshBAN" panose="02000000000000000000" pitchFamily="2" charset="0"/>
                    <a:cs typeface="NikoshBAN" panose="02000000000000000000" pitchFamily="2" charset="0"/>
                  </a:rPr>
                  <a:t>পর</a:t>
                </a:r>
                <a:r>
                  <a:rPr lang="bn-IN" sz="3600" dirty="0" smtClean="0">
                    <a:latin typeface="NikoshBAN" panose="02000000000000000000" pitchFamily="2" charset="0"/>
                    <a:cs typeface="NikoshBAN" panose="02000000000000000000" pitchFamily="2" charset="0"/>
                  </a:rPr>
                  <a:t>বর্তী</a:t>
                </a:r>
                <a:r>
                  <a:rPr lang="en-US" sz="3600" dirty="0" err="1" smtClean="0">
                    <a:latin typeface="NikoshBAN" panose="02000000000000000000" pitchFamily="2" charset="0"/>
                    <a:cs typeface="NikoshBAN" panose="02000000000000000000" pitchFamily="2" charset="0"/>
                  </a:rPr>
                  <a:t>পদ</a:t>
                </a:r>
                <a:r>
                  <a:rPr lang="en-US" sz="3600" dirty="0" smtClean="0">
                    <a:latin typeface="NikoshBAN" panose="02000000000000000000" pitchFamily="2" charset="0"/>
                    <a:cs typeface="NikoshBAN" panose="02000000000000000000" pitchFamily="2" charset="0"/>
                  </a:rPr>
                  <a:t> </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পূর্ববর্তী</a:t>
                </a:r>
                <a:r>
                  <a:rPr lang="en-US" sz="3600" dirty="0">
                    <a:latin typeface="NikoshBAN" panose="02000000000000000000" pitchFamily="2" charset="0"/>
                    <a:cs typeface="NikoshBAN" panose="02000000000000000000" pitchFamily="2" charset="0"/>
                  </a:rPr>
                  <a:t> পদ</a:t>
                </a:r>
                <a:endParaRPr lang="en-US" sz="3600" dirty="0">
                  <a:latin typeface="Cambria Math" panose="02040503050406030204" pitchFamily="18" charset="0"/>
                </a:endParaRPr>
              </a:p>
              <a:p>
                <a:r>
                  <a:rPr lang="en-US" sz="3600" dirty="0"/>
                  <a:t>                           =</a:t>
                </a:r>
                <a14:m>
                  <m:oMath xmlns:m="http://schemas.openxmlformats.org/officeDocument/2006/math">
                    <m:r>
                      <a:rPr lang="bn-IN" sz="3600" smtClean="0">
                        <a:latin typeface="Cambria Math" panose="02040503050406030204" pitchFamily="18" charset="0"/>
                      </a:rPr>
                      <m:t>11</m:t>
                    </m:r>
                    <m:r>
                      <a:rPr lang="bn-IN" sz="3600" i="0" smtClean="0">
                        <a:latin typeface="Cambria Math" panose="02040503050406030204" pitchFamily="18" charset="0"/>
                      </a:rPr>
                      <m:t>−</m:t>
                    </m:r>
                    <m:r>
                      <a:rPr lang="bn-IN" sz="3600" i="0" smtClean="0">
                        <a:latin typeface="Cambria Math" panose="02040503050406030204" pitchFamily="18" charset="0"/>
                      </a:rPr>
                      <m:t>6</m:t>
                    </m:r>
                    <m:r>
                      <a:rPr lang="bn-IN" sz="3600" i="0" smtClean="0">
                        <a:latin typeface="Cambria Math" panose="02040503050406030204" pitchFamily="18" charset="0"/>
                      </a:rPr>
                      <m:t>=</m:t>
                    </m:r>
                    <m:r>
                      <a:rPr lang="en-US" sz="3600" b="0" i="0" smtClean="0">
                        <a:latin typeface="Cambria Math" panose="02040503050406030204" pitchFamily="18" charset="0"/>
                      </a:rPr>
                      <m:t>16</m:t>
                    </m:r>
                    <m:r>
                      <a:rPr lang="en-US" sz="3600" b="0" i="0" smtClean="0">
                        <a:latin typeface="Cambria Math" panose="02040503050406030204" pitchFamily="18" charset="0"/>
                      </a:rPr>
                      <m:t>−</m:t>
                    </m:r>
                    <m:r>
                      <a:rPr lang="en-US" sz="3600" b="0" i="0" smtClean="0">
                        <a:latin typeface="Cambria Math" panose="02040503050406030204" pitchFamily="18" charset="0"/>
                      </a:rPr>
                      <m:t>11</m:t>
                    </m:r>
                    <m:r>
                      <a:rPr lang="en-US" sz="3600" b="0" i="0" smtClean="0">
                        <a:latin typeface="Cambria Math" panose="02040503050406030204" pitchFamily="18" charset="0"/>
                      </a:rPr>
                      <m:t>=</m:t>
                    </m:r>
                    <m:r>
                      <a:rPr lang="bn-IN" sz="3600" i="0" smtClean="0">
                        <a:latin typeface="Cambria Math" panose="02040503050406030204" pitchFamily="18" charset="0"/>
                      </a:rPr>
                      <m:t>5</m:t>
                    </m:r>
                  </m:oMath>
                </a14:m>
                <a:endParaRPr lang="bn-IN" sz="3600" dirty="0">
                  <a:latin typeface="NikoshBAN" panose="02000000000000000000" pitchFamily="2" charset="0"/>
                  <a:cs typeface="NikoshBAN" panose="02000000000000000000" pitchFamily="2" charset="0"/>
                </a:endParaRPr>
              </a:p>
            </p:txBody>
          </p:sp>
        </mc:Choice>
        <mc:Fallback>
          <p:sp>
            <p:nvSpPr>
              <p:cNvPr id="4" name="TextBox 3">
                <a:extLst>
                  <a:ext uri="{FF2B5EF4-FFF2-40B4-BE49-F238E27FC236}">
                    <a16:creationId xmlns:a16="http://schemas.microsoft.com/office/drawing/2014/main" xmlns="" xmlns:a14="http://schemas.microsoft.com/office/drawing/2010/main" id="{8944C19C-581E-4C1F-A4D9-568E4B251AA9}"/>
                  </a:ext>
                </a:extLst>
              </p:cNvPr>
              <p:cNvSpPr txBox="1">
                <a:spLocks noRot="1" noChangeAspect="1" noMove="1" noResize="1" noEditPoints="1" noAdjustHandles="1" noChangeArrowheads="1" noChangeShapeType="1" noTextEdit="1"/>
              </p:cNvSpPr>
              <p:nvPr/>
            </p:nvSpPr>
            <p:spPr>
              <a:xfrm>
                <a:off x="295422" y="1786597"/>
                <a:ext cx="9531301" cy="2308324"/>
              </a:xfrm>
              <a:prstGeom prst="rect">
                <a:avLst/>
              </a:prstGeom>
              <a:blipFill rotWithShape="0">
                <a:blip r:embed="rId3"/>
                <a:stretch>
                  <a:fillRect l="-1918" t="-3958" b="-7916"/>
                </a:stretch>
              </a:blipFill>
            </p:spPr>
            <p:txBody>
              <a:bodyPr/>
              <a:lstStyle/>
              <a:p>
                <a:r>
                  <a:rPr lang="en-US">
                    <a:noFill/>
                  </a:rPr>
                  <a:t> </a:t>
                </a:r>
              </a:p>
            </p:txBody>
          </p:sp>
        </mc:Fallback>
      </mc:AlternateContent>
      <p:sp>
        <p:nvSpPr>
          <p:cNvPr id="5" name="Rectangle 4"/>
          <p:cNvSpPr/>
          <p:nvPr/>
        </p:nvSpPr>
        <p:spPr>
          <a:xfrm>
            <a:off x="0" y="0"/>
            <a:ext cx="9826723" cy="68579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5083" y="253218"/>
            <a:ext cx="9383152" cy="6386733"/>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12131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9C4A2A-DED0-418A-A431-F2931E491E98}"/>
              </a:ext>
            </a:extLst>
          </p:cNvPr>
          <p:cNvSpPr>
            <a:spLocks noGrp="1"/>
          </p:cNvSpPr>
          <p:nvPr>
            <p:ph type="title"/>
          </p:nvPr>
        </p:nvSpPr>
        <p:spPr>
          <a:xfrm>
            <a:off x="3883389" y="154109"/>
            <a:ext cx="2109061" cy="1280796"/>
          </a:xfrm>
        </p:spPr>
        <p:txBody>
          <a:bodyPr>
            <a:normAutofit/>
          </a:bodyPr>
          <a:lstStyle/>
          <a:p>
            <a:pPr algn="ctr"/>
            <a:r>
              <a:rPr lang="bn-IN" dirty="0">
                <a:solidFill>
                  <a:srgbClr val="00B050"/>
                </a:solidFill>
                <a:latin typeface="NikoshBAN" panose="02000000000000000000" pitchFamily="2" charset="0"/>
                <a:cs typeface="NikoshBAN" panose="02000000000000000000" pitchFamily="2" charset="0"/>
              </a:rPr>
              <a:t>সমান্তর ধারা</a:t>
            </a:r>
            <a:br>
              <a:rPr lang="bn-IN" dirty="0">
                <a:solidFill>
                  <a:srgbClr val="00B050"/>
                </a:solidFill>
                <a:latin typeface="NikoshBAN" panose="02000000000000000000" pitchFamily="2" charset="0"/>
                <a:cs typeface="NikoshBAN" panose="02000000000000000000" pitchFamily="2" charset="0"/>
              </a:rPr>
            </a:br>
            <a:r>
              <a:rPr lang="bn-IN" sz="3100" dirty="0">
                <a:solidFill>
                  <a:srgbClr val="00B050"/>
                </a:solidFill>
                <a:latin typeface="NikoshBAN" panose="02000000000000000000" pitchFamily="2" charset="0"/>
                <a:cs typeface="NikoshBAN" panose="02000000000000000000" pitchFamily="2" charset="0"/>
              </a:rPr>
              <a:t>সমাধান</a:t>
            </a:r>
            <a:r>
              <a:rPr lang="en-US" sz="3100" dirty="0">
                <a:solidFill>
                  <a:srgbClr val="00B050"/>
                </a:solidFill>
                <a:latin typeface="NikoshBAN" panose="02000000000000000000" pitchFamily="2" charset="0"/>
                <a:cs typeface="NikoshBAN" panose="02000000000000000000" pitchFamily="2" charset="0"/>
              </a:rPr>
              <a:t>-</a:t>
            </a:r>
            <a:r>
              <a:rPr lang="bn-IN" sz="3100" dirty="0">
                <a:solidFill>
                  <a:srgbClr val="00B050"/>
                </a:solidFill>
                <a:latin typeface="NikoshBAN" panose="02000000000000000000" pitchFamily="2" charset="0"/>
                <a:cs typeface="NikoshBAN" panose="02000000000000000000" pitchFamily="2" charset="0"/>
              </a:rPr>
              <a:t>খ</a:t>
            </a:r>
            <a:endParaRPr lang="en-US" dirty="0">
              <a:solidFill>
                <a:srgbClr val="00B050"/>
              </a:solidFill>
              <a:latin typeface="NikoshBAN" panose="02000000000000000000" pitchFamily="2" charset="0"/>
              <a:cs typeface="NikoshBAN" panose="02000000000000000000" pitchFamily="2" charset="0"/>
            </a:endParaRP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xmlns="" id="{36A80710-B378-4291-8707-16589293DF21}"/>
                  </a:ext>
                </a:extLst>
              </p:cNvPr>
              <p:cNvSpPr txBox="1"/>
              <p:nvPr/>
            </p:nvSpPr>
            <p:spPr>
              <a:xfrm>
                <a:off x="3274006" y="1564570"/>
                <a:ext cx="7818716" cy="4524315"/>
              </a:xfrm>
              <a:prstGeom prst="rect">
                <a:avLst/>
              </a:prstGeom>
              <a:noFill/>
              <a:ln>
                <a:solidFill>
                  <a:srgbClr val="FFFF00"/>
                </a:solidFill>
              </a:ln>
            </p:spPr>
            <p:txBody>
              <a:bodyPr wrap="square" rtlCol="0">
                <a:spAutoFit/>
              </a:bodyPr>
              <a:lstStyle/>
              <a:p>
                <a:r>
                  <a:rPr lang="bn-IN" sz="3600" dirty="0">
                    <a:latin typeface="NikoshBAN" panose="02000000000000000000" pitchFamily="2" charset="0"/>
                    <a:cs typeface="NikoshBAN" panose="02000000000000000000" pitchFamily="2" charset="0"/>
                  </a:rPr>
                  <a:t>খ. ‘ক’ হতে ১ম পদ, </a:t>
                </a:r>
                <a:r>
                  <a:rPr lang="en-US" sz="3600" dirty="0">
                    <a:latin typeface="NikoshBAN" panose="02000000000000000000" pitchFamily="2" charset="0"/>
                    <a:cs typeface="NikoshBAN" panose="02000000000000000000" pitchFamily="2" charset="0"/>
                  </a:rPr>
                  <a:t>a</a:t>
                </a:r>
                <a:r>
                  <a:rPr lang="bn-IN" sz="3600" dirty="0">
                    <a:latin typeface="NikoshBAN" panose="02000000000000000000" pitchFamily="2" charset="0"/>
                    <a:cs typeface="NikoshBAN" panose="02000000000000000000" pitchFamily="2" charset="0"/>
                  </a:rPr>
                  <a:t> =</a:t>
                </a:r>
                <a14:m>
                  <m:oMath xmlns:m="http://schemas.openxmlformats.org/officeDocument/2006/math">
                    <m:r>
                      <a:rPr lang="en-US" sz="3600" dirty="0">
                        <a:latin typeface="Cambria Math" panose="02040503050406030204" pitchFamily="18" charset="0"/>
                      </a:rPr>
                      <m:t>6</m:t>
                    </m:r>
                  </m:oMath>
                </a14:m>
                <a:endParaRPr lang="bn-IN" sz="3600" dirty="0">
                  <a:latin typeface="NikoshBAN" panose="02000000000000000000" pitchFamily="2" charset="0"/>
                  <a:cs typeface="NikoshBAN" panose="02000000000000000000" pitchFamily="2" charset="0"/>
                </a:endParaRPr>
              </a:p>
              <a:p>
                <a:r>
                  <a:rPr lang="bn-IN" sz="3600" dirty="0">
                    <a:latin typeface="NikoshBAN" panose="02000000000000000000" pitchFamily="2" charset="0"/>
                    <a:cs typeface="NikoshBAN" panose="02000000000000000000" pitchFamily="2" charset="0"/>
                  </a:rPr>
                  <a:t>সাধারণ অন্তর, </a:t>
                </a:r>
                <a:r>
                  <a:rPr lang="en-US" sz="3600" dirty="0">
                    <a:latin typeface="NikoshBAN" panose="02000000000000000000" pitchFamily="2" charset="0"/>
                    <a:cs typeface="NikoshBAN" panose="02000000000000000000" pitchFamily="2" charset="0"/>
                  </a:rPr>
                  <a:t>d</a:t>
                </a:r>
                <a14:m>
                  <m:oMath xmlns:m="http://schemas.openxmlformats.org/officeDocument/2006/math">
                    <m:r>
                      <a:rPr lang="bn-IN" sz="3600">
                        <a:latin typeface="Cambria Math" panose="02040503050406030204" pitchFamily="18" charset="0"/>
                      </a:rPr>
                      <m:t>=</m:t>
                    </m:r>
                    <m:r>
                      <a:rPr lang="bn-IN" sz="3600">
                        <a:latin typeface="Cambria Math" panose="02040503050406030204" pitchFamily="18" charset="0"/>
                      </a:rPr>
                      <m:t>5</m:t>
                    </m:r>
                  </m:oMath>
                </a14:m>
                <a:endParaRPr lang="bn-IN" sz="3600" dirty="0">
                  <a:latin typeface="NikoshBAN" panose="02000000000000000000" pitchFamily="2" charset="0"/>
                  <a:cs typeface="NikoshBAN" panose="02000000000000000000" pitchFamily="2" charset="0"/>
                </a:endParaRPr>
              </a:p>
              <a:p>
                <a:r>
                  <a:rPr lang="bn-IN" sz="3600" dirty="0">
                    <a:latin typeface="NikoshBAN" panose="02000000000000000000" pitchFamily="2" charset="0"/>
                    <a:cs typeface="NikoshBAN" panose="02000000000000000000" pitchFamily="2" charset="0"/>
                  </a:rPr>
                  <a:t>আমরা জানি,</a:t>
                </a:r>
              </a:p>
              <a:p>
                <a14:m>
                  <m:oMath xmlns:m="http://schemas.openxmlformats.org/officeDocument/2006/math">
                    <m:r>
                      <a:rPr lang="bn-IN" sz="3600" i="1">
                        <a:latin typeface="Cambria Math" panose="02040503050406030204" pitchFamily="18" charset="0"/>
                      </a:rPr>
                      <m:t>𝑛</m:t>
                    </m:r>
                    <m:r>
                      <a:rPr lang="bn-IN" sz="3600" i="1">
                        <a:latin typeface="Cambria Math" panose="02040503050406030204" pitchFamily="18" charset="0"/>
                      </a:rPr>
                      <m:t> </m:t>
                    </m:r>
                  </m:oMath>
                </a14:m>
                <a:r>
                  <a:rPr lang="bn-IN" sz="3600" dirty="0">
                    <a:latin typeface="NikoshBAN" panose="02000000000000000000" pitchFamily="2" charset="0"/>
                    <a:cs typeface="NikoshBAN" panose="02000000000000000000" pitchFamily="2" charset="0"/>
                  </a:rPr>
                  <a:t> তম পদ = </a:t>
                </a:r>
                <a:r>
                  <a:rPr lang="en-US" sz="3600" dirty="0">
                    <a:latin typeface="NikoshBAN" panose="02000000000000000000" pitchFamily="2" charset="0"/>
                    <a:cs typeface="NikoshBAN" panose="02000000000000000000" pitchFamily="2" charset="0"/>
                  </a:rPr>
                  <a:t>a</a:t>
                </a:r>
                <a:r>
                  <a:rPr lang="bn-IN" sz="3600" dirty="0">
                    <a:latin typeface="NikoshBAN" panose="02000000000000000000" pitchFamily="2" charset="0"/>
                    <a:cs typeface="NikoshBAN" panose="02000000000000000000" pitchFamily="2" charset="0"/>
                  </a:rPr>
                  <a:t> +( </a:t>
                </a:r>
                <a14:m>
                  <m:oMath xmlns:m="http://schemas.openxmlformats.org/officeDocument/2006/math">
                    <m:r>
                      <a:rPr lang="bn-IN" sz="3600" i="1" smtClean="0">
                        <a:latin typeface="Cambria Math" panose="02040503050406030204" pitchFamily="18" charset="0"/>
                      </a:rPr>
                      <m:t>𝑛</m:t>
                    </m:r>
                  </m:oMath>
                </a14:m>
                <a:r>
                  <a:rPr lang="bn-IN" sz="3600" dirty="0">
                    <a:latin typeface="NikoshBAN" panose="02000000000000000000" pitchFamily="2" charset="0"/>
                    <a:cs typeface="NikoshBAN" panose="02000000000000000000" pitchFamily="2" charset="0"/>
                  </a:rPr>
                  <a:t>- </a:t>
                </a:r>
                <a:r>
                  <a:rPr lang="en-US" sz="3600" dirty="0"/>
                  <a:t>1</a:t>
                </a:r>
                <a:r>
                  <a:rPr lang="bn-IN" sz="3600" dirty="0"/>
                  <a:t>)</a:t>
                </a:r>
                <a:r>
                  <a:rPr lang="en-US" sz="3600" dirty="0">
                    <a:latin typeface="NikoshBAN" panose="02000000000000000000" pitchFamily="2" charset="0"/>
                    <a:cs typeface="NikoshBAN" panose="02000000000000000000" pitchFamily="2" charset="0"/>
                  </a:rPr>
                  <a:t>d</a:t>
                </a:r>
              </a:p>
              <a:p>
                <a14:m>
                  <m:oMath xmlns:m="http://schemas.openxmlformats.org/officeDocument/2006/math">
                    <m:r>
                      <a:rPr lang="en-US" sz="3600" i="1" dirty="0" smtClean="0">
                        <a:latin typeface="Cambria Math" panose="02040503050406030204" pitchFamily="18" charset="0"/>
                        <a:sym typeface="Symbol" panose="05050102010706020507" pitchFamily="18" charset="2"/>
                      </a:rPr>
                      <m:t></m:t>
                    </m:r>
                    <m:r>
                      <a:rPr lang="en-US" sz="3600" b="0" i="1" dirty="0" smtClean="0">
                        <a:latin typeface="Cambria Math" panose="02040503050406030204" pitchFamily="18" charset="0"/>
                        <a:sym typeface="Symbol" panose="05050102010706020507" pitchFamily="18" charset="2"/>
                      </a:rPr>
                      <m:t> </m:t>
                    </m:r>
                    <m:r>
                      <a:rPr lang="en-US" sz="3600" dirty="0" smtClean="0">
                        <a:latin typeface="Cambria Math" panose="02040503050406030204" pitchFamily="18" charset="0"/>
                      </a:rPr>
                      <m:t>20</m:t>
                    </m:r>
                  </m:oMath>
                </a14:m>
                <a:r>
                  <a:rPr lang="bn-IN" sz="3600" dirty="0">
                    <a:latin typeface="NikoshBAN" panose="02000000000000000000" pitchFamily="2" charset="0"/>
                    <a:cs typeface="NikoshBAN" panose="02000000000000000000" pitchFamily="2" charset="0"/>
                  </a:rPr>
                  <a:t> তম পদ = </a:t>
                </a:r>
                <a14:m>
                  <m:oMath xmlns:m="http://schemas.openxmlformats.org/officeDocument/2006/math">
                    <m:r>
                      <a:rPr lang="en-US" sz="3600" dirty="0">
                        <a:latin typeface="Cambria Math" panose="02040503050406030204" pitchFamily="18" charset="0"/>
                      </a:rPr>
                      <m:t>6</m:t>
                    </m:r>
                  </m:oMath>
                </a14:m>
                <a:r>
                  <a:rPr lang="bn-IN" sz="3600" dirty="0">
                    <a:latin typeface="NikoshBAN" panose="02000000000000000000" pitchFamily="2" charset="0"/>
                    <a:cs typeface="NikoshBAN" panose="02000000000000000000" pitchFamily="2" charset="0"/>
                  </a:rPr>
                  <a:t> +(</a:t>
                </a:r>
                <a14:m>
                  <m:oMath xmlns:m="http://schemas.openxmlformats.org/officeDocument/2006/math">
                    <m:r>
                      <a:rPr lang="en-US" sz="3600" dirty="0">
                        <a:latin typeface="Cambria Math" panose="02040503050406030204" pitchFamily="18" charset="0"/>
                      </a:rPr>
                      <m:t>20</m:t>
                    </m:r>
                    <m:r>
                      <a:rPr lang="en-US" sz="3600" i="1" dirty="0">
                        <a:latin typeface="Cambria Math" panose="02040503050406030204" pitchFamily="18" charset="0"/>
                      </a:rPr>
                      <m:t> </m:t>
                    </m:r>
                  </m:oMath>
                </a14:m>
                <a:r>
                  <a:rPr lang="bn-IN" sz="3600" dirty="0">
                    <a:latin typeface="NikoshBAN" panose="02000000000000000000" pitchFamily="2" charset="0"/>
                    <a:cs typeface="NikoshBAN" panose="02000000000000000000" pitchFamily="2" charset="0"/>
                  </a:rPr>
                  <a:t>- </a:t>
                </a:r>
                <a:r>
                  <a:rPr lang="en-US" sz="3600" dirty="0"/>
                  <a:t>1</a:t>
                </a:r>
                <a:r>
                  <a:rPr lang="bn-IN" sz="3600" dirty="0"/>
                  <a:t>)</a:t>
                </a:r>
                <a14:m>
                  <m:oMath xmlns:m="http://schemas.openxmlformats.org/officeDocument/2006/math">
                    <m:r>
                      <a:rPr lang="bn-IN" sz="3600">
                        <a:latin typeface="Cambria Math" panose="02040503050406030204" pitchFamily="18" charset="0"/>
                      </a:rPr>
                      <m:t>5</m:t>
                    </m:r>
                  </m:oMath>
                </a14:m>
                <a:endParaRPr lang="bn-IN" sz="3600" dirty="0">
                  <a:latin typeface="NikoshBAN" panose="02000000000000000000" pitchFamily="2" charset="0"/>
                  <a:cs typeface="NikoshBAN" panose="02000000000000000000" pitchFamily="2" charset="0"/>
                </a:endParaRPr>
              </a:p>
              <a:p>
                <a:r>
                  <a:rPr lang="bn-IN" sz="3600" dirty="0">
                    <a:latin typeface="NikoshBAN" panose="02000000000000000000" pitchFamily="2" charset="0"/>
                    <a:cs typeface="NikoshBAN" panose="02000000000000000000" pitchFamily="2" charset="0"/>
                  </a:rPr>
                  <a:t>	  = </a:t>
                </a:r>
                <a14:m>
                  <m:oMath xmlns:m="http://schemas.openxmlformats.org/officeDocument/2006/math">
                    <m:r>
                      <a:rPr lang="en-US" sz="3600" dirty="0">
                        <a:latin typeface="Cambria Math" panose="02040503050406030204" pitchFamily="18" charset="0"/>
                      </a:rPr>
                      <m:t>6</m:t>
                    </m:r>
                  </m:oMath>
                </a14:m>
                <a:r>
                  <a:rPr lang="bn-IN" sz="3600" dirty="0">
                    <a:latin typeface="NikoshBAN" panose="02000000000000000000" pitchFamily="2" charset="0"/>
                    <a:cs typeface="NikoshBAN" panose="02000000000000000000" pitchFamily="2" charset="0"/>
                  </a:rPr>
                  <a:t>+</a:t>
                </a:r>
                <a14:m>
                  <m:oMath xmlns:m="http://schemas.openxmlformats.org/officeDocument/2006/math">
                    <m:r>
                      <a:rPr lang="bn-IN" sz="3600" b="0" i="0" dirty="0" smtClean="0">
                        <a:latin typeface="Cambria Math" panose="02040503050406030204" pitchFamily="18" charset="0"/>
                      </a:rPr>
                      <m:t>(</m:t>
                    </m:r>
                    <m:r>
                      <a:rPr lang="en-US" sz="3600" dirty="0" smtClean="0">
                        <a:latin typeface="Cambria Math" panose="02040503050406030204" pitchFamily="18" charset="0"/>
                      </a:rPr>
                      <m:t>19</m:t>
                    </m:r>
                    <m:r>
                      <a:rPr lang="en-US" sz="3600" i="0" dirty="0">
                        <a:latin typeface="Cambria Math" panose="02040503050406030204" pitchFamily="18" charset="0"/>
                      </a:rPr>
                      <m:t>×</m:t>
                    </m:r>
                    <m:r>
                      <a:rPr lang="en-US" sz="3600" i="0" dirty="0">
                        <a:latin typeface="Cambria Math" panose="02040503050406030204" pitchFamily="18" charset="0"/>
                      </a:rPr>
                      <m:t>5</m:t>
                    </m:r>
                    <m:r>
                      <a:rPr lang="bn-IN" sz="3600" b="0" i="0" dirty="0" smtClean="0">
                        <a:latin typeface="Cambria Math" panose="02040503050406030204" pitchFamily="18" charset="0"/>
                      </a:rPr>
                      <m:t>)</m:t>
                    </m:r>
                  </m:oMath>
                </a14:m>
                <a:endParaRPr lang="bn-IN" sz="3600" dirty="0">
                  <a:latin typeface="NikoshBAN" panose="02000000000000000000" pitchFamily="2" charset="0"/>
                  <a:cs typeface="NikoshBAN" panose="02000000000000000000" pitchFamily="2" charset="0"/>
                </a:endParaRPr>
              </a:p>
              <a:p>
                <a:r>
                  <a:rPr lang="bn-IN" sz="3600" dirty="0">
                    <a:latin typeface="NikoshBAN" panose="02000000000000000000" pitchFamily="2" charset="0"/>
                    <a:cs typeface="NikoshBAN" panose="02000000000000000000" pitchFamily="2" charset="0"/>
                  </a:rPr>
                  <a:t>	  = </a:t>
                </a:r>
                <a14:m>
                  <m:oMath xmlns:m="http://schemas.openxmlformats.org/officeDocument/2006/math">
                    <m:r>
                      <a:rPr lang="en-US" sz="3600" dirty="0">
                        <a:latin typeface="Cambria Math" panose="02040503050406030204" pitchFamily="18" charset="0"/>
                      </a:rPr>
                      <m:t>6</m:t>
                    </m:r>
                  </m:oMath>
                </a14:m>
                <a:r>
                  <a:rPr lang="bn-IN" sz="3600" dirty="0">
                    <a:latin typeface="NikoshBAN" panose="02000000000000000000" pitchFamily="2" charset="0"/>
                    <a:cs typeface="NikoshBAN" panose="02000000000000000000" pitchFamily="2" charset="0"/>
                  </a:rPr>
                  <a:t>+ </a:t>
                </a:r>
                <a14:m>
                  <m:oMath xmlns:m="http://schemas.openxmlformats.org/officeDocument/2006/math">
                    <m:r>
                      <a:rPr lang="en-US" sz="3600" dirty="0" smtClean="0">
                        <a:latin typeface="Cambria Math" panose="02040503050406030204" pitchFamily="18" charset="0"/>
                      </a:rPr>
                      <m:t>95</m:t>
                    </m:r>
                  </m:oMath>
                </a14:m>
                <a:endParaRPr lang="bn-IN" sz="3600" dirty="0">
                  <a:latin typeface="NikoshBAN" panose="02000000000000000000" pitchFamily="2" charset="0"/>
                </a:endParaRPr>
              </a:p>
              <a:p>
                <a:r>
                  <a:rPr lang="bn-IN" sz="3600" dirty="0">
                    <a:latin typeface="NikoshBAN" panose="02000000000000000000" pitchFamily="2" charset="0"/>
                    <a:cs typeface="NikoshBAN" panose="02000000000000000000" pitchFamily="2" charset="0"/>
                  </a:rPr>
                  <a:t>	  = </a:t>
                </a:r>
                <a14:m>
                  <m:oMath xmlns:m="http://schemas.openxmlformats.org/officeDocument/2006/math">
                    <m:r>
                      <a:rPr lang="en-US" sz="3600" dirty="0" smtClean="0">
                        <a:latin typeface="Cambria Math" panose="02040503050406030204" pitchFamily="18" charset="0"/>
                      </a:rPr>
                      <m:t>101</m:t>
                    </m:r>
                  </m:oMath>
                </a14:m>
                <a:endParaRPr lang="en-US" sz="3600" dirty="0">
                  <a:latin typeface="NikoshBAN" panose="02000000000000000000" pitchFamily="2" charset="0"/>
                  <a:cs typeface="NikoshBAN" panose="02000000000000000000" pitchFamily="2" charset="0"/>
                </a:endParaRPr>
              </a:p>
            </p:txBody>
          </p:sp>
        </mc:Choice>
        <mc:Fallback xmlns="">
          <p:sp>
            <p:nvSpPr>
              <p:cNvPr id="3" name="TextBox 2">
                <a:extLst>
                  <a:ext uri="{FF2B5EF4-FFF2-40B4-BE49-F238E27FC236}">
                    <a16:creationId xmlns:a16="http://schemas.microsoft.com/office/drawing/2014/main" xmlns="" xmlns:a14="http://schemas.microsoft.com/office/drawing/2010/main" id="{36A80710-B378-4291-8707-16589293DF21}"/>
                  </a:ext>
                </a:extLst>
              </p:cNvPr>
              <p:cNvSpPr txBox="1">
                <a:spLocks noRot="1" noChangeAspect="1" noMove="1" noResize="1" noEditPoints="1" noAdjustHandles="1" noChangeArrowheads="1" noChangeShapeType="1" noTextEdit="1"/>
              </p:cNvSpPr>
              <p:nvPr/>
            </p:nvSpPr>
            <p:spPr>
              <a:xfrm>
                <a:off x="2652030" y="1564571"/>
                <a:ext cx="6333364" cy="4524315"/>
              </a:xfrm>
              <a:prstGeom prst="rect">
                <a:avLst/>
              </a:prstGeom>
              <a:blipFill>
                <a:blip r:embed="rId2"/>
                <a:stretch>
                  <a:fillRect l="-2257" t="-1747" b="-4301"/>
                </a:stretch>
              </a:blipFill>
              <a:ln>
                <a:solidFill>
                  <a:srgbClr val="FFFF00"/>
                </a:solidFill>
              </a:ln>
            </p:spPr>
            <p:txBody>
              <a:bodyPr/>
              <a:lstStyle/>
              <a:p>
                <a:r>
                  <a:rPr lang="en-US">
                    <a:noFill/>
                  </a:rPr>
                  <a:t> </a:t>
                </a:r>
              </a:p>
            </p:txBody>
          </p:sp>
        </mc:Fallback>
      </mc:AlternateContent>
      <p:sp>
        <p:nvSpPr>
          <p:cNvPr id="4" name="Rectangle 3"/>
          <p:cNvSpPr/>
          <p:nvPr/>
        </p:nvSpPr>
        <p:spPr>
          <a:xfrm>
            <a:off x="0" y="0"/>
            <a:ext cx="9826723" cy="68579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5083" y="253218"/>
            <a:ext cx="9383152" cy="6386733"/>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56670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pattFill prst="ltUpDiag">
          <a:fgClr>
            <a:schemeClr val="bg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BEF447-9921-48B0-97C9-D0AE6077FA62}"/>
              </a:ext>
            </a:extLst>
          </p:cNvPr>
          <p:cNvSpPr>
            <a:spLocks noGrp="1"/>
          </p:cNvSpPr>
          <p:nvPr>
            <p:ph type="title"/>
          </p:nvPr>
        </p:nvSpPr>
        <p:spPr>
          <a:xfrm>
            <a:off x="2982350" y="351693"/>
            <a:ext cx="3953021" cy="1168252"/>
          </a:xfrm>
          <a:solidFill>
            <a:schemeClr val="bg1"/>
          </a:solidFill>
        </p:spPr>
        <p:txBody>
          <a:bodyPr>
            <a:normAutofit/>
          </a:bodyPr>
          <a:lstStyle/>
          <a:p>
            <a:pPr algn="ctr"/>
            <a:r>
              <a:rPr lang="bn-IN" sz="4000" dirty="0">
                <a:solidFill>
                  <a:schemeClr val="tx1"/>
                </a:solidFill>
                <a:latin typeface="NikoshBAN" panose="02000000000000000000" pitchFamily="2" charset="0"/>
                <a:cs typeface="NikoshBAN" panose="02000000000000000000" pitchFamily="2" charset="0"/>
              </a:rPr>
              <a:t>সমান্তর ধারা </a:t>
            </a:r>
            <a:br>
              <a:rPr lang="bn-IN" sz="4000" dirty="0">
                <a:solidFill>
                  <a:schemeClr val="tx1"/>
                </a:solidFill>
                <a:latin typeface="NikoshBAN" panose="02000000000000000000" pitchFamily="2" charset="0"/>
                <a:cs typeface="NikoshBAN" panose="02000000000000000000" pitchFamily="2" charset="0"/>
              </a:rPr>
            </a:br>
            <a:r>
              <a:rPr lang="bn-IN" sz="2400" dirty="0">
                <a:solidFill>
                  <a:schemeClr val="tx1"/>
                </a:solidFill>
                <a:latin typeface="NikoshBAN" panose="02000000000000000000" pitchFamily="2" charset="0"/>
                <a:cs typeface="NikoshBAN" panose="02000000000000000000" pitchFamily="2" charset="0"/>
              </a:rPr>
              <a:t>সমাধান</a:t>
            </a:r>
            <a:r>
              <a:rPr lang="en-US" sz="2400" dirty="0">
                <a:solidFill>
                  <a:schemeClr val="tx1"/>
                </a:solidFill>
                <a:latin typeface="NikoshBAN" panose="02000000000000000000" pitchFamily="2" charset="0"/>
                <a:cs typeface="NikoshBAN" panose="02000000000000000000" pitchFamily="2" charset="0"/>
              </a:rPr>
              <a:t>-</a:t>
            </a:r>
            <a:r>
              <a:rPr lang="bn-IN" sz="2400" dirty="0">
                <a:solidFill>
                  <a:schemeClr val="tx1"/>
                </a:solidFill>
                <a:latin typeface="NikoshBAN" panose="02000000000000000000" pitchFamily="2" charset="0"/>
                <a:cs typeface="NikoshBAN" panose="02000000000000000000" pitchFamily="2" charset="0"/>
              </a:rPr>
              <a:t>গ</a:t>
            </a:r>
            <a:endParaRPr lang="en-US" sz="4000" dirty="0">
              <a:solidFill>
                <a:schemeClr val="tx1"/>
              </a:solidFill>
              <a:latin typeface="NikoshBAN" panose="02000000000000000000" pitchFamily="2" charset="0"/>
              <a:cs typeface="NikoshBAN" panose="02000000000000000000" pitchFamily="2" charset="0"/>
            </a:endParaRP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xmlns="" id="{A1013CF2-82C1-4FFC-8AA1-1A59A18B0A33}"/>
                  </a:ext>
                </a:extLst>
              </p:cNvPr>
              <p:cNvSpPr txBox="1"/>
              <p:nvPr/>
            </p:nvSpPr>
            <p:spPr>
              <a:xfrm>
                <a:off x="3540351" y="1558307"/>
                <a:ext cx="5408777" cy="4742196"/>
              </a:xfrm>
              <a:prstGeom prst="rect">
                <a:avLst/>
              </a:prstGeom>
              <a:noFill/>
            </p:spPr>
            <p:txBody>
              <a:bodyPr wrap="square" rtlCol="0">
                <a:spAutoFit/>
              </a:bodyPr>
              <a:lstStyle/>
              <a:p>
                <a:r>
                  <a:rPr lang="bn-IN" sz="2800" dirty="0">
                    <a:solidFill>
                      <a:schemeClr val="tx1"/>
                    </a:solidFill>
                    <a:latin typeface="NikoshBAN" panose="02000000000000000000" pitchFamily="2" charset="0"/>
                    <a:cs typeface="NikoshBAN" panose="02000000000000000000" pitchFamily="2" charset="0"/>
                  </a:rPr>
                  <a:t>গ. ‘ক’ হতে ১ম পদ, </a:t>
                </a:r>
                <a:r>
                  <a:rPr lang="en-US" sz="2800" dirty="0">
                    <a:solidFill>
                      <a:schemeClr val="tx1"/>
                    </a:solidFill>
                    <a:latin typeface="NikoshBAN" panose="02000000000000000000" pitchFamily="2" charset="0"/>
                    <a:cs typeface="NikoshBAN" panose="02000000000000000000" pitchFamily="2" charset="0"/>
                  </a:rPr>
                  <a:t>a</a:t>
                </a:r>
                <a:r>
                  <a:rPr lang="bn-IN" sz="2800" dirty="0">
                    <a:solidFill>
                      <a:schemeClr val="tx1"/>
                    </a:solidFill>
                    <a:latin typeface="NikoshBAN" panose="02000000000000000000" pitchFamily="2" charset="0"/>
                    <a:cs typeface="NikoshBAN" panose="02000000000000000000" pitchFamily="2" charset="0"/>
                  </a:rPr>
                  <a:t> =</a:t>
                </a:r>
                <a14:m>
                  <m:oMath xmlns:m="http://schemas.openxmlformats.org/officeDocument/2006/math">
                    <m:r>
                      <a:rPr lang="en-US" sz="2800" dirty="0">
                        <a:solidFill>
                          <a:schemeClr val="tx1"/>
                        </a:solidFill>
                        <a:latin typeface="Cambria Math" panose="02040503050406030204" pitchFamily="18" charset="0"/>
                      </a:rPr>
                      <m:t>6</m:t>
                    </m:r>
                  </m:oMath>
                </a14:m>
                <a:endParaRPr lang="bn-IN" sz="2800" dirty="0">
                  <a:solidFill>
                    <a:schemeClr val="tx1"/>
                  </a:solidFill>
                  <a:latin typeface="NikoshBAN" panose="02000000000000000000" pitchFamily="2" charset="0"/>
                  <a:cs typeface="NikoshBAN" panose="02000000000000000000" pitchFamily="2" charset="0"/>
                </a:endParaRPr>
              </a:p>
              <a:p>
                <a:r>
                  <a:rPr lang="bn-IN" sz="2800" dirty="0">
                    <a:solidFill>
                      <a:schemeClr val="tx1"/>
                    </a:solidFill>
                    <a:latin typeface="NikoshBAN" panose="02000000000000000000" pitchFamily="2" charset="0"/>
                    <a:cs typeface="NikoshBAN" panose="02000000000000000000" pitchFamily="2" charset="0"/>
                  </a:rPr>
                  <a:t>সাধারণ অন্তর, </a:t>
                </a:r>
                <a:r>
                  <a:rPr lang="en-US" sz="2800" dirty="0">
                    <a:solidFill>
                      <a:schemeClr val="tx1"/>
                    </a:solidFill>
                    <a:latin typeface="NikoshBAN" panose="02000000000000000000" pitchFamily="2" charset="0"/>
                    <a:cs typeface="NikoshBAN" panose="02000000000000000000" pitchFamily="2" charset="0"/>
                  </a:rPr>
                  <a:t>d</a:t>
                </a:r>
                <a14:m>
                  <m:oMath xmlns:m="http://schemas.openxmlformats.org/officeDocument/2006/math">
                    <m:r>
                      <a:rPr lang="bn-IN" sz="2800">
                        <a:solidFill>
                          <a:schemeClr val="tx1"/>
                        </a:solidFill>
                        <a:latin typeface="Cambria Math" panose="02040503050406030204" pitchFamily="18" charset="0"/>
                      </a:rPr>
                      <m:t>=</m:t>
                    </m:r>
                    <m:r>
                      <a:rPr lang="bn-IN" sz="2800">
                        <a:solidFill>
                          <a:schemeClr val="tx1"/>
                        </a:solidFill>
                        <a:latin typeface="Cambria Math" panose="02040503050406030204" pitchFamily="18" charset="0"/>
                      </a:rPr>
                      <m:t>5</m:t>
                    </m:r>
                  </m:oMath>
                </a14:m>
                <a:endParaRPr lang="bn-IN" sz="2800" dirty="0">
                  <a:solidFill>
                    <a:schemeClr val="tx1"/>
                  </a:solidFill>
                  <a:latin typeface="NikoshBAN" panose="02000000000000000000" pitchFamily="2" charset="0"/>
                  <a:cs typeface="NikoshBAN" panose="02000000000000000000" pitchFamily="2" charset="0"/>
                </a:endParaRPr>
              </a:p>
              <a:p>
                <a:r>
                  <a:rPr lang="bn-IN" sz="2800" dirty="0">
                    <a:solidFill>
                      <a:schemeClr val="tx1"/>
                    </a:solidFill>
                    <a:latin typeface="NikoshBAN" panose="02000000000000000000" pitchFamily="2" charset="0"/>
                    <a:cs typeface="NikoshBAN" panose="02000000000000000000" pitchFamily="2" charset="0"/>
                  </a:rPr>
                  <a:t>আমরা জানি,</a:t>
                </a:r>
              </a:p>
              <a:p>
                <a14:m>
                  <m:oMath xmlns:m="http://schemas.openxmlformats.org/officeDocument/2006/math">
                    <m:sSub>
                      <m:sSubPr>
                        <m:ctrlPr>
                          <a:rPr lang="bn-IN" sz="4400" i="1" dirty="0">
                            <a:solidFill>
                              <a:schemeClr val="tx1"/>
                            </a:solidFill>
                            <a:latin typeface="Cambria Math" panose="02040503050406030204" pitchFamily="18" charset="0"/>
                          </a:rPr>
                        </m:ctrlPr>
                      </m:sSubPr>
                      <m:e>
                        <m:r>
                          <a:rPr lang="bn-IN" sz="4400" i="1" dirty="0">
                            <a:solidFill>
                              <a:schemeClr val="tx1"/>
                            </a:solidFill>
                            <a:latin typeface="Cambria Math" panose="02040503050406030204" pitchFamily="18" charset="0"/>
                          </a:rPr>
                          <m:t>𝑠</m:t>
                        </m:r>
                      </m:e>
                      <m:sub>
                        <m:r>
                          <a:rPr lang="bn-IN" sz="4400" i="1" dirty="0">
                            <a:solidFill>
                              <a:schemeClr val="tx1"/>
                            </a:solidFill>
                            <a:latin typeface="Cambria Math" panose="02040503050406030204" pitchFamily="18" charset="0"/>
                          </a:rPr>
                          <m:t>𝑛</m:t>
                        </m:r>
                      </m:sub>
                    </m:sSub>
                  </m:oMath>
                </a14:m>
                <a:r>
                  <a:rPr lang="bn-IN" sz="2400" dirty="0">
                    <a:solidFill>
                      <a:schemeClr val="tx1"/>
                    </a:solidFill>
                    <a:cs typeface="NikoshBAN" panose="02000000000000000000" pitchFamily="2" charset="0"/>
                  </a:rPr>
                  <a:t>  =</a:t>
                </a:r>
                <a14:m>
                  <m:oMath xmlns:m="http://schemas.openxmlformats.org/officeDocument/2006/math">
                    <m:f>
                      <m:fPr>
                        <m:ctrlPr>
                          <a:rPr lang="en-US" sz="2800" i="1">
                            <a:solidFill>
                              <a:schemeClr val="tx1"/>
                            </a:solidFill>
                            <a:latin typeface="Cambria Math" panose="02040503050406030204" pitchFamily="18" charset="0"/>
                          </a:rPr>
                        </m:ctrlPr>
                      </m:fPr>
                      <m:num>
                        <m:r>
                          <a:rPr lang="en-US" sz="2800" i="1">
                            <a:solidFill>
                              <a:schemeClr val="tx1"/>
                            </a:solidFill>
                            <a:latin typeface="Cambria Math" panose="02040503050406030204" pitchFamily="18" charset="0"/>
                          </a:rPr>
                          <m:t>𝑛</m:t>
                        </m:r>
                      </m:num>
                      <m:den>
                        <m:r>
                          <a:rPr lang="en-US" sz="2800" i="1">
                            <a:solidFill>
                              <a:schemeClr val="tx1"/>
                            </a:solidFill>
                            <a:latin typeface="Cambria Math" panose="02040503050406030204" pitchFamily="18" charset="0"/>
                          </a:rPr>
                          <m:t>2</m:t>
                        </m:r>
                      </m:den>
                    </m:f>
                    <m:r>
                      <a:rPr lang="en-US" sz="2800" i="1">
                        <a:solidFill>
                          <a:schemeClr val="tx1"/>
                        </a:solidFill>
                        <a:latin typeface="Cambria Math" panose="02040503050406030204" pitchFamily="18" charset="0"/>
                      </a:rPr>
                      <m:t>{</m:t>
                    </m:r>
                    <m:r>
                      <a:rPr lang="en-US" sz="2800" i="1">
                        <a:solidFill>
                          <a:schemeClr val="tx1"/>
                        </a:solidFill>
                        <a:latin typeface="Cambria Math" panose="02040503050406030204" pitchFamily="18" charset="0"/>
                      </a:rPr>
                      <m:t>2</m:t>
                    </m:r>
                    <m:r>
                      <a:rPr lang="en-US" sz="2800" i="1">
                        <a:solidFill>
                          <a:schemeClr val="tx1"/>
                        </a:solidFill>
                        <a:latin typeface="Cambria Math" panose="02040503050406030204" pitchFamily="18" charset="0"/>
                      </a:rPr>
                      <m:t>𝑎</m:t>
                    </m:r>
                    <m:r>
                      <a:rPr lang="en-US" sz="2800" i="1">
                        <a:solidFill>
                          <a:schemeClr val="tx1"/>
                        </a:solidFill>
                        <a:latin typeface="Cambria Math" panose="02040503050406030204" pitchFamily="18" charset="0"/>
                      </a:rPr>
                      <m:t>+</m:t>
                    </m:r>
                    <m:d>
                      <m:dPr>
                        <m:ctrlPr>
                          <a:rPr lang="en-US" sz="2800" i="1">
                            <a:solidFill>
                              <a:schemeClr val="tx1"/>
                            </a:solidFill>
                            <a:latin typeface="Cambria Math" panose="02040503050406030204" pitchFamily="18" charset="0"/>
                          </a:rPr>
                        </m:ctrlPr>
                      </m:dPr>
                      <m:e>
                        <m:r>
                          <a:rPr lang="en-US" sz="2800" i="1">
                            <a:solidFill>
                              <a:schemeClr val="tx1"/>
                            </a:solidFill>
                            <a:latin typeface="Cambria Math" panose="02040503050406030204" pitchFamily="18" charset="0"/>
                          </a:rPr>
                          <m:t>𝑛</m:t>
                        </m:r>
                        <m:r>
                          <a:rPr lang="en-US" sz="2800" i="1">
                            <a:solidFill>
                              <a:schemeClr val="tx1"/>
                            </a:solidFill>
                            <a:latin typeface="Cambria Math" panose="02040503050406030204" pitchFamily="18" charset="0"/>
                          </a:rPr>
                          <m:t>−</m:t>
                        </m:r>
                        <m:r>
                          <a:rPr lang="en-US" sz="2800" i="1">
                            <a:solidFill>
                              <a:schemeClr val="tx1"/>
                            </a:solidFill>
                            <a:latin typeface="Cambria Math" panose="02040503050406030204" pitchFamily="18" charset="0"/>
                          </a:rPr>
                          <m:t>1</m:t>
                        </m:r>
                      </m:e>
                    </m:d>
                    <m:r>
                      <a:rPr lang="en-US" sz="2800" i="1">
                        <a:solidFill>
                          <a:schemeClr val="tx1"/>
                        </a:solidFill>
                        <a:latin typeface="Cambria Math" panose="02040503050406030204" pitchFamily="18" charset="0"/>
                      </a:rPr>
                      <m:t>𝑑</m:t>
                    </m:r>
                    <m:r>
                      <a:rPr lang="bn-IN" sz="2800" b="0" i="1" smtClean="0">
                        <a:solidFill>
                          <a:schemeClr val="tx1"/>
                        </a:solidFill>
                        <a:latin typeface="Cambria Math" panose="02040503050406030204" pitchFamily="18" charset="0"/>
                      </a:rPr>
                      <m:t>}</m:t>
                    </m:r>
                  </m:oMath>
                </a14:m>
                <a:endParaRPr lang="bn-IN" sz="2800" i="1" dirty="0">
                  <a:solidFill>
                    <a:schemeClr val="tx1"/>
                  </a:solidFill>
                </a:endParaRPr>
              </a:p>
              <a:p>
                <a14:m>
                  <m:oMath xmlns:m="http://schemas.openxmlformats.org/officeDocument/2006/math">
                    <m:sSub>
                      <m:sSubPr>
                        <m:ctrlPr>
                          <a:rPr lang="bn-IN" sz="3600" i="1" dirty="0">
                            <a:solidFill>
                              <a:schemeClr val="tx1"/>
                            </a:solidFill>
                            <a:latin typeface="Cambria Math" panose="02040503050406030204" pitchFamily="18" charset="0"/>
                          </a:rPr>
                        </m:ctrlPr>
                      </m:sSubPr>
                      <m:e>
                        <m:r>
                          <a:rPr lang="bn-IN" sz="3600" i="1" dirty="0" smtClean="0">
                            <a:solidFill>
                              <a:schemeClr val="tx1"/>
                            </a:solidFill>
                            <a:latin typeface="Cambria Math" panose="02040503050406030204" pitchFamily="18" charset="0"/>
                            <a:sym typeface="Symbol" panose="05050102010706020507" pitchFamily="18" charset="2"/>
                          </a:rPr>
                          <m:t></m:t>
                        </m:r>
                        <m:r>
                          <a:rPr lang="bn-IN" sz="3600" i="1" dirty="0">
                            <a:solidFill>
                              <a:schemeClr val="tx1"/>
                            </a:solidFill>
                            <a:latin typeface="Cambria Math" panose="02040503050406030204" pitchFamily="18" charset="0"/>
                          </a:rPr>
                          <m:t>𝑠</m:t>
                        </m:r>
                      </m:e>
                      <m:sub>
                        <m:r>
                          <a:rPr lang="bn-IN" sz="3600" dirty="0">
                            <a:solidFill>
                              <a:schemeClr val="tx1"/>
                            </a:solidFill>
                            <a:latin typeface="Cambria Math" panose="02040503050406030204" pitchFamily="18" charset="0"/>
                          </a:rPr>
                          <m:t>20</m:t>
                        </m:r>
                      </m:sub>
                    </m:sSub>
                  </m:oMath>
                </a14:m>
                <a:r>
                  <a:rPr lang="bn-IN" sz="2400" dirty="0">
                    <a:solidFill>
                      <a:schemeClr val="tx1"/>
                    </a:solidFill>
                    <a:cs typeface="NikoshBAN" panose="02000000000000000000" pitchFamily="2" charset="0"/>
                  </a:rPr>
                  <a:t> = </a:t>
                </a:r>
                <a14:m>
                  <m:oMath xmlns:m="http://schemas.openxmlformats.org/officeDocument/2006/math">
                    <m:f>
                      <m:fPr>
                        <m:ctrlPr>
                          <a:rPr lang="en-US" sz="2400" i="1">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rPr>
                          <m:t>20</m:t>
                        </m:r>
                      </m:num>
                      <m:den>
                        <m:r>
                          <a:rPr lang="en-US" sz="2400" i="1">
                            <a:solidFill>
                              <a:schemeClr val="tx1"/>
                            </a:solidFill>
                            <a:latin typeface="Cambria Math" panose="02040503050406030204" pitchFamily="18" charset="0"/>
                          </a:rPr>
                          <m:t>2</m:t>
                        </m:r>
                      </m:den>
                    </m:f>
                    <m:r>
                      <a:rPr lang="en-US" sz="2800" i="1">
                        <a:solidFill>
                          <a:schemeClr val="tx1"/>
                        </a:solidFill>
                        <a:latin typeface="Cambria Math" panose="02040503050406030204" pitchFamily="18" charset="0"/>
                      </a:rPr>
                      <m:t>{</m:t>
                    </m:r>
                    <m:r>
                      <a:rPr lang="en-US" sz="2800" i="1">
                        <a:solidFill>
                          <a:schemeClr val="tx1"/>
                        </a:solidFill>
                        <a:latin typeface="Cambria Math" panose="02040503050406030204" pitchFamily="18" charset="0"/>
                      </a:rPr>
                      <m:t>2</m:t>
                    </m:r>
                    <m:r>
                      <a:rPr lang="en-US" sz="2800" dirty="0" smtClean="0">
                        <a:solidFill>
                          <a:schemeClr val="tx1"/>
                        </a:solidFill>
                        <a:latin typeface="Cambria Math" panose="02040503050406030204" pitchFamily="18" charset="0"/>
                      </a:rPr>
                      <m:t>×</m:t>
                    </m:r>
                    <m:r>
                      <a:rPr lang="en-US" sz="2800" dirty="0">
                        <a:solidFill>
                          <a:schemeClr val="tx1"/>
                        </a:solidFill>
                        <a:latin typeface="Cambria Math" panose="02040503050406030204" pitchFamily="18" charset="0"/>
                      </a:rPr>
                      <m:t>6</m:t>
                    </m:r>
                    <m:r>
                      <a:rPr lang="en-US" sz="2800" i="1">
                        <a:solidFill>
                          <a:schemeClr val="tx1"/>
                        </a:solidFill>
                        <a:latin typeface="Cambria Math" panose="02040503050406030204" pitchFamily="18" charset="0"/>
                      </a:rPr>
                      <m:t>+</m:t>
                    </m:r>
                    <m:d>
                      <m:dPr>
                        <m:ctrlPr>
                          <a:rPr lang="en-US" sz="2800" i="1">
                            <a:solidFill>
                              <a:schemeClr val="tx1"/>
                            </a:solidFill>
                            <a:latin typeface="Cambria Math" panose="02040503050406030204" pitchFamily="18" charset="0"/>
                          </a:rPr>
                        </m:ctrlPr>
                      </m:dPr>
                      <m:e>
                        <m:r>
                          <a:rPr lang="en-US" sz="2800" i="1">
                            <a:solidFill>
                              <a:schemeClr val="tx1"/>
                            </a:solidFill>
                            <a:latin typeface="Cambria Math" panose="02040503050406030204" pitchFamily="18" charset="0"/>
                          </a:rPr>
                          <m:t>20</m:t>
                        </m:r>
                        <m:r>
                          <a:rPr lang="en-US" sz="2800" i="1">
                            <a:solidFill>
                              <a:schemeClr val="tx1"/>
                            </a:solidFill>
                            <a:latin typeface="Cambria Math" panose="02040503050406030204" pitchFamily="18" charset="0"/>
                          </a:rPr>
                          <m:t>−</m:t>
                        </m:r>
                        <m:r>
                          <a:rPr lang="en-US" sz="2800" i="1">
                            <a:solidFill>
                              <a:schemeClr val="tx1"/>
                            </a:solidFill>
                            <a:latin typeface="Cambria Math" panose="02040503050406030204" pitchFamily="18" charset="0"/>
                          </a:rPr>
                          <m:t>1</m:t>
                        </m:r>
                      </m:e>
                    </m:d>
                    <m:r>
                      <a:rPr lang="bn-IN" sz="2800">
                        <a:solidFill>
                          <a:schemeClr val="tx1"/>
                        </a:solidFill>
                        <a:latin typeface="Cambria Math" panose="02040503050406030204" pitchFamily="18" charset="0"/>
                      </a:rPr>
                      <m:t>5</m:t>
                    </m:r>
                    <m:r>
                      <a:rPr lang="bn-IN" sz="2800" b="0" i="0" smtClean="0">
                        <a:solidFill>
                          <a:schemeClr val="tx1"/>
                        </a:solidFill>
                        <a:latin typeface="Cambria Math" panose="02040503050406030204" pitchFamily="18" charset="0"/>
                      </a:rPr>
                      <m:t>}</m:t>
                    </m:r>
                  </m:oMath>
                </a14:m>
                <a:endParaRPr lang="bn-IN" sz="2800" i="1" dirty="0">
                  <a:solidFill>
                    <a:schemeClr val="tx1"/>
                  </a:solidFill>
                  <a:latin typeface="Cambria Math" panose="02040503050406030204" pitchFamily="18" charset="0"/>
                </a:endParaRPr>
              </a:p>
              <a:p>
                <a:endParaRPr lang="bn-IN" sz="2800" i="1" dirty="0">
                  <a:solidFill>
                    <a:schemeClr val="tx1"/>
                  </a:solidFill>
                  <a:latin typeface="Cambria Math" panose="02040503050406030204" pitchFamily="18" charset="0"/>
                </a:endParaRPr>
              </a:p>
              <a:p>
                <a:r>
                  <a:rPr lang="bn-IN" sz="2800" dirty="0">
                    <a:solidFill>
                      <a:schemeClr val="tx1"/>
                    </a:solidFill>
                    <a:latin typeface="NikoshBAN" panose="02000000000000000000" pitchFamily="2" charset="0"/>
                    <a:cs typeface="NikoshBAN" panose="02000000000000000000" pitchFamily="2" charset="0"/>
                  </a:rPr>
                  <a:t> = </a:t>
                </a:r>
                <a14:m>
                  <m:oMath xmlns:m="http://schemas.openxmlformats.org/officeDocument/2006/math">
                    <m:r>
                      <a:rPr lang="bn-IN" sz="2800" i="1" dirty="0" smtClean="0">
                        <a:solidFill>
                          <a:schemeClr val="tx1"/>
                        </a:solidFill>
                        <a:latin typeface="Cambria Math" panose="02040503050406030204" pitchFamily="18" charset="0"/>
                      </a:rPr>
                      <m:t>10</m:t>
                    </m:r>
                    <m:r>
                      <a:rPr lang="bn-IN" sz="2800" b="0" i="1" dirty="0" smtClean="0">
                        <a:solidFill>
                          <a:schemeClr val="tx1"/>
                        </a:solidFill>
                        <a:latin typeface="Cambria Math" panose="02040503050406030204" pitchFamily="18" charset="0"/>
                      </a:rPr>
                      <m:t>{</m:t>
                    </m:r>
                    <m:r>
                      <a:rPr lang="bn-IN" sz="2800" i="1" dirty="0" smtClean="0">
                        <a:solidFill>
                          <a:schemeClr val="tx1"/>
                        </a:solidFill>
                        <a:latin typeface="Cambria Math" panose="02040503050406030204" pitchFamily="18" charset="0"/>
                      </a:rPr>
                      <m:t>12</m:t>
                    </m:r>
                    <m:r>
                      <a:rPr lang="bn-IN" sz="2800" i="1" dirty="0" smtClean="0">
                        <a:solidFill>
                          <a:schemeClr val="tx1"/>
                        </a:solidFill>
                        <a:latin typeface="Cambria Math" panose="02040503050406030204" pitchFamily="18" charset="0"/>
                      </a:rPr>
                      <m:t>+</m:t>
                    </m:r>
                    <m:d>
                      <m:dPr>
                        <m:ctrlPr>
                          <a:rPr lang="bn-IN" sz="2800" b="0" i="1" dirty="0" smtClean="0">
                            <a:solidFill>
                              <a:schemeClr val="tx1"/>
                            </a:solidFill>
                            <a:latin typeface="Cambria Math" panose="02040503050406030204" pitchFamily="18" charset="0"/>
                          </a:rPr>
                        </m:ctrlPr>
                      </m:dPr>
                      <m:e>
                        <m:r>
                          <a:rPr lang="bn-IN" sz="2800" i="1" dirty="0" smtClean="0">
                            <a:solidFill>
                              <a:schemeClr val="tx1"/>
                            </a:solidFill>
                            <a:latin typeface="Cambria Math" panose="02040503050406030204" pitchFamily="18" charset="0"/>
                          </a:rPr>
                          <m:t>19</m:t>
                        </m:r>
                        <m:r>
                          <a:rPr lang="bn-IN" sz="2800" i="1" dirty="0" smtClean="0">
                            <a:solidFill>
                              <a:schemeClr val="tx1"/>
                            </a:solidFill>
                            <a:latin typeface="Cambria Math" panose="02040503050406030204" pitchFamily="18" charset="0"/>
                          </a:rPr>
                          <m:t>×</m:t>
                        </m:r>
                        <m:r>
                          <a:rPr lang="bn-IN" sz="2800" i="1" dirty="0" smtClean="0">
                            <a:solidFill>
                              <a:schemeClr val="tx1"/>
                            </a:solidFill>
                            <a:latin typeface="Cambria Math" panose="02040503050406030204" pitchFamily="18" charset="0"/>
                          </a:rPr>
                          <m:t>5</m:t>
                        </m:r>
                      </m:e>
                    </m:d>
                    <m:r>
                      <a:rPr lang="bn-IN" sz="2800" b="0" i="1" dirty="0" smtClean="0">
                        <a:solidFill>
                          <a:schemeClr val="tx1"/>
                        </a:solidFill>
                        <a:latin typeface="Cambria Math" panose="02040503050406030204" pitchFamily="18" charset="0"/>
                      </a:rPr>
                      <m:t>}</m:t>
                    </m:r>
                  </m:oMath>
                </a14:m>
                <a:endParaRPr lang="bn-IN" sz="2800" i="1" dirty="0">
                  <a:solidFill>
                    <a:schemeClr val="tx1"/>
                  </a:solidFill>
                </a:endParaRPr>
              </a:p>
              <a:p>
                <a:r>
                  <a:rPr lang="bn-IN" sz="2800" dirty="0">
                    <a:solidFill>
                      <a:schemeClr val="tx1"/>
                    </a:solidFill>
                    <a:latin typeface="NikoshBAN" panose="02000000000000000000" pitchFamily="2" charset="0"/>
                    <a:cs typeface="NikoshBAN" panose="02000000000000000000" pitchFamily="2" charset="0"/>
                  </a:rPr>
                  <a:t>          = </a:t>
                </a:r>
                <a14:m>
                  <m:oMath xmlns:m="http://schemas.openxmlformats.org/officeDocument/2006/math">
                    <m:r>
                      <a:rPr lang="bn-IN" sz="2800" i="1" dirty="0">
                        <a:solidFill>
                          <a:schemeClr val="tx1"/>
                        </a:solidFill>
                        <a:latin typeface="Cambria Math" panose="02040503050406030204" pitchFamily="18" charset="0"/>
                      </a:rPr>
                      <m:t>10</m:t>
                    </m:r>
                    <m:r>
                      <a:rPr lang="en-US" sz="2800" dirty="0">
                        <a:solidFill>
                          <a:schemeClr val="tx1"/>
                        </a:solidFill>
                        <a:latin typeface="Cambria Math" panose="02040503050406030204" pitchFamily="18" charset="0"/>
                      </a:rPr>
                      <m:t>×</m:t>
                    </m:r>
                  </m:oMath>
                </a14:m>
                <a:r>
                  <a:rPr lang="bn-IN" sz="2800" dirty="0">
                    <a:solidFill>
                      <a:schemeClr val="tx1"/>
                    </a:solidFill>
                    <a:latin typeface="NikoshBAN" panose="02000000000000000000" pitchFamily="2" charset="0"/>
                    <a:cs typeface="NikoshBAN" panose="02000000000000000000" pitchFamily="2" charset="0"/>
                  </a:rPr>
                  <a:t>(</a:t>
                </a:r>
                <a14:m>
                  <m:oMath xmlns:m="http://schemas.openxmlformats.org/officeDocument/2006/math">
                    <m:r>
                      <a:rPr lang="bn-IN" sz="2800" dirty="0" smtClean="0">
                        <a:solidFill>
                          <a:schemeClr val="tx1"/>
                        </a:solidFill>
                        <a:latin typeface="Cambria Math" panose="02040503050406030204" pitchFamily="18" charset="0"/>
                      </a:rPr>
                      <m:t>12</m:t>
                    </m:r>
                    <m:r>
                      <a:rPr lang="bn-IN" sz="2800" i="0" dirty="0" smtClean="0">
                        <a:solidFill>
                          <a:schemeClr val="tx1"/>
                        </a:solidFill>
                        <a:latin typeface="Cambria Math" panose="02040503050406030204" pitchFamily="18" charset="0"/>
                      </a:rPr>
                      <m:t>+</m:t>
                    </m:r>
                    <m:r>
                      <a:rPr lang="bn-IN" sz="2800" i="0" dirty="0" smtClean="0">
                        <a:solidFill>
                          <a:schemeClr val="tx1"/>
                        </a:solidFill>
                        <a:latin typeface="Cambria Math" panose="02040503050406030204" pitchFamily="18" charset="0"/>
                      </a:rPr>
                      <m:t>95</m:t>
                    </m:r>
                  </m:oMath>
                </a14:m>
                <a:r>
                  <a:rPr lang="bn-IN" sz="2800" dirty="0">
                    <a:solidFill>
                      <a:schemeClr val="tx1"/>
                    </a:solidFill>
                    <a:latin typeface="NikoshBAN" panose="02000000000000000000" pitchFamily="2" charset="0"/>
                    <a:cs typeface="NikoshBAN" panose="02000000000000000000" pitchFamily="2" charset="0"/>
                  </a:rPr>
                  <a:t>)</a:t>
                </a:r>
              </a:p>
              <a:p>
                <a:r>
                  <a:rPr lang="bn-IN" sz="2800" dirty="0">
                    <a:solidFill>
                      <a:schemeClr val="tx1"/>
                    </a:solidFill>
                    <a:latin typeface="NikoshBAN" panose="02000000000000000000" pitchFamily="2" charset="0"/>
                    <a:cs typeface="NikoshBAN" panose="02000000000000000000" pitchFamily="2" charset="0"/>
                  </a:rPr>
                  <a:t>          = </a:t>
                </a:r>
                <a14:m>
                  <m:oMath xmlns:m="http://schemas.openxmlformats.org/officeDocument/2006/math">
                    <m:r>
                      <a:rPr lang="bn-IN" sz="2800" i="1" dirty="0">
                        <a:solidFill>
                          <a:schemeClr val="tx1"/>
                        </a:solidFill>
                        <a:latin typeface="Cambria Math" panose="02040503050406030204" pitchFamily="18" charset="0"/>
                      </a:rPr>
                      <m:t>10</m:t>
                    </m:r>
                    <m:r>
                      <a:rPr lang="en-US" sz="2800" dirty="0">
                        <a:solidFill>
                          <a:schemeClr val="tx1"/>
                        </a:solidFill>
                        <a:latin typeface="Cambria Math" panose="02040503050406030204" pitchFamily="18" charset="0"/>
                      </a:rPr>
                      <m:t>×</m:t>
                    </m:r>
                    <m:r>
                      <a:rPr lang="en-US" sz="2800" dirty="0" smtClean="0">
                        <a:solidFill>
                          <a:schemeClr val="tx1"/>
                        </a:solidFill>
                        <a:latin typeface="Cambria Math" panose="02040503050406030204" pitchFamily="18" charset="0"/>
                      </a:rPr>
                      <m:t>107</m:t>
                    </m:r>
                  </m:oMath>
                </a14:m>
                <a:endParaRPr lang="bn-IN" sz="2800" dirty="0">
                  <a:solidFill>
                    <a:schemeClr val="tx1"/>
                  </a:solidFill>
                  <a:latin typeface="NikoshBAN" panose="02000000000000000000" pitchFamily="2" charset="0"/>
                </a:endParaRPr>
              </a:p>
              <a:p>
                <a:r>
                  <a:rPr lang="bn-IN" sz="2800" dirty="0">
                    <a:solidFill>
                      <a:schemeClr val="tx1"/>
                    </a:solidFill>
                    <a:latin typeface="NikoshBAN" panose="02000000000000000000" pitchFamily="2" charset="0"/>
                    <a:cs typeface="NikoshBAN" panose="02000000000000000000" pitchFamily="2" charset="0"/>
                  </a:rPr>
                  <a:t>=</a:t>
                </a:r>
                <a14:m>
                  <m:oMath xmlns:m="http://schemas.openxmlformats.org/officeDocument/2006/math">
                    <m:r>
                      <a:rPr lang="en-US" sz="2800" dirty="0" smtClean="0">
                        <a:solidFill>
                          <a:schemeClr val="tx1"/>
                        </a:solidFill>
                        <a:latin typeface="Cambria Math" panose="02040503050406030204" pitchFamily="18" charset="0"/>
                      </a:rPr>
                      <m:t>1070</m:t>
                    </m:r>
                  </m:oMath>
                </a14:m>
                <a:endParaRPr lang="bn-IN" sz="2800" dirty="0">
                  <a:solidFill>
                    <a:srgbClr val="FFFF00"/>
                  </a:solidFill>
                  <a:latin typeface="NikoshBAN" panose="02000000000000000000" pitchFamily="2" charset="0"/>
                </a:endParaRPr>
              </a:p>
            </p:txBody>
          </p:sp>
        </mc:Choice>
        <mc:Fallback xmlns="">
          <p:sp>
            <p:nvSpPr>
              <p:cNvPr id="3" name="TextBox 2">
                <a:extLst>
                  <a:ext uri="{FF2B5EF4-FFF2-40B4-BE49-F238E27FC236}">
                    <a16:creationId xmlns:a16="http://schemas.microsoft.com/office/drawing/2014/main" xmlns="" xmlns:a14="http://schemas.microsoft.com/office/drawing/2010/main" id="{A1013CF2-82C1-4FFC-8AA1-1A59A18B0A33}"/>
                  </a:ext>
                </a:extLst>
              </p:cNvPr>
              <p:cNvSpPr txBox="1">
                <a:spLocks noRot="1" noChangeAspect="1" noMove="1" noResize="1" noEditPoints="1" noAdjustHandles="1" noChangeArrowheads="1" noChangeShapeType="1" noTextEdit="1"/>
              </p:cNvSpPr>
              <p:nvPr/>
            </p:nvSpPr>
            <p:spPr>
              <a:xfrm>
                <a:off x="2867777" y="1558307"/>
                <a:ext cx="4381250" cy="4742196"/>
              </a:xfrm>
              <a:prstGeom prst="rect">
                <a:avLst/>
              </a:prstGeom>
              <a:blipFill>
                <a:blip r:embed="rId2"/>
                <a:stretch>
                  <a:fillRect l="-2368" t="-1157" b="-2699"/>
                </a:stretch>
              </a:blipFill>
            </p:spPr>
            <p:txBody>
              <a:bodyPr/>
              <a:lstStyle/>
              <a:p>
                <a:r>
                  <a:rPr lang="en-US">
                    <a:noFill/>
                  </a:rPr>
                  <a:t> </a:t>
                </a:r>
              </a:p>
            </p:txBody>
          </p:sp>
        </mc:Fallback>
      </mc:AlternateContent>
      <p:sp>
        <p:nvSpPr>
          <p:cNvPr id="4" name="Rectangle 3"/>
          <p:cNvSpPr/>
          <p:nvPr/>
        </p:nvSpPr>
        <p:spPr>
          <a:xfrm>
            <a:off x="0" y="0"/>
            <a:ext cx="9826723" cy="68579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5083" y="253218"/>
            <a:ext cx="9383152" cy="6386733"/>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79684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6CDEF2-F880-4D31-AB63-41036CD1777D}"/>
              </a:ext>
            </a:extLst>
          </p:cNvPr>
          <p:cNvSpPr>
            <a:spLocks noGrp="1"/>
          </p:cNvSpPr>
          <p:nvPr>
            <p:ph type="title"/>
          </p:nvPr>
        </p:nvSpPr>
        <p:spPr>
          <a:xfrm>
            <a:off x="2889633" y="393262"/>
            <a:ext cx="2614248" cy="915035"/>
          </a:xfrm>
          <a:solidFill>
            <a:schemeClr val="bg1">
              <a:lumMod val="75000"/>
            </a:schemeClr>
          </a:solidFill>
        </p:spPr>
        <p:txBody>
          <a:bodyPr>
            <a:normAutofit fontScale="90000"/>
          </a:bodyPr>
          <a:lstStyle/>
          <a:p>
            <a:r>
              <a:rPr lang="bn-IN" sz="5400" dirty="0">
                <a:latin typeface="NikoshBAN" panose="02000000000000000000" pitchFamily="2" charset="0"/>
                <a:cs typeface="NikoshBAN" panose="02000000000000000000" pitchFamily="2" charset="0"/>
              </a:rPr>
              <a:t> </a:t>
            </a:r>
            <a:r>
              <a:rPr lang="bn-IN" sz="5400" dirty="0">
                <a:solidFill>
                  <a:schemeClr val="tx1"/>
                </a:solidFill>
                <a:latin typeface="NikoshBAN" panose="02000000000000000000" pitchFamily="2" charset="0"/>
                <a:cs typeface="NikoshBAN" panose="02000000000000000000" pitchFamily="2" charset="0"/>
              </a:rPr>
              <a:t>দলগত কাজ </a:t>
            </a:r>
            <a:endParaRPr lang="en-US" sz="5400" dirty="0">
              <a:solidFill>
                <a:schemeClr val="tx1"/>
              </a:solidFill>
              <a:latin typeface="NikoshBAN" panose="02000000000000000000" pitchFamily="2" charset="0"/>
              <a:cs typeface="NikoshBAN" panose="02000000000000000000" pitchFamily="2" charset="0"/>
            </a:endParaRPr>
          </a:p>
        </p:txBody>
      </p:sp>
      <p:sp>
        <p:nvSpPr>
          <p:cNvPr id="3" name="TextBox 2">
            <a:extLst>
              <a:ext uri="{FF2B5EF4-FFF2-40B4-BE49-F238E27FC236}">
                <a16:creationId xmlns="" xmlns:a16="http://schemas.microsoft.com/office/drawing/2014/main" id="{0BF3D345-F0F1-4E61-AAD1-49DFC15BB16B}"/>
              </a:ext>
            </a:extLst>
          </p:cNvPr>
          <p:cNvSpPr txBox="1"/>
          <p:nvPr/>
        </p:nvSpPr>
        <p:spPr>
          <a:xfrm>
            <a:off x="408329" y="2631293"/>
            <a:ext cx="6850413" cy="3477875"/>
          </a:xfrm>
          <a:prstGeom prst="rect">
            <a:avLst/>
          </a:prstGeom>
          <a:solidFill>
            <a:schemeClr val="bg2"/>
          </a:solidFill>
        </p:spPr>
        <p:txBody>
          <a:bodyPr wrap="square" rtlCol="0">
            <a:spAutoFit/>
          </a:bodyPr>
          <a:lstStyle/>
          <a:p>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পাঁচজন</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করে</a:t>
            </a:r>
            <a:r>
              <a:rPr lang="bn-IN" sz="4400" dirty="0">
                <a:latin typeface="NikoshBAN" panose="02000000000000000000" pitchFamily="2" charset="0"/>
                <a:cs typeface="NikoshBAN" panose="02000000000000000000" pitchFamily="2" charset="0"/>
              </a:rPr>
              <a:t> বি</a:t>
            </a:r>
            <a:r>
              <a:rPr lang="en-US" sz="4400" dirty="0" err="1">
                <a:latin typeface="NikoshBAN" panose="02000000000000000000" pitchFamily="2" charset="0"/>
                <a:cs typeface="NikoshBAN" panose="02000000000000000000" pitchFamily="2" charset="0"/>
              </a:rPr>
              <a:t>ভক্ত</a:t>
            </a:r>
            <a:r>
              <a:rPr lang="bn-IN" sz="4400" dirty="0">
                <a:latin typeface="NikoshBAN" panose="02000000000000000000" pitchFamily="2" charset="0"/>
                <a:cs typeface="NikoshBAN" panose="02000000000000000000" pitchFamily="2" charset="0"/>
              </a:rPr>
              <a:t> হয়ে</a:t>
            </a:r>
            <a:r>
              <a:rPr lang="en-US" sz="4400" dirty="0">
                <a:latin typeface="NikoshBAN" panose="02000000000000000000" pitchFamily="2" charset="0"/>
                <a:cs typeface="NikoshBAN" panose="02000000000000000000" pitchFamily="2" charset="0"/>
              </a:rPr>
              <a:t>,</a:t>
            </a:r>
          </a:p>
          <a:p>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অনুক্রম</a:t>
            </a:r>
            <a:r>
              <a:rPr lang="en-US" sz="4400" dirty="0">
                <a:latin typeface="NikoshBAN" panose="02000000000000000000" pitchFamily="2" charset="0"/>
                <a:cs typeface="NikoshBAN" panose="02000000000000000000" pitchFamily="2" charset="0"/>
              </a:rPr>
              <a:t> ও </a:t>
            </a:r>
            <a:r>
              <a:rPr lang="en-US" sz="4400" dirty="0" err="1">
                <a:latin typeface="NikoshBAN" panose="02000000000000000000" pitchFamily="2" charset="0"/>
                <a:cs typeface="NikoshBAN" panose="02000000000000000000" pitchFamily="2" charset="0"/>
              </a:rPr>
              <a:t>ধারার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মধ্যে</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দুটি</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পার্থক্য</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এবং</a:t>
            </a:r>
            <a:r>
              <a:rPr lang="en-US" sz="4400" dirty="0">
                <a:latin typeface="NikoshBAN" panose="02000000000000000000" pitchFamily="2" charset="0"/>
                <a:cs typeface="NikoshBAN" panose="02000000000000000000" pitchFamily="2" charset="0"/>
              </a:rPr>
              <a:t> </a:t>
            </a:r>
          </a:p>
          <a:p>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সমান্তর</a:t>
            </a:r>
            <a:r>
              <a:rPr lang="bn-IN" sz="4400" dirty="0">
                <a:latin typeface="NikoshBAN" panose="02000000000000000000" pitchFamily="2" charset="0"/>
                <a:cs typeface="NikoshBAN" panose="02000000000000000000" pitchFamily="2" charset="0"/>
              </a:rPr>
              <a:t> ধারার বৈশিষ্ট্য</a:t>
            </a:r>
            <a:r>
              <a:rPr lang="en-US" sz="4400" dirty="0" err="1">
                <a:latin typeface="NikoshBAN" panose="02000000000000000000" pitchFamily="2" charset="0"/>
                <a:cs typeface="NikoshBAN" panose="02000000000000000000" pitchFamily="2" charset="0"/>
              </a:rPr>
              <a:t>গুলো</a:t>
            </a:r>
            <a:r>
              <a:rPr lang="bn-IN" sz="4400" dirty="0">
                <a:latin typeface="NikoshBAN" panose="02000000000000000000" pitchFamily="2" charset="0"/>
                <a:cs typeface="NikoshBAN" panose="02000000000000000000" pitchFamily="2" charset="0"/>
              </a:rPr>
              <a:t> আলোচনা করো</a:t>
            </a:r>
            <a:r>
              <a:rPr lang="en-US" sz="4400" dirty="0">
                <a:latin typeface="NikoshBAN" panose="02000000000000000000" pitchFamily="2" charset="0"/>
                <a:cs typeface="NikoshBAN" panose="02000000000000000000" pitchFamily="2" charset="0"/>
              </a:rPr>
              <a:t>। </a:t>
            </a:r>
          </a:p>
        </p:txBody>
      </p:sp>
      <p:sp>
        <p:nvSpPr>
          <p:cNvPr id="4" name="TextBox 3">
            <a:extLst>
              <a:ext uri="{FF2B5EF4-FFF2-40B4-BE49-F238E27FC236}">
                <a16:creationId xmlns="" xmlns:a16="http://schemas.microsoft.com/office/drawing/2014/main" id="{2844E91D-849D-416A-9874-ED8155C86D11}"/>
              </a:ext>
            </a:extLst>
          </p:cNvPr>
          <p:cNvSpPr txBox="1"/>
          <p:nvPr/>
        </p:nvSpPr>
        <p:spPr>
          <a:xfrm>
            <a:off x="5948293" y="858130"/>
            <a:ext cx="2085321" cy="1077218"/>
          </a:xfrm>
          <a:prstGeom prst="rect">
            <a:avLst/>
          </a:prstGeom>
          <a:solidFill>
            <a:schemeClr val="accent3">
              <a:lumMod val="20000"/>
              <a:lumOff val="80000"/>
            </a:schemeClr>
          </a:solidFill>
        </p:spPr>
        <p:txBody>
          <a:bodyPr wrap="square" rtlCol="0">
            <a:spAutoFit/>
          </a:bodyPr>
          <a:lstStyle/>
          <a:p>
            <a:r>
              <a:rPr lang="en-US" sz="3200" dirty="0">
                <a:latin typeface="NikoshBAN" panose="02000000000000000000" pitchFamily="2" charset="0"/>
                <a:cs typeface="NikoshBAN" panose="02000000000000000000" pitchFamily="2" charset="0"/>
              </a:rPr>
              <a:t>স</a:t>
            </a:r>
            <a:r>
              <a:rPr lang="as-IN" sz="3200" dirty="0">
                <a:latin typeface="NikoshBAN" panose="02000000000000000000" pitchFamily="2" charset="0"/>
                <a:cs typeface="NikoshBAN" panose="02000000000000000000" pitchFamily="2" charset="0"/>
              </a:rPr>
              <a:t>ম</a:t>
            </a:r>
            <a:r>
              <a:rPr lang="en-US" sz="3200" dirty="0">
                <a:latin typeface="NikoshBAN" panose="02000000000000000000" pitchFamily="2" charset="0"/>
                <a:cs typeface="NikoshBAN" panose="02000000000000000000" pitchFamily="2" charset="0"/>
              </a:rPr>
              <a:t>য়</a:t>
            </a:r>
            <a:r>
              <a:rPr lang="as-IN"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১</a:t>
            </a:r>
            <a:r>
              <a:rPr lang="en-US" sz="3200" dirty="0">
                <a:latin typeface="NikoshBAN" panose="02000000000000000000" pitchFamily="2" charset="0"/>
                <a:cs typeface="NikoshBAN" panose="02000000000000000000" pitchFamily="2" charset="0"/>
              </a:rPr>
              <a:t>০ </a:t>
            </a:r>
            <a:r>
              <a:rPr lang="en-US" sz="3200" dirty="0" err="1">
                <a:latin typeface="NikoshBAN" panose="02000000000000000000" pitchFamily="2" charset="0"/>
                <a:cs typeface="NikoshBAN" panose="02000000000000000000" pitchFamily="2" charset="0"/>
              </a:rPr>
              <a:t>মিনিট</a:t>
            </a:r>
            <a:endParaRPr lang="en-US" sz="3200" dirty="0">
              <a:latin typeface="NikoshBAN" panose="02000000000000000000" pitchFamily="2" charset="0"/>
              <a:cs typeface="NikoshBAN" panose="02000000000000000000" pitchFamily="2" charset="0"/>
            </a:endParaRPr>
          </a:p>
        </p:txBody>
      </p:sp>
      <p:sp>
        <p:nvSpPr>
          <p:cNvPr id="5" name="Rectangle 4"/>
          <p:cNvSpPr/>
          <p:nvPr/>
        </p:nvSpPr>
        <p:spPr>
          <a:xfrm>
            <a:off x="0" y="0"/>
            <a:ext cx="9826723" cy="68579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5083" y="253218"/>
            <a:ext cx="9383152" cy="6386733"/>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59294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 calcmode="lin" valueType="num">
                                      <p:cBhvr>
                                        <p:cTn id="23" dur="500" fill="hold"/>
                                        <p:tgtEl>
                                          <p:spTgt spid="3"/>
                                        </p:tgtEl>
                                        <p:attrNameLst>
                                          <p:attrName>style.rotation</p:attrName>
                                        </p:attrNameLst>
                                      </p:cBhvr>
                                      <p:tavLst>
                                        <p:tav tm="0">
                                          <p:val>
                                            <p:fltVal val="90"/>
                                          </p:val>
                                        </p:tav>
                                        <p:tav tm="100000">
                                          <p:val>
                                            <p:fltVal val="0"/>
                                          </p:val>
                                        </p:tav>
                                      </p:tavLst>
                                    </p:anim>
                                    <p:animEffect transition="in" filter="fade">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E994AD-7973-494C-9E0E-677DBB0D5AFD}"/>
              </a:ext>
            </a:extLst>
          </p:cNvPr>
          <p:cNvSpPr>
            <a:spLocks noGrp="1"/>
          </p:cNvSpPr>
          <p:nvPr>
            <p:ph type="title"/>
          </p:nvPr>
        </p:nvSpPr>
        <p:spPr>
          <a:xfrm>
            <a:off x="678964" y="98475"/>
            <a:ext cx="7229303" cy="956603"/>
          </a:xfrm>
        </p:spPr>
        <p:txBody>
          <a:bodyPr>
            <a:noAutofit/>
          </a:bodyPr>
          <a:lstStyle/>
          <a:p>
            <a:pPr algn="ctr"/>
            <a:r>
              <a:rPr lang="bn-IN" sz="6600" dirty="0">
                <a:solidFill>
                  <a:schemeClr val="accent5"/>
                </a:solidFill>
                <a:latin typeface="NikoshBAN" panose="02000000000000000000" pitchFamily="2" charset="0"/>
                <a:cs typeface="NikoshBAN" panose="02000000000000000000" pitchFamily="2" charset="0"/>
              </a:rPr>
              <a:t>মূল্যায়ণ </a:t>
            </a:r>
            <a:endParaRPr lang="en-US" sz="6600" dirty="0">
              <a:solidFill>
                <a:schemeClr val="accent5"/>
              </a:solidFill>
              <a:latin typeface="NikoshBAN" panose="02000000000000000000" pitchFamily="2" charset="0"/>
              <a:cs typeface="NikoshBAN" panose="02000000000000000000" pitchFamily="2" charset="0"/>
            </a:endParaRPr>
          </a:p>
        </p:txBody>
      </p:sp>
      <p:sp>
        <p:nvSpPr>
          <p:cNvPr id="5" name="TextBox 4">
            <a:extLst>
              <a:ext uri="{FF2B5EF4-FFF2-40B4-BE49-F238E27FC236}">
                <a16:creationId xmlns="" xmlns:a16="http://schemas.microsoft.com/office/drawing/2014/main" id="{AC07BF5D-EC7A-41B8-A729-61C3A75E17F0}"/>
              </a:ext>
            </a:extLst>
          </p:cNvPr>
          <p:cNvSpPr txBox="1"/>
          <p:nvPr/>
        </p:nvSpPr>
        <p:spPr>
          <a:xfrm>
            <a:off x="376043" y="1709580"/>
            <a:ext cx="9264294" cy="954107"/>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7+13+19+25… … </a:t>
            </a:r>
            <a:r>
              <a:rPr lang="bn-BD" sz="2800" dirty="0">
                <a:latin typeface="NikoshBAN" panose="02000000000000000000" pitchFamily="2" charset="0"/>
                <a:cs typeface="NikoshBAN" panose="02000000000000000000" pitchFamily="2" charset="0"/>
              </a:rPr>
              <a:t>এ</a:t>
            </a:r>
            <a:r>
              <a:rPr lang="en-US" sz="2800" dirty="0">
                <a:latin typeface="NikoshBAN" panose="02000000000000000000" pitchFamily="2" charset="0"/>
                <a:cs typeface="NikoshBAN" panose="02000000000000000000" pitchFamily="2" charset="0"/>
              </a:rPr>
              <a:t>ক</a:t>
            </a:r>
            <a:r>
              <a:rPr lang="bn-BD" sz="2800" dirty="0">
                <a:latin typeface="NikoshBAN" panose="02000000000000000000" pitchFamily="2" charset="0"/>
                <a:cs typeface="NikoshBAN" panose="02000000000000000000" pitchFamily="2" charset="0"/>
              </a:rPr>
              <a:t>ট</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ধারা</a:t>
            </a:r>
            <a:r>
              <a:rPr lang="en-US" sz="2800" dirty="0">
                <a:latin typeface="NikoshBAN" panose="02000000000000000000" pitchFamily="2" charset="0"/>
                <a:cs typeface="NikoshBAN" panose="02000000000000000000" pitchFamily="2" charset="0"/>
              </a:rPr>
              <a:t>। </a:t>
            </a:r>
            <a:r>
              <a:rPr lang="bn-IN" sz="2800" dirty="0">
                <a:latin typeface="NikoshBAN" panose="02000000000000000000" pitchFamily="2" charset="0"/>
                <a:cs typeface="NikoshBAN" panose="02000000000000000000" pitchFamily="2" charset="0"/>
              </a:rPr>
              <a:t>উপরোক্ত তথ্যের আলোকে ১-২ নং প্রশ্নের উত্তর দাও। </a:t>
            </a:r>
            <a:endParaRPr lang="en-US" sz="2800"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 xmlns:a16="http://schemas.microsoft.com/office/drawing/2014/main" id="{C758ED9E-1E97-4761-AD72-933CFE9BC1ED}"/>
              </a:ext>
            </a:extLst>
          </p:cNvPr>
          <p:cNvSpPr txBox="1"/>
          <p:nvPr/>
        </p:nvSpPr>
        <p:spPr>
          <a:xfrm>
            <a:off x="376043" y="2447779"/>
            <a:ext cx="9116157" cy="4247317"/>
          </a:xfrm>
          <a:prstGeom prst="rect">
            <a:avLst/>
          </a:prstGeom>
          <a:noFill/>
        </p:spPr>
        <p:txBody>
          <a:bodyPr wrap="square" rtlCol="0">
            <a:spAutoFit/>
          </a:bodyPr>
          <a:lstStyle/>
          <a:p>
            <a:r>
              <a:rPr lang="bn-IN" dirty="0"/>
              <a:t>       </a:t>
            </a:r>
          </a:p>
          <a:p>
            <a:r>
              <a:rPr lang="en-US" sz="2800" dirty="0"/>
              <a:t>১। </a:t>
            </a:r>
            <a:r>
              <a:rPr lang="bn-IN" sz="2800" dirty="0">
                <a:latin typeface="NikoshBAN" panose="02000000000000000000" pitchFamily="2" charset="0"/>
                <a:cs typeface="NikoshBAN" panose="02000000000000000000" pitchFamily="2" charset="0"/>
              </a:rPr>
              <a:t>ধারাটির </a:t>
            </a:r>
            <a:r>
              <a:rPr lang="bn-IN" sz="2800" dirty="0">
                <a:latin typeface="NikoshBAN" panose="02000000000000000000" pitchFamily="2" charset="0"/>
              </a:rPr>
              <a:t>15</a:t>
            </a:r>
            <a:r>
              <a:rPr lang="bn-IN" sz="2800" dirty="0">
                <a:latin typeface="NikoshBAN" panose="02000000000000000000" pitchFamily="2" charset="0"/>
                <a:cs typeface="NikoshBAN" panose="02000000000000000000" pitchFamily="2" charset="0"/>
              </a:rPr>
              <a:t> তম পদ কোনটি ?  ক</a:t>
            </a:r>
            <a:r>
              <a:rPr lang="bn-IN" sz="2800" dirty="0">
                <a:latin typeface="NikoshBAN" panose="02000000000000000000" pitchFamily="2" charset="0"/>
              </a:rPr>
              <a:t>)</a:t>
            </a:r>
            <a:r>
              <a:rPr lang="bn-IN" sz="2800" dirty="0">
                <a:latin typeface="Arial" panose="020B0604020202020204" pitchFamily="34" charset="0"/>
              </a:rPr>
              <a:t>85 </a:t>
            </a:r>
            <a:r>
              <a:rPr lang="bn-IN" sz="2800" dirty="0">
                <a:latin typeface="NikoshBAN" panose="02000000000000000000" pitchFamily="2" charset="0"/>
              </a:rPr>
              <a:t>     </a:t>
            </a:r>
            <a:r>
              <a:rPr lang="bn-IN" sz="2800" dirty="0">
                <a:latin typeface="NikoshBAN" panose="02000000000000000000" pitchFamily="2" charset="0"/>
                <a:cs typeface="NikoshBAN" panose="02000000000000000000" pitchFamily="2" charset="0"/>
              </a:rPr>
              <a:t>খ)</a:t>
            </a:r>
            <a:r>
              <a:rPr lang="bn-IN" sz="2800" dirty="0">
                <a:latin typeface="NikoshBAN" panose="02000000000000000000" pitchFamily="2" charset="0"/>
              </a:rPr>
              <a:t> 91    </a:t>
            </a:r>
            <a:r>
              <a:rPr lang="bn-IN" sz="2800" dirty="0">
                <a:latin typeface="NikoshBAN" panose="02000000000000000000" pitchFamily="2" charset="0"/>
                <a:cs typeface="NikoshBAN" panose="02000000000000000000" pitchFamily="2" charset="0"/>
              </a:rPr>
              <a:t>গ)</a:t>
            </a:r>
            <a:r>
              <a:rPr lang="bn-IN" sz="2800" dirty="0">
                <a:latin typeface="NikoshBAN" panose="02000000000000000000" pitchFamily="2" charset="0"/>
              </a:rPr>
              <a:t> 97      </a:t>
            </a:r>
            <a:r>
              <a:rPr lang="bn-IN" sz="2800" dirty="0">
                <a:latin typeface="NikoshBAN" panose="02000000000000000000" pitchFamily="2" charset="0"/>
                <a:cs typeface="NikoshBAN" panose="02000000000000000000" pitchFamily="2" charset="0"/>
              </a:rPr>
              <a:t>ঘ )   </a:t>
            </a:r>
            <a:r>
              <a:rPr lang="bn-IN" sz="2800" dirty="0">
                <a:latin typeface="NikoshBAN" panose="02000000000000000000" pitchFamily="2" charset="0"/>
                <a:cs typeface="+mj-cs"/>
              </a:rPr>
              <a:t>104</a:t>
            </a:r>
            <a:r>
              <a:rPr lang="bn-IN" sz="2800" dirty="0">
                <a:latin typeface="NikoshBAN" panose="02000000000000000000" pitchFamily="2" charset="0"/>
                <a:cs typeface="NikoshBAN" panose="02000000000000000000" pitchFamily="2" charset="0"/>
              </a:rPr>
              <a:t>     </a:t>
            </a:r>
            <a:endParaRPr lang="bn-IN" dirty="0">
              <a:latin typeface="NikoshBAN" panose="02000000000000000000" pitchFamily="2" charset="0"/>
              <a:cs typeface="NikoshBAN" panose="02000000000000000000" pitchFamily="2" charset="0"/>
            </a:endParaRPr>
          </a:p>
          <a:p>
            <a:r>
              <a:rPr lang="bn-IN" sz="2800" dirty="0">
                <a:latin typeface="NikoshBAN" panose="02000000000000000000" pitchFamily="2" charset="0"/>
                <a:cs typeface="NikoshBAN" panose="02000000000000000000" pitchFamily="2" charset="0"/>
              </a:rPr>
              <a:t>২। ধারাটির ১ম </a:t>
            </a:r>
            <a:r>
              <a:rPr lang="bn-IN" sz="2800" dirty="0">
                <a:latin typeface="NikoshBAN" panose="02000000000000000000" pitchFamily="2" charset="0"/>
              </a:rPr>
              <a:t>20</a:t>
            </a:r>
            <a:r>
              <a:rPr lang="bn-IN" sz="2800" dirty="0">
                <a:latin typeface="NikoshBAN" panose="02000000000000000000" pitchFamily="2" charset="0"/>
                <a:cs typeface="NikoshBAN" panose="02000000000000000000" pitchFamily="2" charset="0"/>
              </a:rPr>
              <a:t> টি পদের সমষ্টি কত ?         ক)  </a:t>
            </a:r>
            <a:r>
              <a:rPr lang="bn-IN" sz="2800" dirty="0">
                <a:latin typeface="NikoshBAN" panose="02000000000000000000" pitchFamily="2" charset="0"/>
                <a:cs typeface="+mj-cs"/>
              </a:rPr>
              <a:t>141  </a:t>
            </a:r>
            <a:r>
              <a:rPr lang="bn-IN" sz="2800" dirty="0">
                <a:latin typeface="NikoshBAN" panose="02000000000000000000" pitchFamily="2" charset="0"/>
                <a:cs typeface="NikoshBAN" panose="02000000000000000000" pitchFamily="2" charset="0"/>
              </a:rPr>
              <a:t> খ) </a:t>
            </a:r>
            <a:r>
              <a:rPr lang="bn-IN" sz="2800" dirty="0">
                <a:latin typeface="NikoshBAN" panose="02000000000000000000" pitchFamily="2" charset="0"/>
              </a:rPr>
              <a:t>1210</a:t>
            </a:r>
            <a:r>
              <a:rPr lang="bn-IN" sz="2800" dirty="0">
                <a:latin typeface="NikoshBAN" panose="02000000000000000000" pitchFamily="2" charset="0"/>
                <a:cs typeface="NikoshBAN" panose="02000000000000000000" pitchFamily="2" charset="0"/>
              </a:rPr>
              <a:t>     গ) </a:t>
            </a:r>
            <a:r>
              <a:rPr lang="bn-IN" sz="2800" dirty="0">
                <a:latin typeface="NikoshBAN" panose="02000000000000000000" pitchFamily="2" charset="0"/>
                <a:cs typeface="+mj-cs"/>
              </a:rPr>
              <a:t>1280 </a:t>
            </a:r>
            <a:r>
              <a:rPr lang="bn-IN" sz="2800" dirty="0">
                <a:latin typeface="NikoshBAN" panose="02000000000000000000" pitchFamily="2" charset="0"/>
                <a:cs typeface="NikoshBAN" panose="02000000000000000000" pitchFamily="2" charset="0"/>
              </a:rPr>
              <a:t>   ঘ) </a:t>
            </a:r>
            <a:r>
              <a:rPr lang="bn-IN" sz="2800" dirty="0">
                <a:latin typeface="NikoshBAN" panose="02000000000000000000" pitchFamily="2" charset="0"/>
                <a:cs typeface="+mj-cs"/>
              </a:rPr>
              <a:t>2560</a:t>
            </a:r>
            <a:endParaRPr lang="bn-IN" dirty="0">
              <a:latin typeface="NikoshBAN" panose="02000000000000000000" pitchFamily="2" charset="0"/>
              <a:cs typeface="NikoshBAN" panose="02000000000000000000" pitchFamily="2" charset="0"/>
            </a:endParaRPr>
          </a:p>
          <a:p>
            <a:r>
              <a:rPr lang="bn-IN" sz="2800" dirty="0">
                <a:latin typeface="NikoshBAN" panose="02000000000000000000" pitchFamily="2" charset="0"/>
                <a:cs typeface="NikoshBAN" panose="02000000000000000000" pitchFamily="2" charset="0"/>
              </a:rPr>
              <a:t>৩। সমান্তর ধারার ১ম পদ </a:t>
            </a:r>
            <a:r>
              <a:rPr lang="bn-IN" sz="2800" dirty="0">
                <a:latin typeface="NikoshBAN" panose="02000000000000000000" pitchFamily="2" charset="0"/>
              </a:rPr>
              <a:t>3</a:t>
            </a:r>
            <a:r>
              <a:rPr lang="bn-IN" sz="2800" dirty="0">
                <a:latin typeface="NikoshBAN" panose="02000000000000000000" pitchFamily="2" charset="0"/>
                <a:cs typeface="NikoshBAN" panose="02000000000000000000" pitchFamily="2" charset="0"/>
              </a:rPr>
              <a:t> এবং সাধারণ অন্তর </a:t>
            </a:r>
            <a:r>
              <a:rPr lang="bn-IN" sz="2800" dirty="0">
                <a:latin typeface="NikoshBAN" panose="02000000000000000000" pitchFamily="2" charset="0"/>
              </a:rPr>
              <a:t>4</a:t>
            </a:r>
            <a:r>
              <a:rPr lang="bn-IN" sz="2800" dirty="0">
                <a:latin typeface="NikoshBAN" panose="02000000000000000000" pitchFamily="2" charset="0"/>
                <a:cs typeface="NikoshBAN" panose="02000000000000000000" pitchFamily="2" charset="0"/>
              </a:rPr>
              <a:t> হলে-</a:t>
            </a:r>
          </a:p>
          <a:p>
            <a:r>
              <a:rPr lang="en-US" sz="2800" dirty="0">
                <a:latin typeface="NikoshBAN" panose="02000000000000000000" pitchFamily="2" charset="0"/>
                <a:cs typeface="NikoshBAN" panose="02000000000000000000" pitchFamily="2" charset="0"/>
              </a:rPr>
              <a:t>   (¡</a:t>
            </a:r>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a:t>
            </a:r>
            <a:r>
              <a:rPr lang="bn-IN" sz="2800" dirty="0">
                <a:latin typeface="NikoshBAN" panose="02000000000000000000" pitchFamily="2" charset="0"/>
                <a:cs typeface="NikoshBAN" panose="02000000000000000000" pitchFamily="2" charset="0"/>
              </a:rPr>
              <a:t>তৃতীয় পদ</a:t>
            </a:r>
            <a:r>
              <a:rPr lang="bn-IN" sz="2800" dirty="0">
                <a:latin typeface="NikoshBAN" panose="02000000000000000000" pitchFamily="2" charset="0"/>
                <a:cs typeface="+mj-cs"/>
              </a:rPr>
              <a:t> 7 </a:t>
            </a:r>
            <a:r>
              <a:rPr lang="en-US" sz="2800" dirty="0">
                <a:latin typeface="NikoshBAN" panose="02000000000000000000" pitchFamily="2" charset="0"/>
                <a:cs typeface="+mj-cs"/>
              </a:rPr>
              <a:t>(</a:t>
            </a:r>
            <a:r>
              <a:rPr lang="en-US" sz="2800" dirty="0">
                <a:latin typeface="NikoshBAN" panose="02000000000000000000" pitchFamily="2" charset="0"/>
                <a:cs typeface="NikoshBAN" panose="02000000000000000000" pitchFamily="2" charset="0"/>
              </a:rPr>
              <a:t>ii</a:t>
            </a:r>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a:t>
            </a:r>
            <a:r>
              <a:rPr lang="bn-IN" sz="2800" dirty="0">
                <a:latin typeface="NikoshBAN" panose="02000000000000000000" pitchFamily="2" charset="0"/>
                <a:cs typeface="NikoshBAN" panose="02000000000000000000" pitchFamily="2" charset="0"/>
              </a:rPr>
              <a:t> ৪র্থ পদ </a:t>
            </a:r>
            <a:r>
              <a:rPr lang="bn-IN" sz="2800" dirty="0">
                <a:latin typeface="NikoshBAN" panose="02000000000000000000" pitchFamily="2" charset="0"/>
              </a:rPr>
              <a:t>15</a:t>
            </a:r>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a:t>
            </a:r>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iii)</a:t>
            </a:r>
            <a:r>
              <a:rPr lang="bn-IN" sz="2800" dirty="0">
                <a:latin typeface="NikoshBAN" panose="02000000000000000000" pitchFamily="2" charset="0"/>
                <a:cs typeface="NikoshBAN" panose="02000000000000000000" pitchFamily="2" charset="0"/>
              </a:rPr>
              <a:t>  ধারাটি  </a:t>
            </a:r>
            <a:r>
              <a:rPr lang="bn-IN" sz="2800" dirty="0">
                <a:latin typeface="NikoshBAN" panose="02000000000000000000" pitchFamily="2" charset="0"/>
              </a:rPr>
              <a:t>3</a:t>
            </a:r>
            <a:r>
              <a:rPr lang="bn-IN" sz="2800" dirty="0">
                <a:latin typeface="NikoshBAN" panose="02000000000000000000" pitchFamily="2" charset="0"/>
                <a:cs typeface="NikoshBAN" panose="02000000000000000000" pitchFamily="2" charset="0"/>
              </a:rPr>
              <a:t>+</a:t>
            </a:r>
            <a:r>
              <a:rPr lang="bn-IN" sz="2800" dirty="0">
                <a:latin typeface="NikoshBAN" panose="02000000000000000000" pitchFamily="2" charset="0"/>
              </a:rPr>
              <a:t>7</a:t>
            </a:r>
            <a:r>
              <a:rPr lang="bn-IN" sz="2800" dirty="0">
                <a:latin typeface="NikoshBAN" panose="02000000000000000000" pitchFamily="2" charset="0"/>
                <a:cs typeface="NikoshBAN" panose="02000000000000000000" pitchFamily="2" charset="0"/>
              </a:rPr>
              <a:t>+</a:t>
            </a:r>
            <a:r>
              <a:rPr lang="bn-IN" sz="2800" dirty="0">
                <a:latin typeface="NikoshBAN" panose="02000000000000000000" pitchFamily="2" charset="0"/>
              </a:rPr>
              <a:t>11</a:t>
            </a:r>
            <a:r>
              <a:rPr lang="bn-IN" sz="2800" dirty="0">
                <a:latin typeface="NikoshBAN" panose="02000000000000000000" pitchFamily="2" charset="0"/>
                <a:cs typeface="NikoshBAN" panose="02000000000000000000" pitchFamily="2" charset="0"/>
              </a:rPr>
              <a:t>+</a:t>
            </a:r>
            <a:r>
              <a:rPr lang="bn-IN" sz="2800" dirty="0">
                <a:latin typeface="NikoshBAN" panose="02000000000000000000" pitchFamily="2" charset="0"/>
              </a:rPr>
              <a:t>15</a:t>
            </a:r>
            <a:r>
              <a:rPr lang="bn-IN" sz="2800" dirty="0">
                <a:latin typeface="NikoshBAN" panose="02000000000000000000" pitchFamily="2" charset="0"/>
                <a:cs typeface="NikoshBAN" panose="02000000000000000000" pitchFamily="2" charset="0"/>
              </a:rPr>
              <a:t> ... ...  নিচের কোনটি সঠিক ?</a:t>
            </a:r>
          </a:p>
          <a:p>
            <a:endParaRPr lang="bn-IN" sz="2800" dirty="0">
              <a:latin typeface="NikoshBAN" panose="02000000000000000000" pitchFamily="2" charset="0"/>
              <a:cs typeface="NikoshBAN" panose="02000000000000000000" pitchFamily="2" charset="0"/>
            </a:endParaRPr>
          </a:p>
          <a:p>
            <a:r>
              <a:rPr lang="en-US" sz="2800" dirty="0">
                <a:latin typeface="NikoshBAN" panose="02000000000000000000" pitchFamily="2" charset="0"/>
                <a:cs typeface="NikoshBAN" panose="02000000000000000000" pitchFamily="2" charset="0"/>
              </a:rPr>
              <a:t>   </a:t>
            </a:r>
            <a:r>
              <a:rPr lang="bn-IN" sz="2800" dirty="0">
                <a:latin typeface="NikoshBAN" panose="02000000000000000000" pitchFamily="2" charset="0"/>
                <a:cs typeface="NikoshBAN" panose="02000000000000000000" pitchFamily="2" charset="0"/>
              </a:rPr>
              <a:t>ক)</a:t>
            </a:r>
            <a:r>
              <a:rPr lang="en-US" sz="2800" dirty="0">
                <a:latin typeface="NikoshBAN" panose="02000000000000000000" pitchFamily="2" charset="0"/>
                <a:cs typeface="NikoshBAN" panose="02000000000000000000" pitchFamily="2" charset="0"/>
              </a:rPr>
              <a:t> ¡</a:t>
            </a:r>
            <a:r>
              <a:rPr lang="bn-IN" sz="2800" dirty="0">
                <a:latin typeface="NikoshBAN" panose="02000000000000000000" pitchFamily="2" charset="0"/>
                <a:cs typeface="NikoshBAN" panose="02000000000000000000" pitchFamily="2" charset="0"/>
              </a:rPr>
              <a:t> ও  </a:t>
            </a:r>
            <a:r>
              <a:rPr lang="en-US" sz="2800" dirty="0">
                <a:latin typeface="NikoshBAN" panose="02000000000000000000" pitchFamily="2" charset="0"/>
                <a:cs typeface="NikoshBAN" panose="02000000000000000000" pitchFamily="2" charset="0"/>
              </a:rPr>
              <a:t>ii</a:t>
            </a:r>
            <a:r>
              <a:rPr lang="bn-IN" sz="2800" dirty="0">
                <a:latin typeface="NikoshBAN" panose="02000000000000000000" pitchFamily="2" charset="0"/>
                <a:cs typeface="NikoshBAN" panose="02000000000000000000" pitchFamily="2" charset="0"/>
              </a:rPr>
              <a:t>           খ) </a:t>
            </a:r>
            <a:r>
              <a:rPr lang="en-US" sz="2800" dirty="0">
                <a:latin typeface="NikoshBAN" panose="02000000000000000000" pitchFamily="2" charset="0"/>
                <a:cs typeface="NikoshBAN" panose="02000000000000000000" pitchFamily="2" charset="0"/>
              </a:rPr>
              <a:t>¡</a:t>
            </a:r>
            <a:r>
              <a:rPr lang="bn-IN" sz="2800" dirty="0">
                <a:latin typeface="NikoshBAN" panose="02000000000000000000" pitchFamily="2" charset="0"/>
                <a:cs typeface="NikoshBAN" panose="02000000000000000000" pitchFamily="2" charset="0"/>
              </a:rPr>
              <a:t> ও  </a:t>
            </a:r>
            <a:r>
              <a:rPr lang="en-US" sz="2800" dirty="0">
                <a:latin typeface="NikoshBAN" panose="02000000000000000000" pitchFamily="2" charset="0"/>
                <a:cs typeface="NikoshBAN" panose="02000000000000000000" pitchFamily="2" charset="0"/>
              </a:rPr>
              <a:t>ii¡</a:t>
            </a:r>
            <a:r>
              <a:rPr lang="bn-IN" sz="2800" dirty="0">
                <a:latin typeface="NikoshBAN" panose="02000000000000000000" pitchFamily="2" charset="0"/>
                <a:cs typeface="NikoshBAN" panose="02000000000000000000" pitchFamily="2" charset="0"/>
              </a:rPr>
              <a:t>       গ) </a:t>
            </a:r>
            <a:r>
              <a:rPr lang="en-US" sz="2800" dirty="0">
                <a:latin typeface="NikoshBAN" panose="02000000000000000000" pitchFamily="2" charset="0"/>
                <a:cs typeface="NikoshBAN" panose="02000000000000000000" pitchFamily="2" charset="0"/>
              </a:rPr>
              <a:t>ii</a:t>
            </a:r>
            <a:r>
              <a:rPr lang="bn-IN" sz="2800" dirty="0">
                <a:latin typeface="NikoshBAN" panose="02000000000000000000" pitchFamily="2" charset="0"/>
                <a:cs typeface="NikoshBAN" panose="02000000000000000000" pitchFamily="2" charset="0"/>
              </a:rPr>
              <a:t> ও  </a:t>
            </a:r>
            <a:r>
              <a:rPr lang="en-US" sz="2800" dirty="0">
                <a:latin typeface="NikoshBAN" panose="02000000000000000000" pitchFamily="2" charset="0"/>
                <a:cs typeface="NikoshBAN" panose="02000000000000000000" pitchFamily="2" charset="0"/>
              </a:rPr>
              <a:t>ii¡</a:t>
            </a:r>
            <a:r>
              <a:rPr lang="bn-IN" sz="2800" dirty="0">
                <a:latin typeface="NikoshBAN" panose="02000000000000000000" pitchFamily="2" charset="0"/>
                <a:cs typeface="NikoshBAN" panose="02000000000000000000" pitchFamily="2" charset="0"/>
              </a:rPr>
              <a:t>       ঘ) </a:t>
            </a:r>
            <a:r>
              <a:rPr lang="en-US" sz="2800" dirty="0">
                <a:latin typeface="NikoshBAN" panose="02000000000000000000" pitchFamily="2" charset="0"/>
                <a:cs typeface="NikoshBAN" panose="02000000000000000000" pitchFamily="2" charset="0"/>
              </a:rPr>
              <a:t>¡</a:t>
            </a:r>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ii</a:t>
            </a:r>
            <a:r>
              <a:rPr lang="bn-IN" sz="2800" dirty="0">
                <a:latin typeface="NikoshBAN" panose="02000000000000000000" pitchFamily="2" charset="0"/>
                <a:cs typeface="NikoshBAN" panose="02000000000000000000" pitchFamily="2" charset="0"/>
              </a:rPr>
              <a:t>  ও  </a:t>
            </a:r>
            <a:r>
              <a:rPr lang="en-US" sz="2800" dirty="0">
                <a:latin typeface="NikoshBAN" panose="02000000000000000000" pitchFamily="2" charset="0"/>
                <a:cs typeface="NikoshBAN" panose="02000000000000000000" pitchFamily="2" charset="0"/>
              </a:rPr>
              <a:t>ii¡</a:t>
            </a:r>
            <a:r>
              <a:rPr lang="bn-IN" sz="2800" dirty="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p:txBody>
      </p:sp>
      <p:sp>
        <p:nvSpPr>
          <p:cNvPr id="7" name="Rectangle 6"/>
          <p:cNvSpPr/>
          <p:nvPr/>
        </p:nvSpPr>
        <p:spPr>
          <a:xfrm>
            <a:off x="0" y="0"/>
            <a:ext cx="9826723" cy="68579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25083" y="253218"/>
            <a:ext cx="9383152" cy="6386733"/>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45729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wheel(1)">
                                      <p:cBhvr>
                                        <p:cTn id="25" dur="2000"/>
                                        <p:tgtEl>
                                          <p:spTgt spid="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 calcmode="lin" valueType="num">
                                      <p:cBhvr>
                                        <p:cTn id="30"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31" dur="500" fill="hold"/>
                                        <p:tgtEl>
                                          <p:spTgt spid="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Effect transition="in" filter="wipe(down)">
                                      <p:cBhvr>
                                        <p:cTn id="36" dur="500"/>
                                        <p:tgtEl>
                                          <p:spTgt spid="6">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anim calcmode="lin" valueType="num">
                                      <p:cBhvr additive="base">
                                        <p:cTn id="4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anim calcmode="lin" valueType="num">
                                      <p:cBhvr additive="base">
                                        <p:cTn id="4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6">
                                            <p:txEl>
                                              <p:pRg st="6" end="6"/>
                                            </p:txEl>
                                          </p:spTgt>
                                        </p:tgtEl>
                                        <p:attrNameLst>
                                          <p:attrName>style.visibility</p:attrName>
                                        </p:attrNameLst>
                                      </p:cBhvr>
                                      <p:to>
                                        <p:strVal val="visible"/>
                                      </p:to>
                                    </p:set>
                                    <p:animEffect transition="in" filter="fade">
                                      <p:cBhvr>
                                        <p:cTn id="51" dur="1000"/>
                                        <p:tgtEl>
                                          <p:spTgt spid="6">
                                            <p:txEl>
                                              <p:pRg st="6" end="6"/>
                                            </p:txEl>
                                          </p:spTgt>
                                        </p:tgtEl>
                                      </p:cBhvr>
                                    </p:animEffect>
                                    <p:anim calcmode="lin" valueType="num">
                                      <p:cBhvr>
                                        <p:cTn id="52"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6">
                                            <p:txEl>
                                              <p:pRg st="6" end="6"/>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6">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64076E-C680-4615-9A9D-6313767FA7C7}"/>
              </a:ext>
            </a:extLst>
          </p:cNvPr>
          <p:cNvSpPr>
            <a:spLocks noGrp="1"/>
          </p:cNvSpPr>
          <p:nvPr>
            <p:ph type="title"/>
          </p:nvPr>
        </p:nvSpPr>
        <p:spPr>
          <a:xfrm>
            <a:off x="548658" y="609600"/>
            <a:ext cx="7929369" cy="4187483"/>
          </a:xfrm>
        </p:spPr>
        <p:txBody>
          <a:bodyPr/>
          <a:lstStyle/>
          <a:p>
            <a:pPr algn="ctr"/>
            <a:r>
              <a:rPr lang="en-US" dirty="0" err="1">
                <a:solidFill>
                  <a:srgbClr val="7030A0"/>
                </a:solidFill>
                <a:latin typeface="NikoshBAN" panose="02000000000000000000" pitchFamily="2" charset="0"/>
                <a:cs typeface="NikoshBAN" panose="02000000000000000000" pitchFamily="2" charset="0"/>
              </a:rPr>
              <a:t>এসো</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এখন</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তোমাদের</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উত্ত</a:t>
            </a:r>
            <a:r>
              <a:rPr lang="bn-BD" dirty="0">
                <a:solidFill>
                  <a:srgbClr val="7030A0"/>
                </a:solidFill>
                <a:latin typeface="NikoshBAN" panose="02000000000000000000" pitchFamily="2" charset="0"/>
                <a:cs typeface="NikoshBAN" panose="02000000000000000000" pitchFamily="2" charset="0"/>
              </a:rPr>
              <a:t>র</a:t>
            </a:r>
            <a:r>
              <a:rPr lang="en-US" dirty="0">
                <a:solidFill>
                  <a:srgbClr val="7030A0"/>
                </a:solidFill>
                <a:latin typeface="NikoshBAN" panose="02000000000000000000" pitchFamily="2" charset="0"/>
                <a:cs typeface="NikoshBAN" panose="02000000000000000000" pitchFamily="2" charset="0"/>
              </a:rPr>
              <a:t>ে</a:t>
            </a:r>
            <a:r>
              <a:rPr lang="bn-BD" dirty="0">
                <a:solidFill>
                  <a:srgbClr val="7030A0"/>
                </a:solidFill>
                <a:latin typeface="NikoshBAN" panose="02000000000000000000" pitchFamily="2" charset="0"/>
                <a:cs typeface="NikoshBAN" panose="02000000000000000000" pitchFamily="2" charset="0"/>
              </a:rPr>
              <a:t>র</a:t>
            </a:r>
            <a:r>
              <a:rPr lang="en-US" dirty="0">
                <a:solidFill>
                  <a:srgbClr val="7030A0"/>
                </a:solidFill>
                <a:latin typeface="NikoshBAN" panose="02000000000000000000" pitchFamily="2" charset="0"/>
                <a:cs typeface="NikoshBAN" panose="02000000000000000000" pitchFamily="2" charset="0"/>
              </a:rPr>
              <a:t> </a:t>
            </a:r>
            <a:r>
              <a:rPr lang="bn-BD" dirty="0">
                <a:solidFill>
                  <a:srgbClr val="7030A0"/>
                </a:solidFill>
                <a:latin typeface="NikoshBAN" panose="02000000000000000000" pitchFamily="2" charset="0"/>
                <a:cs typeface="NikoshBAN" panose="02000000000000000000" pitchFamily="2" charset="0"/>
              </a:rPr>
              <a:t>স</a:t>
            </a:r>
            <a:r>
              <a:rPr lang="en-US" dirty="0" err="1">
                <a:solidFill>
                  <a:srgbClr val="7030A0"/>
                </a:solidFill>
                <a:latin typeface="NikoshBAN" panose="02000000000000000000" pitchFamily="2" charset="0"/>
                <a:cs typeface="NikoshBAN" panose="02000000000000000000" pitchFamily="2" charset="0"/>
              </a:rPr>
              <a:t>াথে</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উত্তরগুলো</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মিলিয়ে</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নিই</a:t>
            </a:r>
            <a:r>
              <a:rPr lang="en-US" dirty="0">
                <a:solidFill>
                  <a:srgbClr val="7030A0"/>
                </a:solidFill>
                <a:latin typeface="NikoshBAN" panose="02000000000000000000" pitchFamily="2" charset="0"/>
                <a:cs typeface="NikoshBAN" panose="02000000000000000000" pitchFamily="2" charset="0"/>
              </a:rPr>
              <a:t> </a:t>
            </a:r>
            <a:br>
              <a:rPr lang="en-US" dirty="0">
                <a:solidFill>
                  <a:srgbClr val="7030A0"/>
                </a:solidFill>
                <a:latin typeface="NikoshBAN" panose="02000000000000000000" pitchFamily="2" charset="0"/>
                <a:cs typeface="NikoshBAN" panose="02000000000000000000" pitchFamily="2" charset="0"/>
              </a:rPr>
            </a:br>
            <a:r>
              <a:rPr lang="en-US" dirty="0">
                <a:solidFill>
                  <a:srgbClr val="7030A0"/>
                </a:solidFill>
                <a:latin typeface="NikoshBAN" panose="02000000000000000000" pitchFamily="2" charset="0"/>
                <a:cs typeface="NikoshBAN" panose="02000000000000000000" pitchFamily="2" charset="0"/>
              </a:rPr>
              <a:t/>
            </a:r>
            <a:br>
              <a:rPr lang="en-US" dirty="0">
                <a:solidFill>
                  <a:srgbClr val="7030A0"/>
                </a:solidFill>
                <a:latin typeface="NikoshBAN" panose="02000000000000000000" pitchFamily="2" charset="0"/>
                <a:cs typeface="NikoshBAN" panose="02000000000000000000" pitchFamily="2" charset="0"/>
              </a:rPr>
            </a:br>
            <a:r>
              <a:rPr lang="bn-BD" dirty="0">
                <a:solidFill>
                  <a:srgbClr val="7030A0"/>
                </a:solidFill>
                <a:latin typeface="NikoshBAN" panose="02000000000000000000" pitchFamily="2" charset="0"/>
                <a:cs typeface="NikoshBAN" panose="02000000000000000000" pitchFamily="2" charset="0"/>
              </a:rPr>
              <a:t>১</a:t>
            </a:r>
            <a:r>
              <a:rPr lang="en-US" dirty="0">
                <a:solidFill>
                  <a:srgbClr val="7030A0"/>
                </a:solidFill>
                <a:latin typeface="NikoshBAN" panose="02000000000000000000" pitchFamily="2" charset="0"/>
                <a:cs typeface="NikoshBAN" panose="02000000000000000000" pitchFamily="2" charset="0"/>
              </a:rPr>
              <a:t>। (খ) </a:t>
            </a:r>
            <a:r>
              <a:rPr lang="bn-IN" dirty="0">
                <a:solidFill>
                  <a:srgbClr val="7030A0"/>
                </a:solidFill>
                <a:latin typeface="NikoshBAN" panose="02000000000000000000" pitchFamily="2" charset="0"/>
                <a:cs typeface="+mn-cs"/>
              </a:rPr>
              <a:t>91</a:t>
            </a:r>
            <a:r>
              <a:rPr lang="en-US" dirty="0">
                <a:solidFill>
                  <a:srgbClr val="7030A0"/>
                </a:solidFill>
                <a:latin typeface="NikoshBAN" panose="02000000000000000000" pitchFamily="2" charset="0"/>
                <a:cs typeface="NikoshBAN" panose="02000000000000000000" pitchFamily="2" charset="0"/>
              </a:rPr>
              <a:t>         </a:t>
            </a:r>
            <a:r>
              <a:rPr lang="bn-BD" dirty="0">
                <a:solidFill>
                  <a:srgbClr val="7030A0"/>
                </a:solidFill>
                <a:latin typeface="NikoshBAN" panose="02000000000000000000" pitchFamily="2" charset="0"/>
                <a:cs typeface="NikoshBAN" panose="02000000000000000000" pitchFamily="2" charset="0"/>
              </a:rPr>
              <a:t>২</a:t>
            </a:r>
            <a:r>
              <a:rPr lang="en-US" dirty="0">
                <a:solidFill>
                  <a:srgbClr val="7030A0"/>
                </a:solidFill>
                <a:latin typeface="NikoshBAN" panose="02000000000000000000" pitchFamily="2" charset="0"/>
                <a:cs typeface="NikoshBAN" panose="02000000000000000000" pitchFamily="2" charset="0"/>
              </a:rPr>
              <a:t>।  (</a:t>
            </a:r>
            <a:r>
              <a:rPr lang="bn-BD" dirty="0">
                <a:solidFill>
                  <a:srgbClr val="7030A0"/>
                </a:solidFill>
                <a:latin typeface="NikoshBAN" panose="02000000000000000000" pitchFamily="2" charset="0"/>
                <a:cs typeface="NikoshBAN" panose="02000000000000000000" pitchFamily="2" charset="0"/>
              </a:rPr>
              <a:t>গ</a:t>
            </a:r>
            <a:r>
              <a:rPr lang="en-US" dirty="0">
                <a:solidFill>
                  <a:srgbClr val="7030A0"/>
                </a:solidFill>
                <a:latin typeface="NikoshBAN" panose="02000000000000000000" pitchFamily="2" charset="0"/>
                <a:cs typeface="NikoshBAN" panose="02000000000000000000" pitchFamily="2" charset="0"/>
              </a:rPr>
              <a:t>) </a:t>
            </a:r>
            <a:r>
              <a:rPr lang="bn-IN" dirty="0">
                <a:solidFill>
                  <a:srgbClr val="7030A0"/>
                </a:solidFill>
                <a:latin typeface="NikoshBAN" panose="02000000000000000000" pitchFamily="2" charset="0"/>
                <a:cs typeface="+mn-cs"/>
              </a:rPr>
              <a:t>1280</a:t>
            </a:r>
            <a:r>
              <a:rPr lang="en-US" dirty="0">
                <a:solidFill>
                  <a:srgbClr val="7030A0"/>
                </a:solidFill>
                <a:latin typeface="NikoshBAN" panose="02000000000000000000" pitchFamily="2" charset="0"/>
                <a:cs typeface="NikoshBAN" panose="02000000000000000000" pitchFamily="2" charset="0"/>
              </a:rPr>
              <a:t>     </a:t>
            </a:r>
            <a:r>
              <a:rPr lang="bn-BD" dirty="0">
                <a:solidFill>
                  <a:srgbClr val="7030A0"/>
                </a:solidFill>
                <a:latin typeface="NikoshBAN" panose="02000000000000000000" pitchFamily="2" charset="0"/>
                <a:cs typeface="NikoshBAN" panose="02000000000000000000" pitchFamily="2" charset="0"/>
              </a:rPr>
              <a:t>৩</a:t>
            </a:r>
            <a:r>
              <a:rPr lang="en-US" dirty="0">
                <a:solidFill>
                  <a:srgbClr val="7030A0"/>
                </a:solidFill>
                <a:latin typeface="NikoshBAN" panose="02000000000000000000" pitchFamily="2" charset="0"/>
                <a:cs typeface="NikoshBAN" panose="02000000000000000000" pitchFamily="2" charset="0"/>
              </a:rPr>
              <a:t>।  (</a:t>
            </a:r>
            <a:r>
              <a:rPr lang="bn-BD" dirty="0">
                <a:solidFill>
                  <a:srgbClr val="7030A0"/>
                </a:solidFill>
                <a:latin typeface="NikoshBAN" panose="02000000000000000000" pitchFamily="2" charset="0"/>
                <a:cs typeface="NikoshBAN" panose="02000000000000000000" pitchFamily="2" charset="0"/>
              </a:rPr>
              <a:t>গ</a:t>
            </a:r>
            <a:r>
              <a:rPr lang="en-US" dirty="0">
                <a:solidFill>
                  <a:srgbClr val="7030A0"/>
                </a:solidFill>
                <a:latin typeface="NikoshBAN" panose="02000000000000000000" pitchFamily="2" charset="0"/>
                <a:cs typeface="NikoshBAN" panose="02000000000000000000" pitchFamily="2" charset="0"/>
              </a:rPr>
              <a:t>) ii</a:t>
            </a:r>
            <a:r>
              <a:rPr lang="bn-IN" dirty="0">
                <a:solidFill>
                  <a:srgbClr val="7030A0"/>
                </a:solidFill>
                <a:latin typeface="NikoshBAN" panose="02000000000000000000" pitchFamily="2" charset="0"/>
                <a:cs typeface="NikoshBAN" panose="02000000000000000000" pitchFamily="2" charset="0"/>
              </a:rPr>
              <a:t> ও  </a:t>
            </a:r>
            <a:r>
              <a:rPr lang="en-US" dirty="0">
                <a:solidFill>
                  <a:srgbClr val="7030A0"/>
                </a:solidFill>
                <a:latin typeface="NikoshBAN" panose="02000000000000000000" pitchFamily="2" charset="0"/>
                <a:cs typeface="NikoshBAN" panose="02000000000000000000" pitchFamily="2" charset="0"/>
              </a:rPr>
              <a:t>ii¡</a:t>
            </a:r>
            <a:r>
              <a:rPr lang="bn-IN" dirty="0">
                <a:solidFill>
                  <a:srgbClr val="7030A0"/>
                </a:solidFill>
                <a:latin typeface="NikoshBAN" panose="02000000000000000000" pitchFamily="2" charset="0"/>
                <a:cs typeface="NikoshBAN" panose="02000000000000000000" pitchFamily="2" charset="0"/>
              </a:rPr>
              <a:t>  </a:t>
            </a:r>
            <a:endParaRPr lang="en-US" dirty="0">
              <a:solidFill>
                <a:srgbClr val="7030A0"/>
              </a:solidFill>
              <a:latin typeface="NikoshBAN" panose="02000000000000000000" pitchFamily="2" charset="0"/>
              <a:cs typeface="NikoshBAN" panose="02000000000000000000" pitchFamily="2" charset="0"/>
            </a:endParaRPr>
          </a:p>
        </p:txBody>
      </p:sp>
      <p:sp>
        <p:nvSpPr>
          <p:cNvPr id="3" name="Rectangle 2"/>
          <p:cNvSpPr/>
          <p:nvPr/>
        </p:nvSpPr>
        <p:spPr>
          <a:xfrm>
            <a:off x="0" y="0"/>
            <a:ext cx="9826723" cy="68579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25083" y="253218"/>
            <a:ext cx="9383152" cy="6386733"/>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26089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97A295-FD51-4D9B-BF25-AD99A9BC21D1}"/>
              </a:ext>
            </a:extLst>
          </p:cNvPr>
          <p:cNvSpPr>
            <a:spLocks noGrp="1"/>
          </p:cNvSpPr>
          <p:nvPr>
            <p:ph type="title"/>
          </p:nvPr>
        </p:nvSpPr>
        <p:spPr>
          <a:xfrm>
            <a:off x="2504049" y="590208"/>
            <a:ext cx="5022166" cy="1382064"/>
          </a:xfrm>
        </p:spPr>
        <p:txBody>
          <a:bodyPr>
            <a:normAutofit/>
          </a:bodyPr>
          <a:lstStyle/>
          <a:p>
            <a:pPr algn="ctr"/>
            <a:r>
              <a:rPr lang="bn-IN" sz="7200" dirty="0">
                <a:solidFill>
                  <a:schemeClr val="tx1"/>
                </a:solidFill>
                <a:latin typeface="NikoshBAN" panose="02000000000000000000" pitchFamily="2" charset="0"/>
                <a:cs typeface="NikoshBAN" panose="02000000000000000000" pitchFamily="2" charset="0"/>
              </a:rPr>
              <a:t>বাড়ির কাজ</a:t>
            </a:r>
            <a:endParaRPr lang="en-US" sz="7200" dirty="0">
              <a:solidFill>
                <a:schemeClr val="tx1"/>
              </a:solidFill>
              <a:latin typeface="NikoshBAN" panose="02000000000000000000" pitchFamily="2" charset="0"/>
              <a:cs typeface="NikoshBAN" panose="02000000000000000000" pitchFamily="2" charset="0"/>
            </a:endParaRPr>
          </a:p>
        </p:txBody>
      </p:sp>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xmlns="" id="{F4991138-C065-4498-8F2B-4D4DF58CFFE1}"/>
                  </a:ext>
                </a:extLst>
              </p:cNvPr>
              <p:cNvSpPr txBox="1"/>
              <p:nvPr/>
            </p:nvSpPr>
            <p:spPr>
              <a:xfrm>
                <a:off x="328778" y="2231025"/>
                <a:ext cx="9279457" cy="4524315"/>
              </a:xfrm>
              <a:prstGeom prst="rect">
                <a:avLst/>
              </a:prstGeom>
              <a:noFill/>
            </p:spPr>
            <p:txBody>
              <a:bodyPr wrap="square" rtlCol="0">
                <a:spAutoFit/>
              </a:bodyPr>
              <a:lstStyle/>
              <a:p>
                <a14:m>
                  <m:oMath xmlns:m="http://schemas.openxmlformats.org/officeDocument/2006/math">
                    <m:r>
                      <a:rPr lang="en-US" sz="4800" smtClean="0">
                        <a:solidFill>
                          <a:schemeClr val="tx1"/>
                        </a:solidFill>
                        <a:latin typeface="Cambria Math" panose="02040503050406030204" pitchFamily="18" charset="0"/>
                      </a:rPr>
                      <m:t>8</m:t>
                    </m:r>
                    <m:r>
                      <a:rPr lang="en-US" sz="4800" i="0" smtClean="0">
                        <a:solidFill>
                          <a:schemeClr val="tx1"/>
                        </a:solidFill>
                        <a:latin typeface="Cambria Math" panose="02040503050406030204" pitchFamily="18" charset="0"/>
                      </a:rPr>
                      <m:t>+</m:t>
                    </m:r>
                    <m:r>
                      <a:rPr lang="en-US" sz="4800" i="0" smtClean="0">
                        <a:solidFill>
                          <a:schemeClr val="tx1"/>
                        </a:solidFill>
                        <a:latin typeface="Cambria Math" panose="02040503050406030204" pitchFamily="18" charset="0"/>
                      </a:rPr>
                      <m:t>12</m:t>
                    </m:r>
                    <m:r>
                      <a:rPr lang="en-US" sz="4800" i="0" smtClean="0">
                        <a:solidFill>
                          <a:schemeClr val="tx1"/>
                        </a:solidFill>
                        <a:latin typeface="Cambria Math" panose="02040503050406030204" pitchFamily="18" charset="0"/>
                      </a:rPr>
                      <m:t>+</m:t>
                    </m:r>
                    <m:r>
                      <a:rPr lang="en-US" sz="4800" i="0" smtClean="0">
                        <a:solidFill>
                          <a:schemeClr val="tx1"/>
                        </a:solidFill>
                        <a:latin typeface="Cambria Math" panose="02040503050406030204" pitchFamily="18" charset="0"/>
                      </a:rPr>
                      <m:t>16</m:t>
                    </m:r>
                    <m:r>
                      <a:rPr lang="en-US" sz="4800" i="0" smtClean="0">
                        <a:solidFill>
                          <a:schemeClr val="tx1"/>
                        </a:solidFill>
                        <a:latin typeface="Cambria Math" panose="02040503050406030204" pitchFamily="18" charset="0"/>
                      </a:rPr>
                      <m:t>+</m:t>
                    </m:r>
                    <m:r>
                      <a:rPr lang="en-US" sz="4800" i="0" smtClean="0">
                        <a:solidFill>
                          <a:schemeClr val="tx1"/>
                        </a:solidFill>
                        <a:latin typeface="Cambria Math" panose="02040503050406030204" pitchFamily="18" charset="0"/>
                      </a:rPr>
                      <m:t>20</m:t>
                    </m:r>
                    <m:r>
                      <a:rPr lang="en-US" sz="4800" i="0" smtClean="0">
                        <a:solidFill>
                          <a:schemeClr val="tx1"/>
                        </a:solidFill>
                        <a:latin typeface="Cambria Math" panose="02040503050406030204" pitchFamily="18" charset="0"/>
                      </a:rPr>
                      <m:t>+⋯</m:t>
                    </m:r>
                  </m:oMath>
                </a14:m>
                <a:r>
                  <a:rPr lang="en-US" sz="4800" dirty="0">
                    <a:solidFill>
                      <a:schemeClr val="tx1"/>
                    </a:solidFill>
                  </a:rPr>
                  <a:t>…….</a:t>
                </a:r>
                <a:r>
                  <a:rPr lang="en-US" sz="4800" dirty="0">
                    <a:solidFill>
                      <a:schemeClr val="tx1"/>
                    </a:solidFill>
                    <a:latin typeface="NikoshBAN" panose="02000000000000000000" pitchFamily="2" charset="0"/>
                    <a:cs typeface="NikoshBAN" panose="02000000000000000000" pitchFamily="2" charset="0"/>
                  </a:rPr>
                  <a:t> এ</a:t>
                </a:r>
                <a:r>
                  <a:rPr lang="bn-BD" sz="4800" dirty="0">
                    <a:solidFill>
                      <a:schemeClr val="tx1"/>
                    </a:solidFill>
                    <a:latin typeface="NikoshBAN" panose="02000000000000000000" pitchFamily="2" charset="0"/>
                    <a:cs typeface="NikoshBAN" panose="02000000000000000000" pitchFamily="2" charset="0"/>
                  </a:rPr>
                  <a:t>ট</a:t>
                </a:r>
                <a:r>
                  <a:rPr lang="en-US" sz="4800" dirty="0">
                    <a:solidFill>
                      <a:schemeClr val="tx1"/>
                    </a:solidFill>
                    <a:latin typeface="NikoshBAN" panose="02000000000000000000" pitchFamily="2" charset="0"/>
                    <a:cs typeface="NikoshBAN" panose="02000000000000000000" pitchFamily="2" charset="0"/>
                  </a:rPr>
                  <a:t>ি এক</a:t>
                </a:r>
                <a:r>
                  <a:rPr lang="bn-BD" sz="4800" dirty="0">
                    <a:solidFill>
                      <a:schemeClr val="tx1"/>
                    </a:solidFill>
                    <a:latin typeface="NikoshBAN" panose="02000000000000000000" pitchFamily="2" charset="0"/>
                    <a:cs typeface="NikoshBAN" panose="02000000000000000000" pitchFamily="2" charset="0"/>
                  </a:rPr>
                  <a:t>ট</a:t>
                </a:r>
                <a:r>
                  <a:rPr lang="en-US" sz="4800" dirty="0">
                    <a:solidFill>
                      <a:schemeClr val="tx1"/>
                    </a:solidFill>
                    <a:latin typeface="NikoshBAN" panose="02000000000000000000" pitchFamily="2" charset="0"/>
                    <a:cs typeface="NikoshBAN" panose="02000000000000000000" pitchFamily="2" charset="0"/>
                  </a:rPr>
                  <a:t>ি </a:t>
                </a:r>
                <a:r>
                  <a:rPr lang="bn-BD" sz="4800" dirty="0">
                    <a:solidFill>
                      <a:schemeClr val="tx1"/>
                    </a:solidFill>
                    <a:latin typeface="NikoshBAN" panose="02000000000000000000" pitchFamily="2" charset="0"/>
                    <a:cs typeface="NikoshBAN" panose="02000000000000000000" pitchFamily="2" charset="0"/>
                  </a:rPr>
                  <a:t>ধ</a:t>
                </a:r>
                <a:r>
                  <a:rPr lang="en-US" sz="4800" dirty="0">
                    <a:solidFill>
                      <a:schemeClr val="tx1"/>
                    </a:solidFill>
                    <a:latin typeface="NikoshBAN" panose="02000000000000000000" pitchFamily="2" charset="0"/>
                    <a:cs typeface="NikoshBAN" panose="02000000000000000000" pitchFamily="2" charset="0"/>
                  </a:rPr>
                  <a:t>ারা </a:t>
                </a:r>
              </a:p>
              <a:p>
                <a:endParaRPr lang="en-US" sz="4800" dirty="0">
                  <a:solidFill>
                    <a:schemeClr val="tx1"/>
                  </a:solidFill>
                  <a:latin typeface="NikoshBAN" panose="02000000000000000000" pitchFamily="2" charset="0"/>
                  <a:cs typeface="NikoshBAN" panose="02000000000000000000" pitchFamily="2" charset="0"/>
                </a:endParaRPr>
              </a:p>
              <a:p>
                <a:r>
                  <a:rPr lang="en-US" sz="4800" dirty="0">
                    <a:solidFill>
                      <a:schemeClr val="tx1"/>
                    </a:solidFill>
                    <a:latin typeface="NikoshBAN" panose="02000000000000000000" pitchFamily="2" charset="0"/>
                    <a:cs typeface="NikoshBAN" panose="02000000000000000000" pitchFamily="2" charset="0"/>
                  </a:rPr>
                  <a:t>ক. ধারাটির সাধারণ </a:t>
                </a:r>
                <a:r>
                  <a:rPr lang="bn-BD" sz="4800" dirty="0">
                    <a:solidFill>
                      <a:schemeClr val="tx1"/>
                    </a:solidFill>
                    <a:latin typeface="NikoshBAN" panose="02000000000000000000" pitchFamily="2" charset="0"/>
                    <a:cs typeface="NikoshBAN" panose="02000000000000000000" pitchFamily="2" charset="0"/>
                  </a:rPr>
                  <a:t>অ</a:t>
                </a:r>
                <a:r>
                  <a:rPr lang="en-US" sz="4800" dirty="0">
                    <a:solidFill>
                      <a:schemeClr val="tx1"/>
                    </a:solidFill>
                    <a:latin typeface="NikoshBAN" panose="02000000000000000000" pitchFamily="2" charset="0"/>
                    <a:cs typeface="NikoshBAN" panose="02000000000000000000" pitchFamily="2" charset="0"/>
                  </a:rPr>
                  <a:t>ন</a:t>
                </a:r>
                <a:r>
                  <a:rPr lang="bn-BD" sz="4800" dirty="0">
                    <a:solidFill>
                      <a:schemeClr val="tx1"/>
                    </a:solidFill>
                    <a:latin typeface="NikoshBAN" panose="02000000000000000000" pitchFamily="2" charset="0"/>
                    <a:cs typeface="NikoshBAN" panose="02000000000000000000" pitchFamily="2" charset="0"/>
                  </a:rPr>
                  <a:t>্</a:t>
                </a:r>
                <a:r>
                  <a:rPr lang="en-US" sz="4800" dirty="0">
                    <a:solidFill>
                      <a:schemeClr val="tx1"/>
                    </a:solidFill>
                    <a:latin typeface="NikoshBAN" panose="02000000000000000000" pitchFamily="2" charset="0"/>
                    <a:cs typeface="NikoshBAN" panose="02000000000000000000" pitchFamily="2" charset="0"/>
                  </a:rPr>
                  <a:t>ত</a:t>
                </a:r>
                <a:r>
                  <a:rPr lang="bn-BD" sz="4800" dirty="0" smtClean="0">
                    <a:solidFill>
                      <a:schemeClr val="tx1"/>
                    </a:solidFill>
                    <a:latin typeface="NikoshBAN" panose="02000000000000000000" pitchFamily="2" charset="0"/>
                    <a:cs typeface="NikoshBAN" panose="02000000000000000000" pitchFamily="2" charset="0"/>
                  </a:rPr>
                  <a:t>র</a:t>
                </a:r>
                <a:r>
                  <a:rPr lang="bn-IN" sz="4800" dirty="0" smtClean="0">
                    <a:solidFill>
                      <a:schemeClr val="tx1"/>
                    </a:solidFill>
                    <a:latin typeface="NikoshBAN" panose="02000000000000000000" pitchFamily="2" charset="0"/>
                    <a:cs typeface="NikoshBAN" panose="02000000000000000000" pitchFamily="2" charset="0"/>
                  </a:rPr>
                  <a:t> </a:t>
                </a:r>
                <a:r>
                  <a:rPr lang="bn-BD" sz="4800" dirty="0" smtClean="0">
                    <a:solidFill>
                      <a:schemeClr val="tx1"/>
                    </a:solidFill>
                    <a:latin typeface="NikoshBAN" panose="02000000000000000000" pitchFamily="2" charset="0"/>
                    <a:cs typeface="NikoshBAN" panose="02000000000000000000" pitchFamily="2" charset="0"/>
                  </a:rPr>
                  <a:t>ন</a:t>
                </a:r>
                <a:r>
                  <a:rPr lang="en-US" sz="4800" dirty="0">
                    <a:solidFill>
                      <a:schemeClr val="tx1"/>
                    </a:solidFill>
                    <a:latin typeface="NikoshBAN" panose="02000000000000000000" pitchFamily="2" charset="0"/>
                    <a:cs typeface="NikoshBAN" panose="02000000000000000000" pitchFamily="2" charset="0"/>
                  </a:rPr>
                  <a:t>ি</a:t>
                </a:r>
                <a:r>
                  <a:rPr lang="bn-BD" sz="4800" dirty="0">
                    <a:solidFill>
                      <a:schemeClr val="tx1"/>
                    </a:solidFill>
                    <a:latin typeface="NikoshBAN" panose="02000000000000000000" pitchFamily="2" charset="0"/>
                    <a:cs typeface="NikoshBAN" panose="02000000000000000000" pitchFamily="2" charset="0"/>
                  </a:rPr>
                  <a:t>র</a:t>
                </a:r>
                <a:r>
                  <a:rPr lang="en-US" sz="4800" dirty="0">
                    <a:solidFill>
                      <a:schemeClr val="tx1"/>
                    </a:solidFill>
                    <a:latin typeface="NikoshBAN" panose="02000000000000000000" pitchFamily="2" charset="0"/>
                    <a:cs typeface="NikoshBAN" panose="02000000000000000000" pitchFamily="2" charset="0"/>
                  </a:rPr>
                  <a:t>্ণয় করো ।</a:t>
                </a:r>
              </a:p>
              <a:p>
                <a:r>
                  <a:rPr lang="en-US" sz="4800" dirty="0">
                    <a:solidFill>
                      <a:schemeClr val="tx1"/>
                    </a:solidFill>
                    <a:latin typeface="NikoshBAN" panose="02000000000000000000" pitchFamily="2" charset="0"/>
                    <a:cs typeface="NikoshBAN" panose="02000000000000000000" pitchFamily="2" charset="0"/>
                  </a:rPr>
                  <a:t>খ. </a:t>
                </a:r>
                <a:r>
                  <a:rPr lang="bn-BD" sz="4800" dirty="0">
                    <a:solidFill>
                      <a:schemeClr val="tx1"/>
                    </a:solidFill>
                    <a:latin typeface="NikoshBAN" panose="02000000000000000000" pitchFamily="2" charset="0"/>
                    <a:cs typeface="NikoshBAN" panose="02000000000000000000" pitchFamily="2" charset="0"/>
                  </a:rPr>
                  <a:t>ধ</a:t>
                </a:r>
                <a:r>
                  <a:rPr lang="en-US" sz="4800" dirty="0">
                    <a:solidFill>
                      <a:schemeClr val="tx1"/>
                    </a:solidFill>
                    <a:latin typeface="NikoshBAN" panose="02000000000000000000" pitchFamily="2" charset="0"/>
                    <a:cs typeface="NikoshBAN" panose="02000000000000000000" pitchFamily="2" charset="0"/>
                  </a:rPr>
                  <a:t>া</a:t>
                </a:r>
                <a:r>
                  <a:rPr lang="bn-BD" sz="4800" dirty="0">
                    <a:solidFill>
                      <a:schemeClr val="tx1"/>
                    </a:solidFill>
                    <a:latin typeface="NikoshBAN" panose="02000000000000000000" pitchFamily="2" charset="0"/>
                    <a:cs typeface="NikoshBAN" panose="02000000000000000000" pitchFamily="2" charset="0"/>
                  </a:rPr>
                  <a:t>র</a:t>
                </a:r>
                <a:r>
                  <a:rPr lang="en-US" sz="4800" dirty="0">
                    <a:solidFill>
                      <a:schemeClr val="tx1"/>
                    </a:solidFill>
                    <a:latin typeface="NikoshBAN" panose="02000000000000000000" pitchFamily="2" charset="0"/>
                    <a:cs typeface="NikoshBAN" panose="02000000000000000000" pitchFamily="2" charset="0"/>
                  </a:rPr>
                  <a:t>াটির </a:t>
                </a:r>
                <a14:m>
                  <m:oMath xmlns:m="http://schemas.openxmlformats.org/officeDocument/2006/math">
                    <m:r>
                      <a:rPr lang="en-US" sz="4800" smtClean="0">
                        <a:solidFill>
                          <a:schemeClr val="tx1"/>
                        </a:solidFill>
                        <a:latin typeface="Cambria Math" panose="02040503050406030204" pitchFamily="18" charset="0"/>
                      </a:rPr>
                      <m:t>40</m:t>
                    </m:r>
                  </m:oMath>
                </a14:m>
                <a:r>
                  <a:rPr lang="en-US" sz="4800" dirty="0">
                    <a:solidFill>
                      <a:schemeClr val="tx1"/>
                    </a:solidFill>
                    <a:latin typeface="NikoshBAN" panose="02000000000000000000" pitchFamily="2" charset="0"/>
                    <a:cs typeface="NikoshBAN" panose="02000000000000000000" pitchFamily="2" charset="0"/>
                  </a:rPr>
                  <a:t> তম পদ নির্ণয় ক</a:t>
                </a:r>
                <a:r>
                  <a:rPr lang="bn-BD" sz="4800" dirty="0">
                    <a:solidFill>
                      <a:schemeClr val="tx1"/>
                    </a:solidFill>
                    <a:latin typeface="NikoshBAN" panose="02000000000000000000" pitchFamily="2" charset="0"/>
                    <a:cs typeface="NikoshBAN" panose="02000000000000000000" pitchFamily="2" charset="0"/>
                  </a:rPr>
                  <a:t>র</a:t>
                </a:r>
                <a:r>
                  <a:rPr lang="en-US" sz="4800" dirty="0">
                    <a:solidFill>
                      <a:schemeClr val="tx1"/>
                    </a:solidFill>
                    <a:latin typeface="NikoshBAN" panose="02000000000000000000" pitchFamily="2" charset="0"/>
                    <a:cs typeface="NikoshBAN" panose="02000000000000000000" pitchFamily="2" charset="0"/>
                  </a:rPr>
                  <a:t>ো ।</a:t>
                </a:r>
              </a:p>
              <a:p>
                <a:r>
                  <a:rPr lang="en-US" sz="4800" dirty="0">
                    <a:solidFill>
                      <a:schemeClr val="tx1"/>
                    </a:solidFill>
                    <a:latin typeface="NikoshBAN" panose="02000000000000000000" pitchFamily="2" charset="0"/>
                    <a:cs typeface="NikoshBAN" panose="02000000000000000000" pitchFamily="2" charset="0"/>
                  </a:rPr>
                  <a:t>গ. ধারা</a:t>
                </a:r>
                <a:r>
                  <a:rPr lang="bn-BD" sz="4800" dirty="0">
                    <a:solidFill>
                      <a:schemeClr val="tx1"/>
                    </a:solidFill>
                    <a:latin typeface="NikoshBAN" panose="02000000000000000000" pitchFamily="2" charset="0"/>
                    <a:cs typeface="NikoshBAN" panose="02000000000000000000" pitchFamily="2" charset="0"/>
                  </a:rPr>
                  <a:t>ট</a:t>
                </a:r>
                <a:r>
                  <a:rPr lang="en-US" sz="4800" dirty="0">
                    <a:solidFill>
                      <a:schemeClr val="tx1"/>
                    </a:solidFill>
                    <a:latin typeface="NikoshBAN" panose="02000000000000000000" pitchFamily="2" charset="0"/>
                    <a:cs typeface="NikoshBAN" panose="02000000000000000000" pitchFamily="2" charset="0"/>
                  </a:rPr>
                  <a:t>ি</a:t>
                </a:r>
                <a:r>
                  <a:rPr lang="bn-BD" sz="4800" dirty="0" smtClean="0">
                    <a:solidFill>
                      <a:schemeClr val="tx1"/>
                    </a:solidFill>
                    <a:latin typeface="NikoshBAN" panose="02000000000000000000" pitchFamily="2" charset="0"/>
                    <a:cs typeface="NikoshBAN" panose="02000000000000000000" pitchFamily="2" charset="0"/>
                  </a:rPr>
                  <a:t>র</a:t>
                </a:r>
                <a:r>
                  <a:rPr lang="bn-IN" sz="4800" dirty="0" smtClean="0">
                    <a:solidFill>
                      <a:schemeClr val="tx1"/>
                    </a:solidFill>
                    <a:latin typeface="NikoshBAN" panose="02000000000000000000" pitchFamily="2" charset="0"/>
                    <a:cs typeface="NikoshBAN" panose="02000000000000000000" pitchFamily="2" charset="0"/>
                  </a:rPr>
                  <a:t> </a:t>
                </a:r>
                <a:r>
                  <a:rPr lang="bn-BD" sz="4800" dirty="0" smtClean="0">
                    <a:solidFill>
                      <a:schemeClr val="tx1"/>
                    </a:solidFill>
                    <a:latin typeface="NikoshBAN" panose="02000000000000000000" pitchFamily="2" charset="0"/>
                    <a:cs typeface="NikoshBAN" panose="02000000000000000000" pitchFamily="2" charset="0"/>
                  </a:rPr>
                  <a:t>১</a:t>
                </a:r>
                <a:r>
                  <a:rPr lang="en-US" sz="4800" dirty="0">
                    <a:solidFill>
                      <a:schemeClr val="tx1"/>
                    </a:solidFill>
                    <a:latin typeface="NikoshBAN" panose="02000000000000000000" pitchFamily="2" charset="0"/>
                    <a:cs typeface="NikoshBAN" panose="02000000000000000000" pitchFamily="2" charset="0"/>
                  </a:rPr>
                  <a:t>ম </a:t>
                </a:r>
                <a14:m>
                  <m:oMath xmlns:m="http://schemas.openxmlformats.org/officeDocument/2006/math">
                    <m:r>
                      <a:rPr lang="en-US" sz="4800" smtClean="0">
                        <a:solidFill>
                          <a:schemeClr val="tx1"/>
                        </a:solidFill>
                        <a:latin typeface="Cambria Math" panose="02040503050406030204" pitchFamily="18" charset="0"/>
                      </a:rPr>
                      <m:t>30</m:t>
                    </m:r>
                  </m:oMath>
                </a14:m>
                <a:r>
                  <a:rPr lang="en-US" sz="4800" dirty="0">
                    <a:solidFill>
                      <a:schemeClr val="tx1"/>
                    </a:solidFill>
                    <a:latin typeface="NikoshBAN" panose="02000000000000000000" pitchFamily="2" charset="0"/>
                    <a:cs typeface="NikoshBAN" panose="02000000000000000000" pitchFamily="2" charset="0"/>
                  </a:rPr>
                  <a:t>টি পদের স</a:t>
                </a:r>
                <a:r>
                  <a:rPr lang="bn-BD" sz="4800" dirty="0">
                    <a:solidFill>
                      <a:schemeClr val="tx1"/>
                    </a:solidFill>
                    <a:latin typeface="NikoshBAN" panose="02000000000000000000" pitchFamily="2" charset="0"/>
                    <a:cs typeface="NikoshBAN" panose="02000000000000000000" pitchFamily="2" charset="0"/>
                  </a:rPr>
                  <a:t>ম</a:t>
                </a:r>
                <a:r>
                  <a:rPr lang="en-US" sz="4800" dirty="0">
                    <a:solidFill>
                      <a:schemeClr val="tx1"/>
                    </a:solidFill>
                    <a:latin typeface="NikoshBAN" panose="02000000000000000000" pitchFamily="2" charset="0"/>
                    <a:cs typeface="NikoshBAN" panose="02000000000000000000" pitchFamily="2" charset="0"/>
                  </a:rPr>
                  <a:t>ষ্টি নির্ণয় ক</a:t>
                </a:r>
                <a:r>
                  <a:rPr lang="bn-BD" sz="4800" dirty="0">
                    <a:solidFill>
                      <a:schemeClr val="tx1"/>
                    </a:solidFill>
                    <a:latin typeface="NikoshBAN" panose="02000000000000000000" pitchFamily="2" charset="0"/>
                    <a:cs typeface="NikoshBAN" panose="02000000000000000000" pitchFamily="2" charset="0"/>
                  </a:rPr>
                  <a:t>র</a:t>
                </a:r>
                <a:r>
                  <a:rPr lang="en-US" sz="4800" dirty="0">
                    <a:solidFill>
                      <a:schemeClr val="tx1"/>
                    </a:solidFill>
                    <a:latin typeface="NikoshBAN" panose="02000000000000000000" pitchFamily="2" charset="0"/>
                    <a:cs typeface="NikoshBAN" panose="02000000000000000000" pitchFamily="2" charset="0"/>
                  </a:rPr>
                  <a:t>ো । </a:t>
                </a:r>
                <a:endParaRPr lang="en-US" sz="4800" dirty="0">
                  <a:solidFill>
                    <a:srgbClr val="FFFF00"/>
                  </a:solidFill>
                </a:endParaRPr>
              </a:p>
            </p:txBody>
          </p:sp>
        </mc:Choice>
        <mc:Fallback>
          <p:sp>
            <p:nvSpPr>
              <p:cNvPr id="3" name="TextBox 2">
                <a:extLst>
                  <a:ext uri="{FF2B5EF4-FFF2-40B4-BE49-F238E27FC236}">
                    <a16:creationId xmlns:a16="http://schemas.microsoft.com/office/drawing/2014/main" xmlns="" xmlns:a14="http://schemas.microsoft.com/office/drawing/2010/main" id="{F4991138-C065-4498-8F2B-4D4DF58CFFE1}"/>
                  </a:ext>
                </a:extLst>
              </p:cNvPr>
              <p:cNvSpPr txBox="1">
                <a:spLocks noRot="1" noChangeAspect="1" noMove="1" noResize="1" noEditPoints="1" noAdjustHandles="1" noChangeArrowheads="1" noChangeShapeType="1" noTextEdit="1"/>
              </p:cNvSpPr>
              <p:nvPr/>
            </p:nvSpPr>
            <p:spPr>
              <a:xfrm>
                <a:off x="328778" y="2231025"/>
                <a:ext cx="9279457" cy="4524315"/>
              </a:xfrm>
              <a:prstGeom prst="rect">
                <a:avLst/>
              </a:prstGeom>
              <a:blipFill rotWithShape="0">
                <a:blip r:embed="rId3"/>
                <a:stretch>
                  <a:fillRect l="-3022" t="-3908" r="-1183" b="-6604"/>
                </a:stretch>
              </a:blipFill>
            </p:spPr>
            <p:txBody>
              <a:bodyPr/>
              <a:lstStyle/>
              <a:p>
                <a:r>
                  <a:rPr lang="en-US">
                    <a:noFill/>
                  </a:rPr>
                  <a:t> </a:t>
                </a:r>
              </a:p>
            </p:txBody>
          </p:sp>
        </mc:Fallback>
      </mc:AlternateContent>
      <p:grpSp>
        <p:nvGrpSpPr>
          <p:cNvPr id="6" name="Group 5"/>
          <p:cNvGrpSpPr/>
          <p:nvPr/>
        </p:nvGrpSpPr>
        <p:grpSpPr>
          <a:xfrm>
            <a:off x="0" y="0"/>
            <a:ext cx="9826723" cy="6857999"/>
            <a:chOff x="0" y="0"/>
            <a:chExt cx="9826723" cy="6857999"/>
          </a:xfrm>
        </p:grpSpPr>
        <p:sp>
          <p:nvSpPr>
            <p:cNvPr id="4" name="Rectangle 3"/>
            <p:cNvSpPr/>
            <p:nvPr/>
          </p:nvSpPr>
          <p:spPr>
            <a:xfrm>
              <a:off x="0" y="0"/>
              <a:ext cx="9826723" cy="68579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5083" y="253218"/>
              <a:ext cx="9383152" cy="6386733"/>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225014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anim calcmode="lin" valueType="num">
                                      <p:cBhvr>
                                        <p:cTn id="10" dur="500" fill="hold"/>
                                        <p:tgtEl>
                                          <p:spTgt spid="2"/>
                                        </p:tgtEl>
                                        <p:attrNameLst>
                                          <p:attrName>ppt_x</p:attrName>
                                        </p:attrNameLst>
                                      </p:cBhvr>
                                      <p:tavLst>
                                        <p:tav tm="0">
                                          <p:val>
                                            <p:fltVal val="0.5"/>
                                          </p:val>
                                        </p:tav>
                                        <p:tav tm="100000">
                                          <p:val>
                                            <p:strVal val="#ppt_x"/>
                                          </p:val>
                                        </p:tav>
                                      </p:tavLst>
                                    </p:anim>
                                    <p:anim calcmode="lin" valueType="num">
                                      <p:cBhvr>
                                        <p:cTn id="11" dur="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down)">
                                      <p:cBhvr>
                                        <p:cTn id="16" dur="580">
                                          <p:stCondLst>
                                            <p:cond delay="0"/>
                                          </p:stCondLst>
                                        </p:cTn>
                                        <p:tgtEl>
                                          <p:spTgt spid="3">
                                            <p:txEl>
                                              <p:pRg st="0" end="0"/>
                                            </p:txEl>
                                          </p:spTgt>
                                        </p:tgtEl>
                                      </p:cBhvr>
                                    </p:animEffect>
                                    <p:anim calcmode="lin" valueType="num">
                                      <p:cBhvr>
                                        <p:cTn id="17"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2" dur="26">
                                          <p:stCondLst>
                                            <p:cond delay="650"/>
                                          </p:stCondLst>
                                        </p:cTn>
                                        <p:tgtEl>
                                          <p:spTgt spid="3">
                                            <p:txEl>
                                              <p:pRg st="0" end="0"/>
                                            </p:txEl>
                                          </p:spTgt>
                                        </p:tgtEl>
                                      </p:cBhvr>
                                      <p:to x="100000" y="60000"/>
                                    </p:animScale>
                                    <p:animScale>
                                      <p:cBhvr>
                                        <p:cTn id="23" dur="166" decel="50000">
                                          <p:stCondLst>
                                            <p:cond delay="676"/>
                                          </p:stCondLst>
                                        </p:cTn>
                                        <p:tgtEl>
                                          <p:spTgt spid="3">
                                            <p:txEl>
                                              <p:pRg st="0" end="0"/>
                                            </p:txEl>
                                          </p:spTgt>
                                        </p:tgtEl>
                                      </p:cBhvr>
                                      <p:to x="100000" y="100000"/>
                                    </p:animScale>
                                    <p:animScale>
                                      <p:cBhvr>
                                        <p:cTn id="24" dur="26">
                                          <p:stCondLst>
                                            <p:cond delay="1312"/>
                                          </p:stCondLst>
                                        </p:cTn>
                                        <p:tgtEl>
                                          <p:spTgt spid="3">
                                            <p:txEl>
                                              <p:pRg st="0" end="0"/>
                                            </p:txEl>
                                          </p:spTgt>
                                        </p:tgtEl>
                                      </p:cBhvr>
                                      <p:to x="100000" y="80000"/>
                                    </p:animScale>
                                    <p:animScale>
                                      <p:cBhvr>
                                        <p:cTn id="25" dur="166" decel="50000">
                                          <p:stCondLst>
                                            <p:cond delay="1338"/>
                                          </p:stCondLst>
                                        </p:cTn>
                                        <p:tgtEl>
                                          <p:spTgt spid="3">
                                            <p:txEl>
                                              <p:pRg st="0" end="0"/>
                                            </p:txEl>
                                          </p:spTgt>
                                        </p:tgtEl>
                                      </p:cBhvr>
                                      <p:to x="100000" y="100000"/>
                                    </p:animScale>
                                    <p:animScale>
                                      <p:cBhvr>
                                        <p:cTn id="26" dur="26">
                                          <p:stCondLst>
                                            <p:cond delay="1642"/>
                                          </p:stCondLst>
                                        </p:cTn>
                                        <p:tgtEl>
                                          <p:spTgt spid="3">
                                            <p:txEl>
                                              <p:pRg st="0" end="0"/>
                                            </p:txEl>
                                          </p:spTgt>
                                        </p:tgtEl>
                                      </p:cBhvr>
                                      <p:to x="100000" y="90000"/>
                                    </p:animScale>
                                    <p:animScale>
                                      <p:cBhvr>
                                        <p:cTn id="27" dur="166" decel="50000">
                                          <p:stCondLst>
                                            <p:cond delay="1668"/>
                                          </p:stCondLst>
                                        </p:cTn>
                                        <p:tgtEl>
                                          <p:spTgt spid="3">
                                            <p:txEl>
                                              <p:pRg st="0" end="0"/>
                                            </p:txEl>
                                          </p:spTgt>
                                        </p:tgtEl>
                                      </p:cBhvr>
                                      <p:to x="100000" y="100000"/>
                                    </p:animScale>
                                    <p:animScale>
                                      <p:cBhvr>
                                        <p:cTn id="28" dur="26">
                                          <p:stCondLst>
                                            <p:cond delay="1808"/>
                                          </p:stCondLst>
                                        </p:cTn>
                                        <p:tgtEl>
                                          <p:spTgt spid="3">
                                            <p:txEl>
                                              <p:pRg st="0" end="0"/>
                                            </p:txEl>
                                          </p:spTgt>
                                        </p:tgtEl>
                                      </p:cBhvr>
                                      <p:to x="100000" y="95000"/>
                                    </p:animScale>
                                    <p:animScale>
                                      <p:cBhvr>
                                        <p:cTn id="29" dur="166" decel="50000">
                                          <p:stCondLst>
                                            <p:cond delay="1834"/>
                                          </p:stCondLst>
                                        </p:cTn>
                                        <p:tgtEl>
                                          <p:spTgt spid="3">
                                            <p:txEl>
                                              <p:pRg st="0" end="0"/>
                                            </p:txEl>
                                          </p:spTgt>
                                        </p:tgtEl>
                                      </p:cBhvr>
                                      <p:to x="100000" y="100000"/>
                                    </p:animScale>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wipe(down)">
                                      <p:cBhvr>
                                        <p:cTn id="34" dur="580">
                                          <p:stCondLst>
                                            <p:cond delay="0"/>
                                          </p:stCondLst>
                                        </p:cTn>
                                        <p:tgtEl>
                                          <p:spTgt spid="3">
                                            <p:txEl>
                                              <p:pRg st="2" end="2"/>
                                            </p:txEl>
                                          </p:spTgt>
                                        </p:tgtEl>
                                      </p:cBhvr>
                                    </p:animEffect>
                                    <p:anim calcmode="lin" valueType="num">
                                      <p:cBhvr>
                                        <p:cTn id="35"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0" dur="26">
                                          <p:stCondLst>
                                            <p:cond delay="650"/>
                                          </p:stCondLst>
                                        </p:cTn>
                                        <p:tgtEl>
                                          <p:spTgt spid="3">
                                            <p:txEl>
                                              <p:pRg st="2" end="2"/>
                                            </p:txEl>
                                          </p:spTgt>
                                        </p:tgtEl>
                                      </p:cBhvr>
                                      <p:to x="100000" y="60000"/>
                                    </p:animScale>
                                    <p:animScale>
                                      <p:cBhvr>
                                        <p:cTn id="41" dur="166" decel="50000">
                                          <p:stCondLst>
                                            <p:cond delay="676"/>
                                          </p:stCondLst>
                                        </p:cTn>
                                        <p:tgtEl>
                                          <p:spTgt spid="3">
                                            <p:txEl>
                                              <p:pRg st="2" end="2"/>
                                            </p:txEl>
                                          </p:spTgt>
                                        </p:tgtEl>
                                      </p:cBhvr>
                                      <p:to x="100000" y="100000"/>
                                    </p:animScale>
                                    <p:animScale>
                                      <p:cBhvr>
                                        <p:cTn id="42" dur="26">
                                          <p:stCondLst>
                                            <p:cond delay="1312"/>
                                          </p:stCondLst>
                                        </p:cTn>
                                        <p:tgtEl>
                                          <p:spTgt spid="3">
                                            <p:txEl>
                                              <p:pRg st="2" end="2"/>
                                            </p:txEl>
                                          </p:spTgt>
                                        </p:tgtEl>
                                      </p:cBhvr>
                                      <p:to x="100000" y="80000"/>
                                    </p:animScale>
                                    <p:animScale>
                                      <p:cBhvr>
                                        <p:cTn id="43" dur="166" decel="50000">
                                          <p:stCondLst>
                                            <p:cond delay="1338"/>
                                          </p:stCondLst>
                                        </p:cTn>
                                        <p:tgtEl>
                                          <p:spTgt spid="3">
                                            <p:txEl>
                                              <p:pRg st="2" end="2"/>
                                            </p:txEl>
                                          </p:spTgt>
                                        </p:tgtEl>
                                      </p:cBhvr>
                                      <p:to x="100000" y="100000"/>
                                    </p:animScale>
                                    <p:animScale>
                                      <p:cBhvr>
                                        <p:cTn id="44" dur="26">
                                          <p:stCondLst>
                                            <p:cond delay="1642"/>
                                          </p:stCondLst>
                                        </p:cTn>
                                        <p:tgtEl>
                                          <p:spTgt spid="3">
                                            <p:txEl>
                                              <p:pRg st="2" end="2"/>
                                            </p:txEl>
                                          </p:spTgt>
                                        </p:tgtEl>
                                      </p:cBhvr>
                                      <p:to x="100000" y="90000"/>
                                    </p:animScale>
                                    <p:animScale>
                                      <p:cBhvr>
                                        <p:cTn id="45" dur="166" decel="50000">
                                          <p:stCondLst>
                                            <p:cond delay="1668"/>
                                          </p:stCondLst>
                                        </p:cTn>
                                        <p:tgtEl>
                                          <p:spTgt spid="3">
                                            <p:txEl>
                                              <p:pRg st="2" end="2"/>
                                            </p:txEl>
                                          </p:spTgt>
                                        </p:tgtEl>
                                      </p:cBhvr>
                                      <p:to x="100000" y="100000"/>
                                    </p:animScale>
                                    <p:animScale>
                                      <p:cBhvr>
                                        <p:cTn id="46" dur="26">
                                          <p:stCondLst>
                                            <p:cond delay="1808"/>
                                          </p:stCondLst>
                                        </p:cTn>
                                        <p:tgtEl>
                                          <p:spTgt spid="3">
                                            <p:txEl>
                                              <p:pRg st="2" end="2"/>
                                            </p:txEl>
                                          </p:spTgt>
                                        </p:tgtEl>
                                      </p:cBhvr>
                                      <p:to x="100000" y="95000"/>
                                    </p:animScale>
                                    <p:animScale>
                                      <p:cBhvr>
                                        <p:cTn id="47" dur="166" decel="50000">
                                          <p:stCondLst>
                                            <p:cond delay="1834"/>
                                          </p:stCondLst>
                                        </p:cTn>
                                        <p:tgtEl>
                                          <p:spTgt spid="3">
                                            <p:txEl>
                                              <p:pRg st="2" end="2"/>
                                            </p:txEl>
                                          </p:spTgt>
                                        </p:tgtEl>
                                      </p:cBhvr>
                                      <p:to x="100000" y="100000"/>
                                    </p:animScale>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Effect transition="in" filter="wipe(down)">
                                      <p:cBhvr>
                                        <p:cTn id="52" dur="580">
                                          <p:stCondLst>
                                            <p:cond delay="0"/>
                                          </p:stCondLst>
                                        </p:cTn>
                                        <p:tgtEl>
                                          <p:spTgt spid="3">
                                            <p:txEl>
                                              <p:pRg st="3" end="3"/>
                                            </p:txEl>
                                          </p:spTgt>
                                        </p:tgtEl>
                                      </p:cBhvr>
                                    </p:animEffect>
                                    <p:anim calcmode="lin" valueType="num">
                                      <p:cBhvr>
                                        <p:cTn id="53"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8" dur="26">
                                          <p:stCondLst>
                                            <p:cond delay="650"/>
                                          </p:stCondLst>
                                        </p:cTn>
                                        <p:tgtEl>
                                          <p:spTgt spid="3">
                                            <p:txEl>
                                              <p:pRg st="3" end="3"/>
                                            </p:txEl>
                                          </p:spTgt>
                                        </p:tgtEl>
                                      </p:cBhvr>
                                      <p:to x="100000" y="60000"/>
                                    </p:animScale>
                                    <p:animScale>
                                      <p:cBhvr>
                                        <p:cTn id="59" dur="166" decel="50000">
                                          <p:stCondLst>
                                            <p:cond delay="676"/>
                                          </p:stCondLst>
                                        </p:cTn>
                                        <p:tgtEl>
                                          <p:spTgt spid="3">
                                            <p:txEl>
                                              <p:pRg st="3" end="3"/>
                                            </p:txEl>
                                          </p:spTgt>
                                        </p:tgtEl>
                                      </p:cBhvr>
                                      <p:to x="100000" y="100000"/>
                                    </p:animScale>
                                    <p:animScale>
                                      <p:cBhvr>
                                        <p:cTn id="60" dur="26">
                                          <p:stCondLst>
                                            <p:cond delay="1312"/>
                                          </p:stCondLst>
                                        </p:cTn>
                                        <p:tgtEl>
                                          <p:spTgt spid="3">
                                            <p:txEl>
                                              <p:pRg st="3" end="3"/>
                                            </p:txEl>
                                          </p:spTgt>
                                        </p:tgtEl>
                                      </p:cBhvr>
                                      <p:to x="100000" y="80000"/>
                                    </p:animScale>
                                    <p:animScale>
                                      <p:cBhvr>
                                        <p:cTn id="61" dur="166" decel="50000">
                                          <p:stCondLst>
                                            <p:cond delay="1338"/>
                                          </p:stCondLst>
                                        </p:cTn>
                                        <p:tgtEl>
                                          <p:spTgt spid="3">
                                            <p:txEl>
                                              <p:pRg st="3" end="3"/>
                                            </p:txEl>
                                          </p:spTgt>
                                        </p:tgtEl>
                                      </p:cBhvr>
                                      <p:to x="100000" y="100000"/>
                                    </p:animScale>
                                    <p:animScale>
                                      <p:cBhvr>
                                        <p:cTn id="62" dur="26">
                                          <p:stCondLst>
                                            <p:cond delay="1642"/>
                                          </p:stCondLst>
                                        </p:cTn>
                                        <p:tgtEl>
                                          <p:spTgt spid="3">
                                            <p:txEl>
                                              <p:pRg st="3" end="3"/>
                                            </p:txEl>
                                          </p:spTgt>
                                        </p:tgtEl>
                                      </p:cBhvr>
                                      <p:to x="100000" y="90000"/>
                                    </p:animScale>
                                    <p:animScale>
                                      <p:cBhvr>
                                        <p:cTn id="63" dur="166" decel="50000">
                                          <p:stCondLst>
                                            <p:cond delay="1668"/>
                                          </p:stCondLst>
                                        </p:cTn>
                                        <p:tgtEl>
                                          <p:spTgt spid="3">
                                            <p:txEl>
                                              <p:pRg st="3" end="3"/>
                                            </p:txEl>
                                          </p:spTgt>
                                        </p:tgtEl>
                                      </p:cBhvr>
                                      <p:to x="100000" y="100000"/>
                                    </p:animScale>
                                    <p:animScale>
                                      <p:cBhvr>
                                        <p:cTn id="64" dur="26">
                                          <p:stCondLst>
                                            <p:cond delay="1808"/>
                                          </p:stCondLst>
                                        </p:cTn>
                                        <p:tgtEl>
                                          <p:spTgt spid="3">
                                            <p:txEl>
                                              <p:pRg st="3" end="3"/>
                                            </p:txEl>
                                          </p:spTgt>
                                        </p:tgtEl>
                                      </p:cBhvr>
                                      <p:to x="100000" y="95000"/>
                                    </p:animScale>
                                    <p:animScale>
                                      <p:cBhvr>
                                        <p:cTn id="65" dur="166" decel="50000">
                                          <p:stCondLst>
                                            <p:cond delay="1834"/>
                                          </p:stCondLst>
                                        </p:cTn>
                                        <p:tgtEl>
                                          <p:spTgt spid="3">
                                            <p:txEl>
                                              <p:pRg st="3" end="3"/>
                                            </p:txEl>
                                          </p:spTgt>
                                        </p:tgtEl>
                                      </p:cBhvr>
                                      <p:to x="100000" y="100000"/>
                                    </p:animScale>
                                  </p:childTnLst>
                                </p:cTn>
                              </p:par>
                            </p:childTnLst>
                          </p:cTn>
                        </p:par>
                      </p:childTnLst>
                    </p:cTn>
                  </p:par>
                  <p:par>
                    <p:cTn id="66" fill="hold">
                      <p:stCondLst>
                        <p:cond delay="indefinite"/>
                      </p:stCondLst>
                      <p:childTnLst>
                        <p:par>
                          <p:cTn id="67" fill="hold">
                            <p:stCondLst>
                              <p:cond delay="0"/>
                            </p:stCondLst>
                            <p:childTnLst>
                              <p:par>
                                <p:cTn id="68" presetID="26" presetClass="entr" presetSubtype="0" fill="hold" nodeType="clickEffect">
                                  <p:stCondLst>
                                    <p:cond delay="0"/>
                                  </p:stCondLst>
                                  <p:childTnLst>
                                    <p:set>
                                      <p:cBhvr>
                                        <p:cTn id="69" dur="1" fill="hold">
                                          <p:stCondLst>
                                            <p:cond delay="0"/>
                                          </p:stCondLst>
                                        </p:cTn>
                                        <p:tgtEl>
                                          <p:spTgt spid="3">
                                            <p:txEl>
                                              <p:pRg st="4" end="4"/>
                                            </p:txEl>
                                          </p:spTgt>
                                        </p:tgtEl>
                                        <p:attrNameLst>
                                          <p:attrName>style.visibility</p:attrName>
                                        </p:attrNameLst>
                                      </p:cBhvr>
                                      <p:to>
                                        <p:strVal val="visible"/>
                                      </p:to>
                                    </p:set>
                                    <p:animEffect transition="in" filter="wipe(down)">
                                      <p:cBhvr>
                                        <p:cTn id="70" dur="580">
                                          <p:stCondLst>
                                            <p:cond delay="0"/>
                                          </p:stCondLst>
                                        </p:cTn>
                                        <p:tgtEl>
                                          <p:spTgt spid="3">
                                            <p:txEl>
                                              <p:pRg st="4" end="4"/>
                                            </p:txEl>
                                          </p:spTgt>
                                        </p:tgtEl>
                                      </p:cBhvr>
                                    </p:animEffect>
                                    <p:anim calcmode="lin" valueType="num">
                                      <p:cBhvr>
                                        <p:cTn id="71"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6" dur="26">
                                          <p:stCondLst>
                                            <p:cond delay="650"/>
                                          </p:stCondLst>
                                        </p:cTn>
                                        <p:tgtEl>
                                          <p:spTgt spid="3">
                                            <p:txEl>
                                              <p:pRg st="4" end="4"/>
                                            </p:txEl>
                                          </p:spTgt>
                                        </p:tgtEl>
                                      </p:cBhvr>
                                      <p:to x="100000" y="60000"/>
                                    </p:animScale>
                                    <p:animScale>
                                      <p:cBhvr>
                                        <p:cTn id="77" dur="166" decel="50000">
                                          <p:stCondLst>
                                            <p:cond delay="676"/>
                                          </p:stCondLst>
                                        </p:cTn>
                                        <p:tgtEl>
                                          <p:spTgt spid="3">
                                            <p:txEl>
                                              <p:pRg st="4" end="4"/>
                                            </p:txEl>
                                          </p:spTgt>
                                        </p:tgtEl>
                                      </p:cBhvr>
                                      <p:to x="100000" y="100000"/>
                                    </p:animScale>
                                    <p:animScale>
                                      <p:cBhvr>
                                        <p:cTn id="78" dur="26">
                                          <p:stCondLst>
                                            <p:cond delay="1312"/>
                                          </p:stCondLst>
                                        </p:cTn>
                                        <p:tgtEl>
                                          <p:spTgt spid="3">
                                            <p:txEl>
                                              <p:pRg st="4" end="4"/>
                                            </p:txEl>
                                          </p:spTgt>
                                        </p:tgtEl>
                                      </p:cBhvr>
                                      <p:to x="100000" y="80000"/>
                                    </p:animScale>
                                    <p:animScale>
                                      <p:cBhvr>
                                        <p:cTn id="79" dur="166" decel="50000">
                                          <p:stCondLst>
                                            <p:cond delay="1338"/>
                                          </p:stCondLst>
                                        </p:cTn>
                                        <p:tgtEl>
                                          <p:spTgt spid="3">
                                            <p:txEl>
                                              <p:pRg st="4" end="4"/>
                                            </p:txEl>
                                          </p:spTgt>
                                        </p:tgtEl>
                                      </p:cBhvr>
                                      <p:to x="100000" y="100000"/>
                                    </p:animScale>
                                    <p:animScale>
                                      <p:cBhvr>
                                        <p:cTn id="80" dur="26">
                                          <p:stCondLst>
                                            <p:cond delay="1642"/>
                                          </p:stCondLst>
                                        </p:cTn>
                                        <p:tgtEl>
                                          <p:spTgt spid="3">
                                            <p:txEl>
                                              <p:pRg st="4" end="4"/>
                                            </p:txEl>
                                          </p:spTgt>
                                        </p:tgtEl>
                                      </p:cBhvr>
                                      <p:to x="100000" y="90000"/>
                                    </p:animScale>
                                    <p:animScale>
                                      <p:cBhvr>
                                        <p:cTn id="81" dur="166" decel="50000">
                                          <p:stCondLst>
                                            <p:cond delay="1668"/>
                                          </p:stCondLst>
                                        </p:cTn>
                                        <p:tgtEl>
                                          <p:spTgt spid="3">
                                            <p:txEl>
                                              <p:pRg st="4" end="4"/>
                                            </p:txEl>
                                          </p:spTgt>
                                        </p:tgtEl>
                                      </p:cBhvr>
                                      <p:to x="100000" y="100000"/>
                                    </p:animScale>
                                    <p:animScale>
                                      <p:cBhvr>
                                        <p:cTn id="82" dur="26">
                                          <p:stCondLst>
                                            <p:cond delay="1808"/>
                                          </p:stCondLst>
                                        </p:cTn>
                                        <p:tgtEl>
                                          <p:spTgt spid="3">
                                            <p:txEl>
                                              <p:pRg st="4" end="4"/>
                                            </p:txEl>
                                          </p:spTgt>
                                        </p:tgtEl>
                                      </p:cBhvr>
                                      <p:to x="100000" y="95000"/>
                                    </p:animScale>
                                    <p:animScale>
                                      <p:cBhvr>
                                        <p:cTn id="83"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alphaModFix amt="16000"/>
          </a:blip>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E7C016A5-3341-4952-8873-AAD9D45C5D4F}"/>
              </a:ext>
            </a:extLst>
          </p:cNvPr>
          <p:cNvSpPr txBox="1"/>
          <p:nvPr/>
        </p:nvSpPr>
        <p:spPr>
          <a:xfrm>
            <a:off x="2757268" y="660490"/>
            <a:ext cx="4328578" cy="830997"/>
          </a:xfrm>
          <a:prstGeom prst="rect">
            <a:avLst/>
          </a:prstGeom>
          <a:solidFill>
            <a:schemeClr val="accent2">
              <a:lumMod val="60000"/>
              <a:lumOff val="40000"/>
            </a:schemeClr>
          </a:solidFill>
        </p:spPr>
        <p:txBody>
          <a:bodyPr wrap="square" rtlCol="0">
            <a:spAutoFit/>
          </a:bodyPr>
          <a:lstStyle/>
          <a:p>
            <a:r>
              <a:rPr lang="en-US" sz="4800" dirty="0" err="1">
                <a:latin typeface="NikoshBAN" panose="02000000000000000000" pitchFamily="2" charset="0"/>
                <a:cs typeface="NikoshBAN" panose="02000000000000000000" pitchFamily="2" charset="0"/>
              </a:rPr>
              <a:t>শিক্</a:t>
            </a:r>
            <a:r>
              <a:rPr lang="as-IN" sz="4800" dirty="0">
                <a:latin typeface="NikoshBAN" panose="02000000000000000000" pitchFamily="2" charset="0"/>
                <a:cs typeface="NikoshBAN" panose="02000000000000000000" pitchFamily="2" charset="0"/>
              </a:rPr>
              <a:t>ষ</a:t>
            </a:r>
            <a:r>
              <a:rPr lang="en-US" sz="4800" dirty="0">
                <a:latin typeface="NikoshBAN" panose="02000000000000000000" pitchFamily="2" charset="0"/>
                <a:cs typeface="NikoshBAN" panose="02000000000000000000" pitchFamily="2" charset="0"/>
              </a:rPr>
              <a:t>ক </a:t>
            </a:r>
            <a:r>
              <a:rPr lang="as-IN" sz="4800" dirty="0">
                <a:latin typeface="NikoshBAN" panose="02000000000000000000" pitchFamily="2" charset="0"/>
                <a:cs typeface="NikoshBAN" panose="02000000000000000000" pitchFamily="2" charset="0"/>
              </a:rPr>
              <a:t>প</a:t>
            </a:r>
            <a:r>
              <a:rPr lang="en-US" sz="4800" dirty="0">
                <a:latin typeface="NikoshBAN" panose="02000000000000000000" pitchFamily="2" charset="0"/>
                <a:cs typeface="NikoshBAN" panose="02000000000000000000" pitchFamily="2" charset="0"/>
              </a:rPr>
              <a:t>র</a:t>
            </a:r>
            <a:r>
              <a:rPr lang="as-IN" sz="4800" dirty="0">
                <a:latin typeface="NikoshBAN" panose="02000000000000000000" pitchFamily="2" charset="0"/>
                <a:cs typeface="NikoshBAN" panose="02000000000000000000" pitchFamily="2" charset="0"/>
              </a:rPr>
              <a:t>ি</a:t>
            </a:r>
            <a:r>
              <a:rPr lang="en-US" sz="4800" dirty="0">
                <a:latin typeface="NikoshBAN" panose="02000000000000000000" pitchFamily="2" charset="0"/>
                <a:cs typeface="NikoshBAN" panose="02000000000000000000" pitchFamily="2" charset="0"/>
              </a:rPr>
              <a:t>চ</a:t>
            </a:r>
            <a:r>
              <a:rPr lang="as-IN" sz="4800" dirty="0">
                <a:latin typeface="NikoshBAN" panose="02000000000000000000" pitchFamily="2" charset="0"/>
                <a:cs typeface="NikoshBAN" panose="02000000000000000000" pitchFamily="2" charset="0"/>
              </a:rPr>
              <a:t>ি</a:t>
            </a:r>
            <a:r>
              <a:rPr lang="en-US" sz="4800" dirty="0">
                <a:latin typeface="NikoshBAN" panose="02000000000000000000" pitchFamily="2" charset="0"/>
                <a:cs typeface="NikoshBAN" panose="02000000000000000000" pitchFamily="2" charset="0"/>
              </a:rPr>
              <a:t>ত</a:t>
            </a:r>
            <a:r>
              <a:rPr lang="as-IN" sz="4800" dirty="0">
                <a:latin typeface="NikoshBAN" panose="02000000000000000000" pitchFamily="2" charset="0"/>
                <a:cs typeface="NikoshBAN" panose="02000000000000000000" pitchFamily="2" charset="0"/>
              </a:rPr>
              <a:t>ি</a:t>
            </a:r>
            <a:r>
              <a:rPr lang="en-US" sz="4800" dirty="0">
                <a:latin typeface="NikoshBAN" panose="02000000000000000000" pitchFamily="2" charset="0"/>
                <a:cs typeface="NikoshBAN" panose="02000000000000000000" pitchFamily="2" charset="0"/>
              </a:rPr>
              <a:t> </a:t>
            </a:r>
          </a:p>
        </p:txBody>
      </p:sp>
      <p:grpSp>
        <p:nvGrpSpPr>
          <p:cNvPr id="9" name="Group 8"/>
          <p:cNvGrpSpPr/>
          <p:nvPr/>
        </p:nvGrpSpPr>
        <p:grpSpPr>
          <a:xfrm>
            <a:off x="0" y="0"/>
            <a:ext cx="9826723" cy="6857999"/>
            <a:chOff x="0" y="0"/>
            <a:chExt cx="9826723" cy="6857999"/>
          </a:xfrm>
        </p:grpSpPr>
        <p:sp>
          <p:nvSpPr>
            <p:cNvPr id="5" name="Rectangle 4"/>
            <p:cNvSpPr/>
            <p:nvPr/>
          </p:nvSpPr>
          <p:spPr>
            <a:xfrm>
              <a:off x="0" y="0"/>
              <a:ext cx="9826723" cy="68579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00703" y="435922"/>
              <a:ext cx="9207531" cy="6092617"/>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12"/>
          <p:cNvSpPr txBox="1">
            <a:spLocks noChangeArrowheads="1"/>
          </p:cNvSpPr>
          <p:nvPr/>
        </p:nvSpPr>
        <p:spPr bwMode="auto">
          <a:xfrm>
            <a:off x="1856935" y="3575538"/>
            <a:ext cx="6175718" cy="2800350"/>
          </a:xfrm>
          <a:prstGeom prst="rect">
            <a:avLst/>
          </a:prstGeom>
          <a:noFill/>
          <a:ln w="38100">
            <a:solidFill>
              <a:srgbClr val="00B050"/>
            </a:solidFill>
            <a:miter lim="800000"/>
            <a:headEnd/>
            <a:tailEnd/>
          </a:ln>
        </p:spPr>
        <p:txBody>
          <a:bodyPr wrap="square">
            <a:spAutoFit/>
          </a:bodyPr>
          <a:lstStyle/>
          <a:p>
            <a:pPr algn="ctr"/>
            <a:r>
              <a:rPr lang="en-US" sz="4400" dirty="0" err="1">
                <a:solidFill>
                  <a:srgbClr val="FF0000"/>
                </a:solidFill>
                <a:latin typeface="NikoshBAN" pitchFamily="2" charset="0"/>
                <a:cs typeface="NikoshBAN" pitchFamily="2" charset="0"/>
              </a:rPr>
              <a:t>মোঃ</a:t>
            </a:r>
            <a:r>
              <a:rPr lang="en-US" sz="4400" dirty="0">
                <a:solidFill>
                  <a:srgbClr val="FF0000"/>
                </a:solidFill>
                <a:latin typeface="NikoshBAN" pitchFamily="2" charset="0"/>
                <a:cs typeface="NikoshBAN" pitchFamily="2" charset="0"/>
              </a:rPr>
              <a:t> </a:t>
            </a:r>
            <a:r>
              <a:rPr lang="en-US" sz="4400" dirty="0" err="1">
                <a:solidFill>
                  <a:srgbClr val="FF0000"/>
                </a:solidFill>
                <a:latin typeface="NikoshBAN" pitchFamily="2" charset="0"/>
                <a:cs typeface="NikoshBAN" pitchFamily="2" charset="0"/>
              </a:rPr>
              <a:t>ওয়াহেদ</a:t>
            </a:r>
            <a:r>
              <a:rPr lang="en-US" sz="4400" dirty="0">
                <a:solidFill>
                  <a:srgbClr val="FF0000"/>
                </a:solidFill>
                <a:latin typeface="NikoshBAN" pitchFamily="2" charset="0"/>
                <a:cs typeface="NikoshBAN" pitchFamily="2" charset="0"/>
              </a:rPr>
              <a:t> </a:t>
            </a:r>
            <a:r>
              <a:rPr lang="en-US" sz="4400" dirty="0" err="1">
                <a:solidFill>
                  <a:srgbClr val="FF0000"/>
                </a:solidFill>
                <a:latin typeface="NikoshBAN" pitchFamily="2" charset="0"/>
                <a:cs typeface="NikoshBAN" pitchFamily="2" charset="0"/>
              </a:rPr>
              <a:t>আলী</a:t>
            </a:r>
            <a:endParaRPr lang="en-US" sz="4400" dirty="0">
              <a:solidFill>
                <a:srgbClr val="FF0000"/>
              </a:solidFill>
              <a:latin typeface="NikoshBAN" pitchFamily="2" charset="0"/>
              <a:cs typeface="NikoshBAN" pitchFamily="2" charset="0"/>
            </a:endParaRPr>
          </a:p>
          <a:p>
            <a:pPr algn="ctr"/>
            <a:r>
              <a:rPr lang="en-US" sz="4400" dirty="0" err="1">
                <a:solidFill>
                  <a:srgbClr val="FF0000"/>
                </a:solidFill>
                <a:latin typeface="NikoshBAN" pitchFamily="2" charset="0"/>
                <a:cs typeface="NikoshBAN" pitchFamily="2" charset="0"/>
              </a:rPr>
              <a:t>সহকারি</a:t>
            </a:r>
            <a:r>
              <a:rPr lang="en-US" sz="4400" dirty="0">
                <a:solidFill>
                  <a:srgbClr val="FF0000"/>
                </a:solidFill>
                <a:latin typeface="NikoshBAN" pitchFamily="2" charset="0"/>
                <a:cs typeface="NikoshBAN" pitchFamily="2" charset="0"/>
              </a:rPr>
              <a:t> </a:t>
            </a:r>
            <a:r>
              <a:rPr lang="en-US" sz="4400" dirty="0" err="1" smtClean="0">
                <a:solidFill>
                  <a:srgbClr val="FF0000"/>
                </a:solidFill>
                <a:latin typeface="NikoshBAN" pitchFamily="2" charset="0"/>
                <a:cs typeface="NikoshBAN" pitchFamily="2" charset="0"/>
              </a:rPr>
              <a:t>শিক্ষক</a:t>
            </a:r>
            <a:r>
              <a:rPr lang="bn-IN" sz="4400" dirty="0" smtClean="0">
                <a:solidFill>
                  <a:srgbClr val="FF0000"/>
                </a:solidFill>
                <a:latin typeface="NikoshBAN" pitchFamily="2" charset="0"/>
                <a:cs typeface="NikoshBAN" pitchFamily="2" charset="0"/>
              </a:rPr>
              <a:t>(গণিত)</a:t>
            </a:r>
            <a:endParaRPr lang="en-US" sz="4400" dirty="0">
              <a:solidFill>
                <a:srgbClr val="FF0000"/>
              </a:solidFill>
              <a:latin typeface="NikoshBAN" pitchFamily="2" charset="0"/>
              <a:cs typeface="NikoshBAN" pitchFamily="2" charset="0"/>
            </a:endParaRPr>
          </a:p>
          <a:p>
            <a:pPr algn="ctr"/>
            <a:r>
              <a:rPr lang="en-US" sz="4400" dirty="0" err="1">
                <a:solidFill>
                  <a:srgbClr val="FF0000"/>
                </a:solidFill>
                <a:latin typeface="NikoshBAN" pitchFamily="2" charset="0"/>
                <a:cs typeface="NikoshBAN" pitchFamily="2" charset="0"/>
              </a:rPr>
              <a:t>নুরপুর</a:t>
            </a:r>
            <a:r>
              <a:rPr lang="en-US" sz="4400" dirty="0">
                <a:solidFill>
                  <a:srgbClr val="FF0000"/>
                </a:solidFill>
                <a:latin typeface="NikoshBAN" pitchFamily="2" charset="0"/>
                <a:cs typeface="NikoshBAN" pitchFamily="2" charset="0"/>
              </a:rPr>
              <a:t> </a:t>
            </a:r>
            <a:r>
              <a:rPr lang="en-US" sz="4400" dirty="0" err="1">
                <a:solidFill>
                  <a:srgbClr val="FF0000"/>
                </a:solidFill>
                <a:latin typeface="NikoshBAN" pitchFamily="2" charset="0"/>
                <a:cs typeface="NikoshBAN" pitchFamily="2" charset="0"/>
              </a:rPr>
              <a:t>বালিকা</a:t>
            </a:r>
            <a:r>
              <a:rPr lang="en-US" sz="4400" dirty="0">
                <a:solidFill>
                  <a:srgbClr val="FF0000"/>
                </a:solidFill>
                <a:latin typeface="NikoshBAN" pitchFamily="2" charset="0"/>
                <a:cs typeface="NikoshBAN" pitchFamily="2" charset="0"/>
              </a:rPr>
              <a:t> </a:t>
            </a:r>
            <a:r>
              <a:rPr lang="en-US" sz="4400" dirty="0" err="1">
                <a:solidFill>
                  <a:srgbClr val="FF0000"/>
                </a:solidFill>
                <a:latin typeface="NikoshBAN" pitchFamily="2" charset="0"/>
                <a:cs typeface="NikoshBAN" pitchFamily="2" charset="0"/>
              </a:rPr>
              <a:t>উচ্চ</a:t>
            </a:r>
            <a:r>
              <a:rPr lang="en-US" sz="4400" dirty="0">
                <a:solidFill>
                  <a:srgbClr val="FF0000"/>
                </a:solidFill>
                <a:latin typeface="NikoshBAN" pitchFamily="2" charset="0"/>
                <a:cs typeface="NikoshBAN" pitchFamily="2" charset="0"/>
              </a:rPr>
              <a:t> </a:t>
            </a:r>
            <a:r>
              <a:rPr lang="en-US" sz="4400" dirty="0" err="1" smtClean="0">
                <a:solidFill>
                  <a:srgbClr val="FF0000"/>
                </a:solidFill>
                <a:latin typeface="NikoshBAN" pitchFamily="2" charset="0"/>
                <a:cs typeface="NikoshBAN" pitchFamily="2" charset="0"/>
              </a:rPr>
              <a:t>বিদ্যালয়</a:t>
            </a:r>
            <a:endParaRPr lang="en-US" sz="4400" dirty="0">
              <a:solidFill>
                <a:srgbClr val="FF0000"/>
              </a:solidFill>
              <a:latin typeface="NikoshBAN" pitchFamily="2" charset="0"/>
              <a:cs typeface="NikoshBAN" pitchFamily="2" charset="0"/>
            </a:endParaRPr>
          </a:p>
          <a:p>
            <a:pPr algn="ctr"/>
            <a:r>
              <a:rPr lang="en-US" sz="4400" dirty="0" err="1">
                <a:solidFill>
                  <a:srgbClr val="FF0000"/>
                </a:solidFill>
                <a:latin typeface="NikoshBAN" pitchFamily="2" charset="0"/>
                <a:cs typeface="NikoshBAN" pitchFamily="2" charset="0"/>
              </a:rPr>
              <a:t>নুরপুর</a:t>
            </a:r>
            <a:r>
              <a:rPr lang="en-US" sz="4400" dirty="0">
                <a:solidFill>
                  <a:srgbClr val="FF0000"/>
                </a:solidFill>
                <a:latin typeface="NikoshBAN" pitchFamily="2" charset="0"/>
                <a:cs typeface="NikoshBAN" pitchFamily="2" charset="0"/>
              </a:rPr>
              <a:t>, </a:t>
            </a:r>
            <a:r>
              <a:rPr lang="en-US" sz="4400" dirty="0" err="1">
                <a:solidFill>
                  <a:srgbClr val="FF0000"/>
                </a:solidFill>
                <a:latin typeface="NikoshBAN" pitchFamily="2" charset="0"/>
                <a:cs typeface="NikoshBAN" pitchFamily="2" charset="0"/>
              </a:rPr>
              <a:t>নাসিরনগর</a:t>
            </a:r>
            <a:r>
              <a:rPr lang="en-US" sz="4400" dirty="0">
                <a:solidFill>
                  <a:srgbClr val="FF0000"/>
                </a:solidFill>
                <a:latin typeface="NikoshBAN" pitchFamily="2" charset="0"/>
                <a:cs typeface="NikoshBAN" pitchFamily="2" charset="0"/>
              </a:rPr>
              <a:t>, </a:t>
            </a:r>
            <a:r>
              <a:rPr lang="en-US" sz="4400" dirty="0" err="1">
                <a:solidFill>
                  <a:srgbClr val="FF0000"/>
                </a:solidFill>
                <a:latin typeface="NikoshBAN" pitchFamily="2" charset="0"/>
                <a:cs typeface="NikoshBAN" pitchFamily="2" charset="0"/>
              </a:rPr>
              <a:t>ব্রাহ্মণবাড়িয়া</a:t>
            </a:r>
            <a:r>
              <a:rPr lang="en-US" sz="4400" dirty="0">
                <a:solidFill>
                  <a:srgbClr val="FF0000"/>
                </a:solidFill>
                <a:latin typeface="NikoshBAN" pitchFamily="2" charset="0"/>
                <a:cs typeface="NikoshBAN" pitchFamily="2" charset="0"/>
              </a:rPr>
              <a: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5729" y="1194539"/>
            <a:ext cx="2228347" cy="222834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53176838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1000" fill="hold"/>
                                        <p:tgtEl>
                                          <p:spTgt spid="2"/>
                                        </p:tgtEl>
                                        <p:attrNameLst>
                                          <p:attrName>ppt_w</p:attrName>
                                        </p:attrNameLst>
                                      </p:cBhvr>
                                      <p:tavLst>
                                        <p:tav tm="0">
                                          <p:val>
                                            <p:fltVal val="0"/>
                                          </p:val>
                                        </p:tav>
                                        <p:tav tm="100000">
                                          <p:val>
                                            <p:strVal val="#ppt_w"/>
                                          </p:val>
                                        </p:tav>
                                      </p:tavLst>
                                    </p:anim>
                                    <p:anim calcmode="lin" valueType="num">
                                      <p:cBhvr>
                                        <p:cTn id="26" dur="1000" fill="hold"/>
                                        <p:tgtEl>
                                          <p:spTgt spid="2"/>
                                        </p:tgtEl>
                                        <p:attrNameLst>
                                          <p:attrName>ppt_h</p:attrName>
                                        </p:attrNameLst>
                                      </p:cBhvr>
                                      <p:tavLst>
                                        <p:tav tm="0">
                                          <p:val>
                                            <p:fltVal val="0"/>
                                          </p:val>
                                        </p:tav>
                                        <p:tav tm="100000">
                                          <p:val>
                                            <p:strVal val="#ppt_h"/>
                                          </p:val>
                                        </p:tav>
                                      </p:tavLst>
                                    </p:anim>
                                    <p:anim calcmode="lin" valueType="num">
                                      <p:cBhvr>
                                        <p:cTn id="27" dur="1000" fill="hold"/>
                                        <p:tgtEl>
                                          <p:spTgt spid="2"/>
                                        </p:tgtEl>
                                        <p:attrNameLst>
                                          <p:attrName>style.rotation</p:attrName>
                                        </p:attrNameLst>
                                      </p:cBhvr>
                                      <p:tavLst>
                                        <p:tav tm="0">
                                          <p:val>
                                            <p:fltVal val="90"/>
                                          </p:val>
                                        </p:tav>
                                        <p:tav tm="100000">
                                          <p:val>
                                            <p:fltVal val="0"/>
                                          </p:val>
                                        </p:tav>
                                      </p:tavLst>
                                    </p:anim>
                                    <p:animEffect transition="in" filter="fade">
                                      <p:cBhvr>
                                        <p:cTn id="28" dur="10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1000" fill="hold"/>
                                        <p:tgtEl>
                                          <p:spTgt spid="8"/>
                                        </p:tgtEl>
                                        <p:attrNameLst>
                                          <p:attrName>ppt_w</p:attrName>
                                        </p:attrNameLst>
                                      </p:cBhvr>
                                      <p:tavLst>
                                        <p:tav tm="0">
                                          <p:val>
                                            <p:fltVal val="0"/>
                                          </p:val>
                                        </p:tav>
                                        <p:tav tm="100000">
                                          <p:val>
                                            <p:strVal val="#ppt_w"/>
                                          </p:val>
                                        </p:tav>
                                      </p:tavLst>
                                    </p:anim>
                                    <p:anim calcmode="lin" valueType="num">
                                      <p:cBhvr>
                                        <p:cTn id="34" dur="1000" fill="hold"/>
                                        <p:tgtEl>
                                          <p:spTgt spid="8"/>
                                        </p:tgtEl>
                                        <p:attrNameLst>
                                          <p:attrName>ppt_h</p:attrName>
                                        </p:attrNameLst>
                                      </p:cBhvr>
                                      <p:tavLst>
                                        <p:tav tm="0">
                                          <p:val>
                                            <p:fltVal val="0"/>
                                          </p:val>
                                        </p:tav>
                                        <p:tav tm="100000">
                                          <p:val>
                                            <p:strVal val="#ppt_h"/>
                                          </p:val>
                                        </p:tav>
                                      </p:tavLst>
                                    </p:anim>
                                    <p:anim calcmode="lin" valueType="num">
                                      <p:cBhvr>
                                        <p:cTn id="35" dur="1000" fill="hold"/>
                                        <p:tgtEl>
                                          <p:spTgt spid="8"/>
                                        </p:tgtEl>
                                        <p:attrNameLst>
                                          <p:attrName>style.rotation</p:attrName>
                                        </p:attrNameLst>
                                      </p:cBhvr>
                                      <p:tavLst>
                                        <p:tav tm="0">
                                          <p:val>
                                            <p:fltVal val="90"/>
                                          </p:val>
                                        </p:tav>
                                        <p:tav tm="100000">
                                          <p:val>
                                            <p:fltVal val="0"/>
                                          </p:val>
                                        </p:tav>
                                      </p:tavLst>
                                    </p:anim>
                                    <p:animEffect transition="in" filter="fade">
                                      <p:cBhvr>
                                        <p:cTn id="3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21FF2C-87FD-4E3C-96E6-E2384ABE3958}"/>
              </a:ext>
            </a:extLst>
          </p:cNvPr>
          <p:cNvSpPr>
            <a:spLocks noGrp="1"/>
          </p:cNvSpPr>
          <p:nvPr>
            <p:ph type="title"/>
          </p:nvPr>
        </p:nvSpPr>
        <p:spPr>
          <a:xfrm>
            <a:off x="566421" y="643278"/>
            <a:ext cx="8394699" cy="1557047"/>
          </a:xfrm>
        </p:spPr>
        <p:txBody>
          <a:bodyPr>
            <a:normAutofit/>
          </a:bodyPr>
          <a:lstStyle/>
          <a:p>
            <a:r>
              <a:rPr lang="bn-IN" sz="4400" dirty="0">
                <a:solidFill>
                  <a:srgbClr val="002060"/>
                </a:solidFill>
                <a:latin typeface="NikoshBAN" panose="02000000000000000000" pitchFamily="2" charset="0"/>
                <a:cs typeface="NikoshBAN" panose="02000000000000000000" pitchFamily="2" charset="0"/>
              </a:rPr>
              <a:t>সবাইকে শুভেচ্ছা জানিয়ে আজকের ক্লাস সমাপ্তি ঘোষণা কর</a:t>
            </a:r>
            <a:r>
              <a:rPr lang="en-US" sz="4400" dirty="0" err="1">
                <a:solidFill>
                  <a:srgbClr val="002060"/>
                </a:solidFill>
                <a:latin typeface="NikoshBAN" panose="02000000000000000000" pitchFamily="2" charset="0"/>
                <a:cs typeface="NikoshBAN" panose="02000000000000000000" pitchFamily="2" charset="0"/>
              </a:rPr>
              <a:t>ছি</a:t>
            </a:r>
            <a:r>
              <a:rPr lang="en-US" sz="4400" dirty="0">
                <a:solidFill>
                  <a:srgbClr val="002060"/>
                </a:solidFill>
                <a:latin typeface="NikoshBAN" panose="02000000000000000000" pitchFamily="2" charset="0"/>
                <a:cs typeface="NikoshBAN" panose="02000000000000000000" pitchFamily="2" charset="0"/>
              </a:rPr>
              <a:t>। </a:t>
            </a:r>
            <a:r>
              <a:rPr lang="en-US" sz="4400" dirty="0" smtClean="0">
                <a:solidFill>
                  <a:srgbClr val="002060"/>
                </a:solidFill>
                <a:latin typeface="NikoshBAN" panose="02000000000000000000" pitchFamily="2" charset="0"/>
                <a:cs typeface="NikoshBAN" panose="02000000000000000000" pitchFamily="2" charset="0"/>
              </a:rPr>
              <a:t>(</a:t>
            </a:r>
            <a:r>
              <a:rPr lang="bn-IN" sz="4400" dirty="0">
                <a:solidFill>
                  <a:srgbClr val="002060"/>
                </a:solidFill>
                <a:latin typeface="NikoshBAN" panose="02000000000000000000" pitchFamily="2" charset="0"/>
                <a:cs typeface="NikoshBAN" panose="02000000000000000000" pitchFamily="2" charset="0"/>
              </a:rPr>
              <a:t> </a:t>
            </a:r>
            <a:r>
              <a:rPr lang="bn-IN" sz="4400" dirty="0" smtClean="0">
                <a:solidFill>
                  <a:srgbClr val="002060"/>
                </a:solidFill>
                <a:latin typeface="NikoshBAN" panose="02000000000000000000" pitchFamily="2" charset="0"/>
                <a:cs typeface="NikoshBAN" panose="02000000000000000000" pitchFamily="2" charset="0"/>
              </a:rPr>
              <a:t>আল্লাহ</a:t>
            </a:r>
            <a:r>
              <a:rPr lang="en-US" sz="4400" dirty="0" smtClean="0">
                <a:solidFill>
                  <a:srgbClr val="002060"/>
                </a:solidFill>
                <a:latin typeface="NikoshBAN" panose="02000000000000000000" pitchFamily="2" charset="0"/>
                <a:cs typeface="NikoshBAN" panose="02000000000000000000" pitchFamily="2" charset="0"/>
              </a:rPr>
              <a:t> </a:t>
            </a:r>
            <a:r>
              <a:rPr lang="en-US" sz="4400" dirty="0" err="1">
                <a:solidFill>
                  <a:srgbClr val="002060"/>
                </a:solidFill>
                <a:latin typeface="NikoshBAN" panose="02000000000000000000" pitchFamily="2" charset="0"/>
                <a:cs typeface="NikoshBAN" panose="02000000000000000000" pitchFamily="2" charset="0"/>
              </a:rPr>
              <a:t>হাফেজ</a:t>
            </a:r>
            <a:r>
              <a:rPr lang="en-US" sz="4400" dirty="0">
                <a:solidFill>
                  <a:srgbClr val="002060"/>
                </a:solidFill>
                <a:latin typeface="NikoshBAN" panose="02000000000000000000" pitchFamily="2" charset="0"/>
                <a:cs typeface="NikoshBAN" panose="02000000000000000000" pitchFamily="2" charset="0"/>
              </a:rPr>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2119" y="2423162"/>
            <a:ext cx="7888324" cy="4114799"/>
          </a:xfrm>
          <a:prstGeom prst="rect">
            <a:avLst/>
          </a:prstGeom>
        </p:spPr>
      </p:pic>
      <p:sp>
        <p:nvSpPr>
          <p:cNvPr id="5" name="Rectangle 4"/>
          <p:cNvSpPr/>
          <p:nvPr/>
        </p:nvSpPr>
        <p:spPr>
          <a:xfrm>
            <a:off x="0" y="0"/>
            <a:ext cx="9826723" cy="68579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5083" y="253218"/>
            <a:ext cx="9383152" cy="6386733"/>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7064466"/>
      </p:ext>
    </p:extLst>
  </p:cSld>
  <p:clrMapOvr>
    <a:masterClrMapping/>
  </p:clrMapOvr>
  <mc:AlternateContent xmlns:mc="http://schemas.openxmlformats.org/markup-compatibility/2006" xmlns:p14="http://schemas.microsoft.com/office/powerpoint/2010/main">
    <mc:Choice Requires="p14">
      <p:transition spd="slow" p14:dur="1600">
        <p14:prism isInverted="1"/>
        <p:sndAc>
          <p:stSnd>
            <p:snd r:embed="rId2" name="applause.wav"/>
          </p:stSnd>
        </p:sndAc>
      </p:transition>
    </mc:Choice>
    <mc:Fallback xmlns="">
      <p:transition spd="slow">
        <p:fade/>
        <p:sndAc>
          <p:stSnd>
            <p:snd r:embed="rId4"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style.rotation</p:attrName>
                                        </p:attrNameLst>
                                      </p:cBhvr>
                                      <p:tavLst>
                                        <p:tav tm="0">
                                          <p:val>
                                            <p:fltVal val="720"/>
                                          </p:val>
                                        </p:tav>
                                        <p:tav tm="100000">
                                          <p:val>
                                            <p:fltVal val="0"/>
                                          </p:val>
                                        </p:tav>
                                      </p:tavLst>
                                    </p:anim>
                                    <p:anim calcmode="lin" valueType="num">
                                      <p:cBhvr>
                                        <p:cTn id="9" dur="1000" fill="hold"/>
                                        <p:tgtEl>
                                          <p:spTgt spid="2"/>
                                        </p:tgtEl>
                                        <p:attrNameLst>
                                          <p:attrName>ppt_h</p:attrName>
                                        </p:attrNameLst>
                                      </p:cBhvr>
                                      <p:tavLst>
                                        <p:tav tm="0">
                                          <p:val>
                                            <p:fltVal val="0"/>
                                          </p:val>
                                        </p:tav>
                                        <p:tav tm="100000">
                                          <p:val>
                                            <p:strVal val="#ppt_h"/>
                                          </p:val>
                                        </p:tav>
                                      </p:tavLst>
                                    </p:anim>
                                    <p:anim calcmode="lin" valueType="num">
                                      <p:cBhvr>
                                        <p:cTn id="10" dur="1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71003" y="506437"/>
            <a:ext cx="4670474" cy="1107996"/>
          </a:xfrm>
          <a:prstGeom prst="rect">
            <a:avLst/>
          </a:prstGeom>
          <a:noFill/>
        </p:spPr>
        <p:txBody>
          <a:bodyPr wrap="square" rtlCol="0">
            <a:spAutoFit/>
          </a:bodyPr>
          <a:lstStyle/>
          <a:p>
            <a:pPr algn="ctr"/>
            <a:r>
              <a:rPr lang="bn-IN" sz="6600" dirty="0" smtClean="0">
                <a:solidFill>
                  <a:srgbClr val="7030A0"/>
                </a:solidFill>
                <a:latin typeface="NikoshBAN" pitchFamily="2" charset="0"/>
                <a:cs typeface="NikoshBAN" pitchFamily="2" charset="0"/>
              </a:rPr>
              <a:t>পাঠ পরিচিতি</a:t>
            </a:r>
            <a:endParaRPr lang="en-US" sz="6600" dirty="0">
              <a:solidFill>
                <a:srgbClr val="7030A0"/>
              </a:solidFill>
              <a:latin typeface="NikoshBAN" pitchFamily="2" charset="0"/>
              <a:cs typeface="NikoshBAN" pitchFamily="2" charset="0"/>
            </a:endParaRPr>
          </a:p>
        </p:txBody>
      </p:sp>
      <p:sp>
        <p:nvSpPr>
          <p:cNvPr id="4" name="TextBox 3"/>
          <p:cNvSpPr txBox="1"/>
          <p:nvPr/>
        </p:nvSpPr>
        <p:spPr>
          <a:xfrm>
            <a:off x="2138289" y="2011680"/>
            <a:ext cx="5556739" cy="3785652"/>
          </a:xfrm>
          <a:prstGeom prst="rect">
            <a:avLst/>
          </a:prstGeom>
          <a:ln/>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bn-IN" sz="4000" dirty="0" smtClean="0">
                <a:solidFill>
                  <a:srgbClr val="FF0000"/>
                </a:solidFill>
                <a:latin typeface="NikoshBAN" pitchFamily="2" charset="0"/>
                <a:cs typeface="NikoshBAN" pitchFamily="2" charset="0"/>
              </a:rPr>
              <a:t>শ্রেণিঃ  দশম</a:t>
            </a:r>
          </a:p>
          <a:p>
            <a:pPr algn="ctr"/>
            <a:r>
              <a:rPr lang="bn-IN" sz="4000" dirty="0" smtClean="0">
                <a:solidFill>
                  <a:srgbClr val="FF0000"/>
                </a:solidFill>
                <a:latin typeface="NikoshBAN" pitchFamily="2" charset="0"/>
                <a:cs typeface="NikoshBAN" pitchFamily="2" charset="0"/>
              </a:rPr>
              <a:t>বিষয়ঃ  গণিত</a:t>
            </a:r>
          </a:p>
          <a:p>
            <a:pPr algn="ctr"/>
            <a:r>
              <a:rPr lang="bn-IN" sz="4000" dirty="0" smtClean="0">
                <a:solidFill>
                  <a:srgbClr val="FF0000"/>
                </a:solidFill>
                <a:latin typeface="NikoshBAN" pitchFamily="2" charset="0"/>
                <a:cs typeface="NikoshBAN" pitchFamily="2" charset="0"/>
              </a:rPr>
              <a:t>অধ্যায়ঃ  ১৩</a:t>
            </a:r>
          </a:p>
          <a:p>
            <a:pPr algn="ctr"/>
            <a:r>
              <a:rPr lang="bn-IN" sz="4000" dirty="0" smtClean="0">
                <a:solidFill>
                  <a:srgbClr val="FF0000"/>
                </a:solidFill>
                <a:latin typeface="NikoshBAN" pitchFamily="2" charset="0"/>
                <a:cs typeface="NikoshBAN" pitchFamily="2" charset="0"/>
              </a:rPr>
              <a:t>পাঠ শিরোনামঃ  সসীম ধারা</a:t>
            </a:r>
          </a:p>
          <a:p>
            <a:pPr algn="ctr"/>
            <a:r>
              <a:rPr lang="bn-IN" sz="4000" dirty="0" smtClean="0">
                <a:solidFill>
                  <a:srgbClr val="FF0000"/>
                </a:solidFill>
                <a:latin typeface="NikoshBAN" pitchFamily="2" charset="0"/>
                <a:cs typeface="NikoshBAN" pitchFamily="2" charset="0"/>
              </a:rPr>
              <a:t>সময়ঃ  ৫০ মিনিট</a:t>
            </a:r>
          </a:p>
          <a:p>
            <a:pPr algn="ctr"/>
            <a:r>
              <a:rPr lang="bn-IN" sz="4000" dirty="0" smtClean="0">
                <a:solidFill>
                  <a:srgbClr val="FF0000"/>
                </a:solidFill>
                <a:latin typeface="NikoshBAN" pitchFamily="2" charset="0"/>
                <a:cs typeface="NikoshBAN" pitchFamily="2" charset="0"/>
              </a:rPr>
              <a:t>তারিখঃ  ২০/০১/২০২১ খ্রিঃ</a:t>
            </a:r>
            <a:endParaRPr lang="en-US" sz="4000" dirty="0">
              <a:solidFill>
                <a:srgbClr val="FF0000"/>
              </a:solidFill>
              <a:latin typeface="NikoshBAN" pitchFamily="2" charset="0"/>
              <a:cs typeface="NikoshBAN" pitchFamily="2" charset="0"/>
            </a:endParaRPr>
          </a:p>
        </p:txBody>
      </p:sp>
      <p:sp>
        <p:nvSpPr>
          <p:cNvPr id="5" name="Rectangle 4"/>
          <p:cNvSpPr/>
          <p:nvPr/>
        </p:nvSpPr>
        <p:spPr>
          <a:xfrm>
            <a:off x="0" y="0"/>
            <a:ext cx="9826723" cy="68579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00703" y="435922"/>
            <a:ext cx="9207531" cy="6092617"/>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67000">
              <a:schemeClr val="accent5">
                <a:lumMod val="0"/>
                <a:lumOff val="100000"/>
              </a:schemeClr>
            </a:gs>
            <a:gs pos="40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4EEE5E-D23C-4F2D-9626-B273192B05B4}"/>
              </a:ext>
            </a:extLst>
          </p:cNvPr>
          <p:cNvSpPr>
            <a:spLocks noGrp="1"/>
          </p:cNvSpPr>
          <p:nvPr>
            <p:ph type="title"/>
          </p:nvPr>
        </p:nvSpPr>
        <p:spPr>
          <a:xfrm>
            <a:off x="3260749" y="508418"/>
            <a:ext cx="2914435" cy="815680"/>
          </a:xfrm>
        </p:spPr>
        <p:txBody>
          <a:bodyPr>
            <a:normAutofit fontScale="90000"/>
          </a:bodyPr>
          <a:lstStyle/>
          <a:p>
            <a:r>
              <a:rPr lang="en-US" dirty="0">
                <a:latin typeface="NikoshBAN" panose="02000000000000000000" pitchFamily="2" charset="0"/>
                <a:cs typeface="NikoshBAN" panose="02000000000000000000" pitchFamily="2" charset="0"/>
              </a:rPr>
              <a:t>নিচের চিত্রগুলো লক্ষ্য করো</a:t>
            </a:r>
            <a:r>
              <a:rPr lang="en-US" sz="2800" dirty="0">
                <a:latin typeface="NikoshBAN" panose="02000000000000000000" pitchFamily="2" charset="0"/>
                <a:cs typeface="NikoshBAN" panose="02000000000000000000" pitchFamily="2" charset="0"/>
              </a:rPr>
              <a:t> </a:t>
            </a:r>
            <a:r>
              <a:rPr lang="bn-IN" sz="2800" dirty="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p:txBody>
      </p:sp>
      <p:sp>
        <p:nvSpPr>
          <p:cNvPr id="4" name="Oval 3">
            <a:extLst>
              <a:ext uri="{FF2B5EF4-FFF2-40B4-BE49-F238E27FC236}">
                <a16:creationId xmlns="" xmlns:a16="http://schemas.microsoft.com/office/drawing/2014/main" id="{B8395D29-2EC1-4C57-9F7A-A9EA844307C5}"/>
              </a:ext>
            </a:extLst>
          </p:cNvPr>
          <p:cNvSpPr/>
          <p:nvPr/>
        </p:nvSpPr>
        <p:spPr>
          <a:xfrm>
            <a:off x="48180" y="2706071"/>
            <a:ext cx="357999"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 xmlns:a16="http://schemas.microsoft.com/office/drawing/2014/main" id="{C6FEF22E-F0A4-427A-8491-93BBEA88072B}"/>
              </a:ext>
            </a:extLst>
          </p:cNvPr>
          <p:cNvSpPr/>
          <p:nvPr/>
        </p:nvSpPr>
        <p:spPr>
          <a:xfrm>
            <a:off x="417006" y="2718833"/>
            <a:ext cx="357999"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 xmlns:a16="http://schemas.microsoft.com/office/drawing/2014/main" id="{51FFA98C-92B9-4B0A-BA4F-496C31B0A066}"/>
              </a:ext>
            </a:extLst>
          </p:cNvPr>
          <p:cNvSpPr/>
          <p:nvPr/>
        </p:nvSpPr>
        <p:spPr>
          <a:xfrm>
            <a:off x="786929" y="2718833"/>
            <a:ext cx="357999"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 xmlns:a16="http://schemas.microsoft.com/office/drawing/2014/main" id="{ED12E314-C38E-4D7B-99B3-8C7D822709FC}"/>
              </a:ext>
            </a:extLst>
          </p:cNvPr>
          <p:cNvSpPr/>
          <p:nvPr/>
        </p:nvSpPr>
        <p:spPr>
          <a:xfrm>
            <a:off x="2367306" y="2687247"/>
            <a:ext cx="357999"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 xmlns:a16="http://schemas.microsoft.com/office/drawing/2014/main" id="{6DD24918-390E-4ACD-9BE7-87BE8B905AB3}"/>
              </a:ext>
            </a:extLst>
          </p:cNvPr>
          <p:cNvSpPr/>
          <p:nvPr/>
        </p:nvSpPr>
        <p:spPr>
          <a:xfrm>
            <a:off x="2710426" y="2687246"/>
            <a:ext cx="357999"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 xmlns:a16="http://schemas.microsoft.com/office/drawing/2014/main" id="{27877889-C3FF-4B3B-828D-7F6E6DD1E413}"/>
              </a:ext>
            </a:extLst>
          </p:cNvPr>
          <p:cNvSpPr/>
          <p:nvPr/>
        </p:nvSpPr>
        <p:spPr>
          <a:xfrm>
            <a:off x="3354364" y="2685690"/>
            <a:ext cx="357999"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 xmlns:a16="http://schemas.microsoft.com/office/drawing/2014/main" id="{BD035332-1C9E-4FF3-A515-A01C8C346AF4}"/>
              </a:ext>
            </a:extLst>
          </p:cNvPr>
          <p:cNvSpPr/>
          <p:nvPr/>
        </p:nvSpPr>
        <p:spPr>
          <a:xfrm>
            <a:off x="3717465" y="2692975"/>
            <a:ext cx="357999"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 xmlns:a16="http://schemas.microsoft.com/office/drawing/2014/main" id="{E3557781-DE33-4898-A6AD-73811A8B686D}"/>
              </a:ext>
            </a:extLst>
          </p:cNvPr>
          <p:cNvSpPr/>
          <p:nvPr/>
        </p:nvSpPr>
        <p:spPr>
          <a:xfrm>
            <a:off x="2027738" y="2718833"/>
            <a:ext cx="363166" cy="4795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 xmlns:a16="http://schemas.microsoft.com/office/drawing/2014/main" id="{E44034E2-F6F0-4D4D-B4EA-10989E955710}"/>
              </a:ext>
            </a:extLst>
          </p:cNvPr>
          <p:cNvSpPr/>
          <p:nvPr/>
        </p:nvSpPr>
        <p:spPr>
          <a:xfrm>
            <a:off x="1672231" y="2703190"/>
            <a:ext cx="357999"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 xmlns:a16="http://schemas.microsoft.com/office/drawing/2014/main" id="{744AC1CA-74D7-4FB2-B2BC-5B18137D68AD}"/>
              </a:ext>
            </a:extLst>
          </p:cNvPr>
          <p:cNvSpPr/>
          <p:nvPr/>
        </p:nvSpPr>
        <p:spPr>
          <a:xfrm>
            <a:off x="1315211" y="2720139"/>
            <a:ext cx="357999"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 xmlns:a16="http://schemas.microsoft.com/office/drawing/2014/main" id="{86261DBA-DB92-415C-8F84-C55105423218}"/>
              </a:ext>
            </a:extLst>
          </p:cNvPr>
          <p:cNvSpPr/>
          <p:nvPr/>
        </p:nvSpPr>
        <p:spPr>
          <a:xfrm>
            <a:off x="4081463" y="2703210"/>
            <a:ext cx="357999"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 xmlns:a16="http://schemas.microsoft.com/office/drawing/2014/main" id="{B58DE8C4-4409-468B-962A-E1ABEBA4A582}"/>
              </a:ext>
            </a:extLst>
          </p:cNvPr>
          <p:cNvSpPr/>
          <p:nvPr/>
        </p:nvSpPr>
        <p:spPr>
          <a:xfrm>
            <a:off x="4445461" y="2703190"/>
            <a:ext cx="357999"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 xmlns:a16="http://schemas.microsoft.com/office/drawing/2014/main" id="{591993B3-BB80-4A71-8BB5-985330D53B80}"/>
              </a:ext>
            </a:extLst>
          </p:cNvPr>
          <p:cNvSpPr/>
          <p:nvPr/>
        </p:nvSpPr>
        <p:spPr>
          <a:xfrm>
            <a:off x="5525062" y="2692975"/>
            <a:ext cx="357999"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 xmlns:a16="http://schemas.microsoft.com/office/drawing/2014/main" id="{D8037C7F-A549-41BB-8225-1E971AC63518}"/>
              </a:ext>
            </a:extLst>
          </p:cNvPr>
          <p:cNvSpPr/>
          <p:nvPr/>
        </p:nvSpPr>
        <p:spPr>
          <a:xfrm>
            <a:off x="6496179" y="2703190"/>
            <a:ext cx="357999"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 xmlns:a16="http://schemas.microsoft.com/office/drawing/2014/main" id="{925C6738-A227-4E41-B232-CD155F049D6A}"/>
              </a:ext>
            </a:extLst>
          </p:cNvPr>
          <p:cNvSpPr/>
          <p:nvPr/>
        </p:nvSpPr>
        <p:spPr>
          <a:xfrm>
            <a:off x="6852499" y="2692977"/>
            <a:ext cx="357999"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 xmlns:a16="http://schemas.microsoft.com/office/drawing/2014/main" id="{062EE698-C1AC-4874-B641-2FBE2C370F47}"/>
              </a:ext>
            </a:extLst>
          </p:cNvPr>
          <p:cNvSpPr/>
          <p:nvPr/>
        </p:nvSpPr>
        <p:spPr>
          <a:xfrm>
            <a:off x="7208819" y="2692976"/>
            <a:ext cx="357999"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 xmlns:a16="http://schemas.microsoft.com/office/drawing/2014/main" id="{CAF6C630-E797-431E-BDE6-2B93FE7B227E}"/>
              </a:ext>
            </a:extLst>
          </p:cNvPr>
          <p:cNvSpPr/>
          <p:nvPr/>
        </p:nvSpPr>
        <p:spPr>
          <a:xfrm>
            <a:off x="7582175" y="2718833"/>
            <a:ext cx="357999"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 xmlns:a16="http://schemas.microsoft.com/office/drawing/2014/main" id="{E83F7464-75CD-492F-BF9A-3FC5A8B36416}"/>
              </a:ext>
            </a:extLst>
          </p:cNvPr>
          <p:cNvSpPr/>
          <p:nvPr/>
        </p:nvSpPr>
        <p:spPr>
          <a:xfrm>
            <a:off x="7942849" y="2723919"/>
            <a:ext cx="357999"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 xmlns:a16="http://schemas.microsoft.com/office/drawing/2014/main" id="{5AC06423-E0E8-4117-89A8-75503E597576}"/>
              </a:ext>
            </a:extLst>
          </p:cNvPr>
          <p:cNvSpPr/>
          <p:nvPr/>
        </p:nvSpPr>
        <p:spPr>
          <a:xfrm>
            <a:off x="4795782" y="2692003"/>
            <a:ext cx="357999"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 xmlns:a16="http://schemas.microsoft.com/office/drawing/2014/main" id="{01BBAA7A-64E6-4B39-BEAD-9286193118D8}"/>
              </a:ext>
            </a:extLst>
          </p:cNvPr>
          <p:cNvSpPr/>
          <p:nvPr/>
        </p:nvSpPr>
        <p:spPr>
          <a:xfrm>
            <a:off x="5153560" y="2703190"/>
            <a:ext cx="357999"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 xmlns:a16="http://schemas.microsoft.com/office/drawing/2014/main" id="{613C12AD-B993-4CFD-BC2E-AD74EF9FB4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9462" y="3444255"/>
            <a:ext cx="4004379" cy="2018663"/>
          </a:xfrm>
          <a:prstGeom prst="rect">
            <a:avLst/>
          </a:prstGeom>
        </p:spPr>
      </p:pic>
      <p:sp>
        <p:nvSpPr>
          <p:cNvPr id="11" name="TextBox 10">
            <a:extLst>
              <a:ext uri="{FF2B5EF4-FFF2-40B4-BE49-F238E27FC236}">
                <a16:creationId xmlns="" xmlns:a16="http://schemas.microsoft.com/office/drawing/2014/main" id="{31F597FE-2566-4FB7-BE13-1519BE1FC36B}"/>
              </a:ext>
            </a:extLst>
          </p:cNvPr>
          <p:cNvSpPr txBox="1"/>
          <p:nvPr/>
        </p:nvSpPr>
        <p:spPr>
          <a:xfrm>
            <a:off x="661182" y="5561737"/>
            <a:ext cx="8666172" cy="461665"/>
          </a:xfrm>
          <a:prstGeom prst="rect">
            <a:avLst/>
          </a:prstGeom>
          <a:noFill/>
        </p:spPr>
        <p:txBody>
          <a:bodyPr wrap="square" rtlCol="0">
            <a:spAutoFit/>
          </a:bodyPr>
          <a:lstStyle/>
          <a:p>
            <a:r>
              <a:rPr lang="en-US" sz="2400" dirty="0" err="1">
                <a:latin typeface="NikoshBAN" panose="02000000000000000000" pitchFamily="2" charset="0"/>
                <a:cs typeface="NikoshBAN" panose="02000000000000000000" pitchFamily="2" charset="0"/>
              </a:rPr>
              <a:t>ভেবে</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বলো</a:t>
            </a:r>
            <a:r>
              <a:rPr lang="en-US" sz="2400" dirty="0">
                <a:latin typeface="NikoshBAN" panose="02000000000000000000" pitchFamily="2" charset="0"/>
                <a:cs typeface="NikoshBAN" panose="02000000000000000000" pitchFamily="2" charset="0"/>
              </a:rPr>
              <a:t>,</a:t>
            </a:r>
            <a:r>
              <a:rPr lang="bn-IN" sz="2400" dirty="0">
                <a:latin typeface="NikoshBAN" panose="02000000000000000000" pitchFamily="2" charset="0"/>
                <a:cs typeface="NikoshBAN" panose="02000000000000000000" pitchFamily="2" charset="0"/>
              </a:rPr>
              <a:t>চিত্রগুলোতে কোনো সম্পর্ক আছে কি ?</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হ্যাঁ</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আছে</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একটি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নির্দিষ্ট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নিয়মে</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যাচ্ছে</a:t>
            </a:r>
            <a:r>
              <a:rPr lang="en-US" sz="2400" dirty="0">
                <a:latin typeface="NikoshBAN" panose="02000000000000000000" pitchFamily="2" charset="0"/>
                <a:cs typeface="NikoshBAN" panose="02000000000000000000" pitchFamily="2" charset="0"/>
              </a:rPr>
              <a:t>। </a:t>
            </a:r>
          </a:p>
        </p:txBody>
      </p:sp>
      <p:sp>
        <p:nvSpPr>
          <p:cNvPr id="28" name="TextBox 27">
            <a:extLst>
              <a:ext uri="{FF2B5EF4-FFF2-40B4-BE49-F238E27FC236}">
                <a16:creationId xmlns="" xmlns:a16="http://schemas.microsoft.com/office/drawing/2014/main" id="{E5562A87-7800-47D2-A2EE-876BC708B1EA}"/>
              </a:ext>
            </a:extLst>
          </p:cNvPr>
          <p:cNvSpPr txBox="1"/>
          <p:nvPr/>
        </p:nvSpPr>
        <p:spPr>
          <a:xfrm>
            <a:off x="1672231" y="508419"/>
            <a:ext cx="5536588" cy="1015663"/>
          </a:xfrm>
          <a:prstGeom prst="rect">
            <a:avLst/>
          </a:prstGeom>
          <a:noFill/>
        </p:spPr>
        <p:txBody>
          <a:bodyPr wrap="square" rtlCol="0">
            <a:spAutoFit/>
          </a:bodyPr>
          <a:lstStyle/>
          <a:p>
            <a:pPr algn="ctr"/>
            <a:r>
              <a:rPr lang="en-US" sz="6000" dirty="0">
                <a:latin typeface="NikoshBAN" panose="02000000000000000000" pitchFamily="2" charset="0"/>
                <a:cs typeface="NikoshBAN" panose="02000000000000000000" pitchFamily="2" charset="0"/>
              </a:rPr>
              <a:t> </a:t>
            </a:r>
          </a:p>
        </p:txBody>
      </p:sp>
      <p:sp>
        <p:nvSpPr>
          <p:cNvPr id="32" name="Oval 31">
            <a:extLst>
              <a:ext uri="{FF2B5EF4-FFF2-40B4-BE49-F238E27FC236}">
                <a16:creationId xmlns="" xmlns:a16="http://schemas.microsoft.com/office/drawing/2014/main" id="{24E88367-E83F-42DE-861F-616CB8FC9340}"/>
              </a:ext>
            </a:extLst>
          </p:cNvPr>
          <p:cNvSpPr/>
          <p:nvPr/>
        </p:nvSpPr>
        <p:spPr>
          <a:xfrm>
            <a:off x="8308004" y="2718833"/>
            <a:ext cx="39444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 xmlns:a16="http://schemas.microsoft.com/office/drawing/2014/main" id="{61B96FB6-CE26-48DB-9D3B-A60C3A14B26D}"/>
              </a:ext>
            </a:extLst>
          </p:cNvPr>
          <p:cNvSpPr/>
          <p:nvPr/>
        </p:nvSpPr>
        <p:spPr>
          <a:xfrm>
            <a:off x="8702443" y="2725868"/>
            <a:ext cx="39444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 xmlns:a16="http://schemas.microsoft.com/office/drawing/2014/main" id="{36888725-F1AB-4B0F-A453-AC694DD2B0E4}"/>
              </a:ext>
            </a:extLst>
          </p:cNvPr>
          <p:cNvSpPr/>
          <p:nvPr/>
        </p:nvSpPr>
        <p:spPr>
          <a:xfrm>
            <a:off x="9086563" y="2735128"/>
            <a:ext cx="39444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 xmlns:a16="http://schemas.microsoft.com/office/drawing/2014/main" id="{9CA5F2BE-D1E7-4B43-94D2-1A7581D291B6}"/>
              </a:ext>
            </a:extLst>
          </p:cNvPr>
          <p:cNvSpPr/>
          <p:nvPr/>
        </p:nvSpPr>
        <p:spPr>
          <a:xfrm>
            <a:off x="6131593" y="2703190"/>
            <a:ext cx="357999"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a:extLst>
              <a:ext uri="{FF2B5EF4-FFF2-40B4-BE49-F238E27FC236}">
                <a16:creationId xmlns="" xmlns:a16="http://schemas.microsoft.com/office/drawing/2014/main" id="{AE1AE9C5-C2DE-4FCE-86B3-4D03850F6B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740" y="3526505"/>
            <a:ext cx="4052885" cy="2018663"/>
          </a:xfrm>
          <a:prstGeom prst="rect">
            <a:avLst/>
          </a:prstGeom>
        </p:spPr>
      </p:pic>
      <p:sp>
        <p:nvSpPr>
          <p:cNvPr id="39" name="TextBox 38">
            <a:extLst>
              <a:ext uri="{FF2B5EF4-FFF2-40B4-BE49-F238E27FC236}">
                <a16:creationId xmlns="" xmlns:a16="http://schemas.microsoft.com/office/drawing/2014/main" id="{C88DFE39-D402-4B5E-9D28-59632E2A0754}"/>
              </a:ext>
            </a:extLst>
          </p:cNvPr>
          <p:cNvSpPr txBox="1"/>
          <p:nvPr/>
        </p:nvSpPr>
        <p:spPr>
          <a:xfrm>
            <a:off x="1020939" y="6039971"/>
            <a:ext cx="7287065" cy="461665"/>
          </a:xfrm>
          <a:prstGeom prst="rect">
            <a:avLst/>
          </a:prstGeom>
          <a:noFill/>
        </p:spPr>
        <p:txBody>
          <a:bodyPr wrap="square" rtlCol="0">
            <a:spAutoFit/>
          </a:bodyPr>
          <a:lstStyle/>
          <a:p>
            <a:r>
              <a:rPr lang="en-US" sz="2400" dirty="0">
                <a:latin typeface="NikoshBAN" panose="02000000000000000000" pitchFamily="2" charset="0"/>
                <a:cs typeface="NikoshBAN" panose="02000000000000000000" pitchFamily="2" charset="0"/>
              </a:rPr>
              <a:t>চ</a:t>
            </a:r>
            <a:r>
              <a:rPr lang="as-IN" sz="2400" dirty="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ত</a:t>
            </a:r>
            <a:r>
              <a:rPr lang="as-IN" sz="2400" dirty="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র </a:t>
            </a:r>
            <a:r>
              <a:rPr lang="as-IN" sz="2400" dirty="0">
                <a:latin typeface="NikoshBAN" panose="02000000000000000000" pitchFamily="2" charset="0"/>
                <a:cs typeface="NikoshBAN" panose="02000000000000000000" pitchFamily="2" charset="0"/>
              </a:rPr>
              <a:t>হ</a:t>
            </a:r>
            <a:r>
              <a:rPr lang="en-US" sz="2400" dirty="0" err="1">
                <a:latin typeface="NikoshBAN" panose="02000000000000000000" pitchFamily="2" charset="0"/>
                <a:cs typeface="NikoshBAN" panose="02000000000000000000" pitchFamily="2" charset="0"/>
              </a:rPr>
              <a:t>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দেখা</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পূর</a:t>
            </a:r>
            <a:r>
              <a:rPr lang="as-IN" sz="2400" dirty="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ব </a:t>
            </a:r>
            <a:r>
              <a:rPr lang="as-IN" sz="2400" dirty="0">
                <a:latin typeface="NikoshBAN" panose="02000000000000000000" pitchFamily="2" charset="0"/>
                <a:cs typeface="NikoshBAN" panose="02000000000000000000" pitchFamily="2" charset="0"/>
              </a:rPr>
              <a:t>প</a:t>
            </a:r>
            <a:r>
              <a:rPr lang="en-US" sz="2400" dirty="0">
                <a:latin typeface="NikoshBAN" panose="02000000000000000000" pitchFamily="2" charset="0"/>
                <a:cs typeface="NikoshBAN" panose="02000000000000000000" pitchFamily="2" charset="0"/>
              </a:rPr>
              <a:t>দ</a:t>
            </a:r>
            <a:r>
              <a:rPr lang="as-IN" sz="2400" dirty="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র </a:t>
            </a:r>
            <a:r>
              <a:rPr lang="as-IN" sz="2400" dirty="0">
                <a:latin typeface="NikoshBAN" panose="02000000000000000000" pitchFamily="2" charset="0"/>
                <a:cs typeface="NikoshBAN" panose="02000000000000000000" pitchFamily="2" charset="0"/>
              </a:rPr>
              <a:t>স</a:t>
            </a:r>
            <a:r>
              <a:rPr lang="en-US" sz="2400" dirty="0" err="1">
                <a:latin typeface="NikoshBAN" panose="02000000000000000000" pitchFamily="2" charset="0"/>
                <a:cs typeface="NikoshBAN" panose="02000000000000000000" pitchFamily="2" charset="0"/>
              </a:rPr>
              <a:t>াথে</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পরের</a:t>
            </a:r>
            <a:r>
              <a:rPr lang="en-US" sz="2400" dirty="0">
                <a:latin typeface="NikoshBAN" panose="02000000000000000000" pitchFamily="2" charset="0"/>
                <a:cs typeface="NikoshBAN" panose="02000000000000000000" pitchFamily="2" charset="0"/>
              </a:rPr>
              <a:t> প</a:t>
            </a:r>
            <a:r>
              <a:rPr lang="as-IN" sz="2400" dirty="0">
                <a:latin typeface="NikoshBAN" panose="02000000000000000000" pitchFamily="2" charset="0"/>
                <a:cs typeface="NikoshBAN" panose="02000000000000000000" pitchFamily="2" charset="0"/>
              </a:rPr>
              <a:t>দ</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র</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ব</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য়</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গ</a:t>
            </a:r>
            <a:r>
              <a:rPr lang="en-US" sz="2400" dirty="0">
                <a:latin typeface="NikoshBAN" panose="02000000000000000000" pitchFamily="2" charset="0"/>
                <a:cs typeface="NikoshBAN" panose="02000000000000000000" pitchFamily="2" charset="0"/>
              </a:rPr>
              <a:t>ফ</a:t>
            </a:r>
            <a:r>
              <a:rPr lang="as-IN" sz="2400" dirty="0">
                <a:latin typeface="NikoshBAN" panose="02000000000000000000" pitchFamily="2" charset="0"/>
                <a:cs typeface="NikoshBAN" panose="02000000000000000000" pitchFamily="2" charset="0"/>
              </a:rPr>
              <a:t>ল</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স</a:t>
            </a:r>
            <a:r>
              <a:rPr lang="en-US" sz="2400" dirty="0" err="1">
                <a:latin typeface="NikoshBAN" panose="02000000000000000000" pitchFamily="2" charset="0"/>
                <a:cs typeface="NikoshBAN" panose="02000000000000000000" pitchFamily="2" charset="0"/>
              </a:rPr>
              <a:t>র্বদা</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সমান</a:t>
            </a:r>
            <a:r>
              <a:rPr lang="en-US" sz="2400" dirty="0">
                <a:latin typeface="NikoshBAN" panose="02000000000000000000" pitchFamily="2" charset="0"/>
                <a:cs typeface="NikoshBAN" panose="02000000000000000000" pitchFamily="2" charset="0"/>
              </a:rPr>
              <a:t>। </a:t>
            </a:r>
          </a:p>
        </p:txBody>
      </p:sp>
      <p:sp>
        <p:nvSpPr>
          <p:cNvPr id="36" name="Rectangle 35"/>
          <p:cNvSpPr/>
          <p:nvPr/>
        </p:nvSpPr>
        <p:spPr>
          <a:xfrm>
            <a:off x="0" y="0"/>
            <a:ext cx="9826723" cy="68579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400703" y="435922"/>
            <a:ext cx="9207531" cy="6092617"/>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566049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ppt_x"/>
                                          </p:val>
                                        </p:tav>
                                        <p:tav tm="100000">
                                          <p:val>
                                            <p:strVal val="#ppt_x"/>
                                          </p:val>
                                        </p:tav>
                                      </p:tavLst>
                                    </p:anim>
                                    <p:anim calcmode="lin" valueType="num">
                                      <p:cBhvr additive="base">
                                        <p:cTn id="29" dur="500" fill="hold"/>
                                        <p:tgtEl>
                                          <p:spTgt spid="15"/>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500" fill="hold"/>
                                        <p:tgtEl>
                                          <p:spTgt spid="16"/>
                                        </p:tgtEl>
                                        <p:attrNameLst>
                                          <p:attrName>ppt_x</p:attrName>
                                        </p:attrNameLst>
                                      </p:cBhvr>
                                      <p:tavLst>
                                        <p:tav tm="0">
                                          <p:val>
                                            <p:strVal val="#ppt_x"/>
                                          </p:val>
                                        </p:tav>
                                        <p:tav tm="100000">
                                          <p:val>
                                            <p:strVal val="#ppt_x"/>
                                          </p:val>
                                        </p:tav>
                                      </p:tavLst>
                                    </p:anim>
                                    <p:anim calcmode="lin" valueType="num">
                                      <p:cBhvr additive="base">
                                        <p:cTn id="33" dur="500" fill="hold"/>
                                        <p:tgtEl>
                                          <p:spTgt spid="16"/>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additive="base">
                                        <p:cTn id="36" dur="500" fill="hold"/>
                                        <p:tgtEl>
                                          <p:spTgt spid="23"/>
                                        </p:tgtEl>
                                        <p:attrNameLst>
                                          <p:attrName>ppt_x</p:attrName>
                                        </p:attrNameLst>
                                      </p:cBhvr>
                                      <p:tavLst>
                                        <p:tav tm="0">
                                          <p:val>
                                            <p:strVal val="#ppt_x"/>
                                          </p:val>
                                        </p:tav>
                                        <p:tav tm="100000">
                                          <p:val>
                                            <p:strVal val="#ppt_x"/>
                                          </p:val>
                                        </p:tav>
                                      </p:tavLst>
                                    </p:anim>
                                    <p:anim calcmode="lin" valueType="num">
                                      <p:cBhvr additive="base">
                                        <p:cTn id="37" dur="500" fill="hold"/>
                                        <p:tgtEl>
                                          <p:spTgt spid="23"/>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 calcmode="lin" valueType="num">
                                      <p:cBhvr additive="base">
                                        <p:cTn id="40" dur="500" fill="hold"/>
                                        <p:tgtEl>
                                          <p:spTgt spid="24"/>
                                        </p:tgtEl>
                                        <p:attrNameLst>
                                          <p:attrName>ppt_x</p:attrName>
                                        </p:attrNameLst>
                                      </p:cBhvr>
                                      <p:tavLst>
                                        <p:tav tm="0">
                                          <p:val>
                                            <p:strVal val="#ppt_x"/>
                                          </p:val>
                                        </p:tav>
                                        <p:tav tm="100000">
                                          <p:val>
                                            <p:strVal val="#ppt_x"/>
                                          </p:val>
                                        </p:tav>
                                      </p:tavLst>
                                    </p:anim>
                                    <p:anim calcmode="lin" valueType="num">
                                      <p:cBhvr additive="base">
                                        <p:cTn id="41" dur="500" fill="hold"/>
                                        <p:tgtEl>
                                          <p:spTgt spid="24"/>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additive="base">
                                        <p:cTn id="44" dur="500" fill="hold"/>
                                        <p:tgtEl>
                                          <p:spTgt spid="17"/>
                                        </p:tgtEl>
                                        <p:attrNameLst>
                                          <p:attrName>ppt_x</p:attrName>
                                        </p:attrNameLst>
                                      </p:cBhvr>
                                      <p:tavLst>
                                        <p:tav tm="0">
                                          <p:val>
                                            <p:strVal val="#ppt_x"/>
                                          </p:val>
                                        </p:tav>
                                        <p:tav tm="100000">
                                          <p:val>
                                            <p:strVal val="#ppt_x"/>
                                          </p:val>
                                        </p:tav>
                                      </p:tavLst>
                                    </p:anim>
                                    <p:anim calcmode="lin" valueType="num">
                                      <p:cBhvr additive="base">
                                        <p:cTn id="45" dur="500" fill="hold"/>
                                        <p:tgtEl>
                                          <p:spTgt spid="17"/>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additive="base">
                                        <p:cTn id="48" dur="500" fill="hold"/>
                                        <p:tgtEl>
                                          <p:spTgt spid="35"/>
                                        </p:tgtEl>
                                        <p:attrNameLst>
                                          <p:attrName>ppt_x</p:attrName>
                                        </p:attrNameLst>
                                      </p:cBhvr>
                                      <p:tavLst>
                                        <p:tav tm="0">
                                          <p:val>
                                            <p:strVal val="#ppt_x"/>
                                          </p:val>
                                        </p:tav>
                                        <p:tav tm="100000">
                                          <p:val>
                                            <p:strVal val="#ppt_x"/>
                                          </p:val>
                                        </p:tav>
                                      </p:tavLst>
                                    </p:anim>
                                    <p:anim calcmode="lin" valueType="num">
                                      <p:cBhvr additive="base">
                                        <p:cTn id="49" dur="500" fill="hold"/>
                                        <p:tgtEl>
                                          <p:spTgt spid="35"/>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additive="base">
                                        <p:cTn id="52" dur="500" fill="hold"/>
                                        <p:tgtEl>
                                          <p:spTgt spid="18"/>
                                        </p:tgtEl>
                                        <p:attrNameLst>
                                          <p:attrName>ppt_x</p:attrName>
                                        </p:attrNameLst>
                                      </p:cBhvr>
                                      <p:tavLst>
                                        <p:tav tm="0">
                                          <p:val>
                                            <p:strVal val="#ppt_x"/>
                                          </p:val>
                                        </p:tav>
                                        <p:tav tm="100000">
                                          <p:val>
                                            <p:strVal val="#ppt_x"/>
                                          </p:val>
                                        </p:tav>
                                      </p:tavLst>
                                    </p:anim>
                                    <p:anim calcmode="lin" valueType="num">
                                      <p:cBhvr additive="base">
                                        <p:cTn id="53" dur="500" fill="hold"/>
                                        <p:tgtEl>
                                          <p:spTgt spid="18"/>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additive="base">
                                        <p:cTn id="56" dur="500" fill="hold"/>
                                        <p:tgtEl>
                                          <p:spTgt spid="19"/>
                                        </p:tgtEl>
                                        <p:attrNameLst>
                                          <p:attrName>ppt_x</p:attrName>
                                        </p:attrNameLst>
                                      </p:cBhvr>
                                      <p:tavLst>
                                        <p:tav tm="0">
                                          <p:val>
                                            <p:strVal val="#ppt_x"/>
                                          </p:val>
                                        </p:tav>
                                        <p:tav tm="100000">
                                          <p:val>
                                            <p:strVal val="#ppt_x"/>
                                          </p:val>
                                        </p:tav>
                                      </p:tavLst>
                                    </p:anim>
                                    <p:anim calcmode="lin" valueType="num">
                                      <p:cBhvr additive="base">
                                        <p:cTn id="57" dur="500" fill="hold"/>
                                        <p:tgtEl>
                                          <p:spTgt spid="19"/>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20"/>
                                        </p:tgtEl>
                                        <p:attrNameLst>
                                          <p:attrName>style.visibility</p:attrName>
                                        </p:attrNameLst>
                                      </p:cBhvr>
                                      <p:to>
                                        <p:strVal val="visible"/>
                                      </p:to>
                                    </p:set>
                                    <p:anim calcmode="lin" valueType="num">
                                      <p:cBhvr additive="base">
                                        <p:cTn id="60" dur="500" fill="hold"/>
                                        <p:tgtEl>
                                          <p:spTgt spid="20"/>
                                        </p:tgtEl>
                                        <p:attrNameLst>
                                          <p:attrName>ppt_x</p:attrName>
                                        </p:attrNameLst>
                                      </p:cBhvr>
                                      <p:tavLst>
                                        <p:tav tm="0">
                                          <p:val>
                                            <p:strVal val="#ppt_x"/>
                                          </p:val>
                                        </p:tav>
                                        <p:tav tm="100000">
                                          <p:val>
                                            <p:strVal val="#ppt_x"/>
                                          </p:val>
                                        </p:tav>
                                      </p:tavLst>
                                    </p:anim>
                                    <p:anim calcmode="lin" valueType="num">
                                      <p:cBhvr additive="base">
                                        <p:cTn id="61" dur="500" fill="hold"/>
                                        <p:tgtEl>
                                          <p:spTgt spid="20"/>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21"/>
                                        </p:tgtEl>
                                        <p:attrNameLst>
                                          <p:attrName>style.visibility</p:attrName>
                                        </p:attrNameLst>
                                      </p:cBhvr>
                                      <p:to>
                                        <p:strVal val="visible"/>
                                      </p:to>
                                    </p:set>
                                    <p:anim calcmode="lin" valueType="num">
                                      <p:cBhvr additive="base">
                                        <p:cTn id="64" dur="500" fill="hold"/>
                                        <p:tgtEl>
                                          <p:spTgt spid="21"/>
                                        </p:tgtEl>
                                        <p:attrNameLst>
                                          <p:attrName>ppt_x</p:attrName>
                                        </p:attrNameLst>
                                      </p:cBhvr>
                                      <p:tavLst>
                                        <p:tav tm="0">
                                          <p:val>
                                            <p:strVal val="#ppt_x"/>
                                          </p:val>
                                        </p:tav>
                                        <p:tav tm="100000">
                                          <p:val>
                                            <p:strVal val="#ppt_x"/>
                                          </p:val>
                                        </p:tav>
                                      </p:tavLst>
                                    </p:anim>
                                    <p:anim calcmode="lin" valueType="num">
                                      <p:cBhvr additive="base">
                                        <p:cTn id="65" dur="500" fill="hold"/>
                                        <p:tgtEl>
                                          <p:spTgt spid="21"/>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additive="base">
                                        <p:cTn id="68" dur="500" fill="hold"/>
                                        <p:tgtEl>
                                          <p:spTgt spid="22"/>
                                        </p:tgtEl>
                                        <p:attrNameLst>
                                          <p:attrName>ppt_x</p:attrName>
                                        </p:attrNameLst>
                                      </p:cBhvr>
                                      <p:tavLst>
                                        <p:tav tm="0">
                                          <p:val>
                                            <p:strVal val="#ppt_x"/>
                                          </p:val>
                                        </p:tav>
                                        <p:tav tm="100000">
                                          <p:val>
                                            <p:strVal val="#ppt_x"/>
                                          </p:val>
                                        </p:tav>
                                      </p:tavLst>
                                    </p:anim>
                                    <p:anim calcmode="lin" valueType="num">
                                      <p:cBhvr additive="base">
                                        <p:cTn id="69" dur="500" fill="hold"/>
                                        <p:tgtEl>
                                          <p:spTgt spid="22"/>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32"/>
                                        </p:tgtEl>
                                        <p:attrNameLst>
                                          <p:attrName>style.visibility</p:attrName>
                                        </p:attrNameLst>
                                      </p:cBhvr>
                                      <p:to>
                                        <p:strVal val="visible"/>
                                      </p:to>
                                    </p:set>
                                    <p:anim calcmode="lin" valueType="num">
                                      <p:cBhvr additive="base">
                                        <p:cTn id="72" dur="500" fill="hold"/>
                                        <p:tgtEl>
                                          <p:spTgt spid="32"/>
                                        </p:tgtEl>
                                        <p:attrNameLst>
                                          <p:attrName>ppt_x</p:attrName>
                                        </p:attrNameLst>
                                      </p:cBhvr>
                                      <p:tavLst>
                                        <p:tav tm="0">
                                          <p:val>
                                            <p:strVal val="#ppt_x"/>
                                          </p:val>
                                        </p:tav>
                                        <p:tav tm="100000">
                                          <p:val>
                                            <p:strVal val="#ppt_x"/>
                                          </p:val>
                                        </p:tav>
                                      </p:tavLst>
                                    </p:anim>
                                    <p:anim calcmode="lin" valueType="num">
                                      <p:cBhvr additive="base">
                                        <p:cTn id="73" dur="500" fill="hold"/>
                                        <p:tgtEl>
                                          <p:spTgt spid="32"/>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33"/>
                                        </p:tgtEl>
                                        <p:attrNameLst>
                                          <p:attrName>style.visibility</p:attrName>
                                        </p:attrNameLst>
                                      </p:cBhvr>
                                      <p:to>
                                        <p:strVal val="visible"/>
                                      </p:to>
                                    </p:set>
                                    <p:anim calcmode="lin" valueType="num">
                                      <p:cBhvr additive="base">
                                        <p:cTn id="76" dur="500" fill="hold"/>
                                        <p:tgtEl>
                                          <p:spTgt spid="33"/>
                                        </p:tgtEl>
                                        <p:attrNameLst>
                                          <p:attrName>ppt_x</p:attrName>
                                        </p:attrNameLst>
                                      </p:cBhvr>
                                      <p:tavLst>
                                        <p:tav tm="0">
                                          <p:val>
                                            <p:strVal val="#ppt_x"/>
                                          </p:val>
                                        </p:tav>
                                        <p:tav tm="100000">
                                          <p:val>
                                            <p:strVal val="#ppt_x"/>
                                          </p:val>
                                        </p:tav>
                                      </p:tavLst>
                                    </p:anim>
                                    <p:anim calcmode="lin" valueType="num">
                                      <p:cBhvr additive="base">
                                        <p:cTn id="77" dur="500" fill="hold"/>
                                        <p:tgtEl>
                                          <p:spTgt spid="33"/>
                                        </p:tgtEl>
                                        <p:attrNameLst>
                                          <p:attrName>ppt_y</p:attrName>
                                        </p:attrNameLst>
                                      </p:cBhvr>
                                      <p:tavLst>
                                        <p:tav tm="0">
                                          <p:val>
                                            <p:strVal val="1+#ppt_h/2"/>
                                          </p:val>
                                        </p:tav>
                                        <p:tav tm="100000">
                                          <p:val>
                                            <p:strVal val="#ppt_y"/>
                                          </p:val>
                                        </p:tav>
                                      </p:tavLst>
                                    </p:anim>
                                  </p:childTnLst>
                                </p:cTn>
                              </p:par>
                              <p:par>
                                <p:cTn id="78" presetID="2" presetClass="entr" presetSubtype="4" fill="hold" grpId="0" nodeType="withEffect">
                                  <p:stCondLst>
                                    <p:cond delay="0"/>
                                  </p:stCondLst>
                                  <p:childTnLst>
                                    <p:set>
                                      <p:cBhvr>
                                        <p:cTn id="79" dur="1" fill="hold">
                                          <p:stCondLst>
                                            <p:cond delay="0"/>
                                          </p:stCondLst>
                                        </p:cTn>
                                        <p:tgtEl>
                                          <p:spTgt spid="34"/>
                                        </p:tgtEl>
                                        <p:attrNameLst>
                                          <p:attrName>style.visibility</p:attrName>
                                        </p:attrNameLst>
                                      </p:cBhvr>
                                      <p:to>
                                        <p:strVal val="visible"/>
                                      </p:to>
                                    </p:set>
                                    <p:anim calcmode="lin" valueType="num">
                                      <p:cBhvr additive="base">
                                        <p:cTn id="80" dur="500" fill="hold"/>
                                        <p:tgtEl>
                                          <p:spTgt spid="34"/>
                                        </p:tgtEl>
                                        <p:attrNameLst>
                                          <p:attrName>ppt_x</p:attrName>
                                        </p:attrNameLst>
                                      </p:cBhvr>
                                      <p:tavLst>
                                        <p:tav tm="0">
                                          <p:val>
                                            <p:strVal val="#ppt_x"/>
                                          </p:val>
                                        </p:tav>
                                        <p:tav tm="100000">
                                          <p:val>
                                            <p:strVal val="#ppt_x"/>
                                          </p:val>
                                        </p:tav>
                                      </p:tavLst>
                                    </p:anim>
                                    <p:anim calcmode="lin" valueType="num">
                                      <p:cBhvr additive="base">
                                        <p:cTn id="81" dur="500" fill="hold"/>
                                        <p:tgtEl>
                                          <p:spTgt spid="34"/>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4"/>
                                        </p:tgtEl>
                                        <p:attrNameLst>
                                          <p:attrName>style.visibility</p:attrName>
                                        </p:attrNameLst>
                                      </p:cBhvr>
                                      <p:to>
                                        <p:strVal val="visible"/>
                                      </p:to>
                                    </p:set>
                                    <p:anim calcmode="lin" valueType="num">
                                      <p:cBhvr additive="base">
                                        <p:cTn id="84" dur="500" fill="hold"/>
                                        <p:tgtEl>
                                          <p:spTgt spid="4"/>
                                        </p:tgtEl>
                                        <p:attrNameLst>
                                          <p:attrName>ppt_x</p:attrName>
                                        </p:attrNameLst>
                                      </p:cBhvr>
                                      <p:tavLst>
                                        <p:tav tm="0">
                                          <p:val>
                                            <p:strVal val="#ppt_x"/>
                                          </p:val>
                                        </p:tav>
                                        <p:tav tm="100000">
                                          <p:val>
                                            <p:strVal val="#ppt_x"/>
                                          </p:val>
                                        </p:tav>
                                      </p:tavLst>
                                    </p:anim>
                                    <p:anim calcmode="lin" valueType="num">
                                      <p:cBhvr additive="base">
                                        <p:cTn id="85" dur="500" fill="hold"/>
                                        <p:tgtEl>
                                          <p:spTgt spid="4"/>
                                        </p:tgtEl>
                                        <p:attrNameLst>
                                          <p:attrName>ppt_y</p:attrName>
                                        </p:attrNameLst>
                                      </p:cBhvr>
                                      <p:tavLst>
                                        <p:tav tm="0">
                                          <p:val>
                                            <p:strVal val="1+#ppt_h/2"/>
                                          </p:val>
                                        </p:tav>
                                        <p:tav tm="100000">
                                          <p:val>
                                            <p:strVal val="#ppt_y"/>
                                          </p:val>
                                        </p:tav>
                                      </p:tavLst>
                                    </p:anim>
                                  </p:childTnLst>
                                </p:cTn>
                              </p:par>
                              <p:par>
                                <p:cTn id="86" presetID="2" presetClass="entr" presetSubtype="4" fill="hold" grpId="0" nodeType="withEffect">
                                  <p:stCondLst>
                                    <p:cond delay="0"/>
                                  </p:stCondLst>
                                  <p:childTnLst>
                                    <p:set>
                                      <p:cBhvr>
                                        <p:cTn id="87" dur="1" fill="hold">
                                          <p:stCondLst>
                                            <p:cond delay="0"/>
                                          </p:stCondLst>
                                        </p:cTn>
                                        <p:tgtEl>
                                          <p:spTgt spid="5"/>
                                        </p:tgtEl>
                                        <p:attrNameLst>
                                          <p:attrName>style.visibility</p:attrName>
                                        </p:attrNameLst>
                                      </p:cBhvr>
                                      <p:to>
                                        <p:strVal val="visible"/>
                                      </p:to>
                                    </p:set>
                                    <p:anim calcmode="lin" valueType="num">
                                      <p:cBhvr additive="base">
                                        <p:cTn id="88" dur="500" fill="hold"/>
                                        <p:tgtEl>
                                          <p:spTgt spid="5"/>
                                        </p:tgtEl>
                                        <p:attrNameLst>
                                          <p:attrName>ppt_x</p:attrName>
                                        </p:attrNameLst>
                                      </p:cBhvr>
                                      <p:tavLst>
                                        <p:tav tm="0">
                                          <p:val>
                                            <p:strVal val="#ppt_x"/>
                                          </p:val>
                                        </p:tav>
                                        <p:tav tm="100000">
                                          <p:val>
                                            <p:strVal val="#ppt_x"/>
                                          </p:val>
                                        </p:tav>
                                      </p:tavLst>
                                    </p:anim>
                                    <p:anim calcmode="lin" valueType="num">
                                      <p:cBhvr additive="base">
                                        <p:cTn id="89" dur="500" fill="hold"/>
                                        <p:tgtEl>
                                          <p:spTgt spid="5"/>
                                        </p:tgtEl>
                                        <p:attrNameLst>
                                          <p:attrName>ppt_y</p:attrName>
                                        </p:attrNameLst>
                                      </p:cBhvr>
                                      <p:tavLst>
                                        <p:tav tm="0">
                                          <p:val>
                                            <p:strVal val="1+#ppt_h/2"/>
                                          </p:val>
                                        </p:tav>
                                        <p:tav tm="100000">
                                          <p:val>
                                            <p:strVal val="#ppt_y"/>
                                          </p:val>
                                        </p:tav>
                                      </p:tavLst>
                                    </p:anim>
                                  </p:childTnLst>
                                </p:cTn>
                              </p:par>
                              <p:par>
                                <p:cTn id="90" presetID="2" presetClass="entr" presetSubtype="4" fill="hold" grpId="0" nodeType="withEffect">
                                  <p:stCondLst>
                                    <p:cond delay="0"/>
                                  </p:stCondLst>
                                  <p:childTnLst>
                                    <p:set>
                                      <p:cBhvr>
                                        <p:cTn id="91" dur="1" fill="hold">
                                          <p:stCondLst>
                                            <p:cond delay="0"/>
                                          </p:stCondLst>
                                        </p:cTn>
                                        <p:tgtEl>
                                          <p:spTgt spid="6"/>
                                        </p:tgtEl>
                                        <p:attrNameLst>
                                          <p:attrName>style.visibility</p:attrName>
                                        </p:attrNameLst>
                                      </p:cBhvr>
                                      <p:to>
                                        <p:strVal val="visible"/>
                                      </p:to>
                                    </p:set>
                                    <p:anim calcmode="lin" valueType="num">
                                      <p:cBhvr additive="base">
                                        <p:cTn id="92" dur="500" fill="hold"/>
                                        <p:tgtEl>
                                          <p:spTgt spid="6"/>
                                        </p:tgtEl>
                                        <p:attrNameLst>
                                          <p:attrName>ppt_x</p:attrName>
                                        </p:attrNameLst>
                                      </p:cBhvr>
                                      <p:tavLst>
                                        <p:tav tm="0">
                                          <p:val>
                                            <p:strVal val="#ppt_x"/>
                                          </p:val>
                                        </p:tav>
                                        <p:tav tm="100000">
                                          <p:val>
                                            <p:strVal val="#ppt_x"/>
                                          </p:val>
                                        </p:tav>
                                      </p:tavLst>
                                    </p:anim>
                                    <p:anim calcmode="lin" valueType="num">
                                      <p:cBhvr additive="base">
                                        <p:cTn id="93" dur="500" fill="hold"/>
                                        <p:tgtEl>
                                          <p:spTgt spid="6"/>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14"/>
                                        </p:tgtEl>
                                        <p:attrNameLst>
                                          <p:attrName>style.visibility</p:attrName>
                                        </p:attrNameLst>
                                      </p:cBhvr>
                                      <p:to>
                                        <p:strVal val="visible"/>
                                      </p:to>
                                    </p:set>
                                    <p:anim calcmode="lin" valueType="num">
                                      <p:cBhvr additive="base">
                                        <p:cTn id="96" dur="500" fill="hold"/>
                                        <p:tgtEl>
                                          <p:spTgt spid="14"/>
                                        </p:tgtEl>
                                        <p:attrNameLst>
                                          <p:attrName>ppt_x</p:attrName>
                                        </p:attrNameLst>
                                      </p:cBhvr>
                                      <p:tavLst>
                                        <p:tav tm="0">
                                          <p:val>
                                            <p:strVal val="#ppt_x"/>
                                          </p:val>
                                        </p:tav>
                                        <p:tav tm="100000">
                                          <p:val>
                                            <p:strVal val="#ppt_x"/>
                                          </p:val>
                                        </p:tav>
                                      </p:tavLst>
                                    </p:anim>
                                    <p:anim calcmode="lin" valueType="num">
                                      <p:cBhvr additive="base">
                                        <p:cTn id="97" dur="500" fill="hold"/>
                                        <p:tgtEl>
                                          <p:spTgt spid="14"/>
                                        </p:tgtEl>
                                        <p:attrNameLst>
                                          <p:attrName>ppt_y</p:attrName>
                                        </p:attrNameLst>
                                      </p:cBhvr>
                                      <p:tavLst>
                                        <p:tav tm="0">
                                          <p:val>
                                            <p:strVal val="1+#ppt_h/2"/>
                                          </p:val>
                                        </p:tav>
                                        <p:tav tm="100000">
                                          <p:val>
                                            <p:strVal val="#ppt_y"/>
                                          </p:val>
                                        </p:tav>
                                      </p:tavLst>
                                    </p:anim>
                                  </p:childTnLst>
                                </p:cTn>
                              </p:par>
                              <p:par>
                                <p:cTn id="98" presetID="2" presetClass="entr" presetSubtype="4" fill="hold" grpId="0" nodeType="withEffect">
                                  <p:stCondLst>
                                    <p:cond delay="0"/>
                                  </p:stCondLst>
                                  <p:childTnLst>
                                    <p:set>
                                      <p:cBhvr>
                                        <p:cTn id="99" dur="1" fill="hold">
                                          <p:stCondLst>
                                            <p:cond delay="0"/>
                                          </p:stCondLst>
                                        </p:cTn>
                                        <p:tgtEl>
                                          <p:spTgt spid="13"/>
                                        </p:tgtEl>
                                        <p:attrNameLst>
                                          <p:attrName>style.visibility</p:attrName>
                                        </p:attrNameLst>
                                      </p:cBhvr>
                                      <p:to>
                                        <p:strVal val="visible"/>
                                      </p:to>
                                    </p:set>
                                    <p:anim calcmode="lin" valueType="num">
                                      <p:cBhvr additive="base">
                                        <p:cTn id="100" dur="500" fill="hold"/>
                                        <p:tgtEl>
                                          <p:spTgt spid="13"/>
                                        </p:tgtEl>
                                        <p:attrNameLst>
                                          <p:attrName>ppt_x</p:attrName>
                                        </p:attrNameLst>
                                      </p:cBhvr>
                                      <p:tavLst>
                                        <p:tav tm="0">
                                          <p:val>
                                            <p:strVal val="#ppt_x"/>
                                          </p:val>
                                        </p:tav>
                                        <p:tav tm="100000">
                                          <p:val>
                                            <p:strVal val="#ppt_x"/>
                                          </p:val>
                                        </p:tav>
                                      </p:tavLst>
                                    </p:anim>
                                    <p:anim calcmode="lin" valueType="num">
                                      <p:cBhvr additive="base">
                                        <p:cTn id="101" dur="500" fill="hold"/>
                                        <p:tgtEl>
                                          <p:spTgt spid="13"/>
                                        </p:tgtEl>
                                        <p:attrNameLst>
                                          <p:attrName>ppt_y</p:attrName>
                                        </p:attrNameLst>
                                      </p:cBhvr>
                                      <p:tavLst>
                                        <p:tav tm="0">
                                          <p:val>
                                            <p:strVal val="1+#ppt_h/2"/>
                                          </p:val>
                                        </p:tav>
                                        <p:tav tm="100000">
                                          <p:val>
                                            <p:strVal val="#ppt_y"/>
                                          </p:val>
                                        </p:tav>
                                      </p:tavLst>
                                    </p:anim>
                                  </p:childTnLst>
                                </p:cTn>
                              </p:par>
                              <p:par>
                                <p:cTn id="102" presetID="2" presetClass="entr" presetSubtype="4" fill="hold" grpId="0" nodeType="withEffect">
                                  <p:stCondLst>
                                    <p:cond delay="0"/>
                                  </p:stCondLst>
                                  <p:childTnLst>
                                    <p:set>
                                      <p:cBhvr>
                                        <p:cTn id="103" dur="1" fill="hold">
                                          <p:stCondLst>
                                            <p:cond delay="0"/>
                                          </p:stCondLst>
                                        </p:cTn>
                                        <p:tgtEl>
                                          <p:spTgt spid="12"/>
                                        </p:tgtEl>
                                        <p:attrNameLst>
                                          <p:attrName>style.visibility</p:attrName>
                                        </p:attrNameLst>
                                      </p:cBhvr>
                                      <p:to>
                                        <p:strVal val="visible"/>
                                      </p:to>
                                    </p:set>
                                    <p:anim calcmode="lin" valueType="num">
                                      <p:cBhvr additive="base">
                                        <p:cTn id="104" dur="500" fill="hold"/>
                                        <p:tgtEl>
                                          <p:spTgt spid="12"/>
                                        </p:tgtEl>
                                        <p:attrNameLst>
                                          <p:attrName>ppt_x</p:attrName>
                                        </p:attrNameLst>
                                      </p:cBhvr>
                                      <p:tavLst>
                                        <p:tav tm="0">
                                          <p:val>
                                            <p:strVal val="#ppt_x"/>
                                          </p:val>
                                        </p:tav>
                                        <p:tav tm="100000">
                                          <p:val>
                                            <p:strVal val="#ppt_x"/>
                                          </p:val>
                                        </p:tav>
                                      </p:tavLst>
                                    </p:anim>
                                    <p:anim calcmode="lin" valueType="num">
                                      <p:cBhvr additive="base">
                                        <p:cTn id="105" dur="500" fill="hold"/>
                                        <p:tgtEl>
                                          <p:spTgt spid="12"/>
                                        </p:tgtEl>
                                        <p:attrNameLst>
                                          <p:attrName>ppt_y</p:attrName>
                                        </p:attrNameLst>
                                      </p:cBhvr>
                                      <p:tavLst>
                                        <p:tav tm="0">
                                          <p:val>
                                            <p:strVal val="1+#ppt_h/2"/>
                                          </p:val>
                                        </p:tav>
                                        <p:tav tm="100000">
                                          <p:val>
                                            <p:strVal val="#ppt_y"/>
                                          </p:val>
                                        </p:tav>
                                      </p:tavLst>
                                    </p:anim>
                                  </p:childTnLst>
                                </p:cTn>
                              </p:par>
                              <p:par>
                                <p:cTn id="106" presetID="8" presetClass="entr" presetSubtype="16" fill="hold" nodeType="withEffect">
                                  <p:stCondLst>
                                    <p:cond delay="0"/>
                                  </p:stCondLst>
                                  <p:childTnLst>
                                    <p:set>
                                      <p:cBhvr>
                                        <p:cTn id="107" dur="1" fill="hold">
                                          <p:stCondLst>
                                            <p:cond delay="0"/>
                                          </p:stCondLst>
                                        </p:cTn>
                                        <p:tgtEl>
                                          <p:spTgt spid="31"/>
                                        </p:tgtEl>
                                        <p:attrNameLst>
                                          <p:attrName>style.visibility</p:attrName>
                                        </p:attrNameLst>
                                      </p:cBhvr>
                                      <p:to>
                                        <p:strVal val="visible"/>
                                      </p:to>
                                    </p:set>
                                    <p:animEffect transition="in" filter="diamond(in)">
                                      <p:cBhvr>
                                        <p:cTn id="108" dur="2000"/>
                                        <p:tgtEl>
                                          <p:spTgt spid="31"/>
                                        </p:tgtEl>
                                      </p:cBhvr>
                                    </p:animEffect>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nodeType="clickEffect">
                                  <p:stCondLst>
                                    <p:cond delay="0"/>
                                  </p:stCondLst>
                                  <p:childTnLst>
                                    <p:set>
                                      <p:cBhvr>
                                        <p:cTn id="112" dur="1" fill="hold">
                                          <p:stCondLst>
                                            <p:cond delay="0"/>
                                          </p:stCondLst>
                                        </p:cTn>
                                        <p:tgtEl>
                                          <p:spTgt spid="37"/>
                                        </p:tgtEl>
                                        <p:attrNameLst>
                                          <p:attrName>style.visibility</p:attrName>
                                        </p:attrNameLst>
                                      </p:cBhvr>
                                      <p:to>
                                        <p:strVal val="visible"/>
                                      </p:to>
                                    </p:set>
                                    <p:anim calcmode="lin" valueType="num">
                                      <p:cBhvr additive="base">
                                        <p:cTn id="113" dur="500" fill="hold"/>
                                        <p:tgtEl>
                                          <p:spTgt spid="37"/>
                                        </p:tgtEl>
                                        <p:attrNameLst>
                                          <p:attrName>ppt_x</p:attrName>
                                        </p:attrNameLst>
                                      </p:cBhvr>
                                      <p:tavLst>
                                        <p:tav tm="0">
                                          <p:val>
                                            <p:strVal val="#ppt_x"/>
                                          </p:val>
                                        </p:tav>
                                        <p:tav tm="100000">
                                          <p:val>
                                            <p:strVal val="#ppt_x"/>
                                          </p:val>
                                        </p:tav>
                                      </p:tavLst>
                                    </p:anim>
                                    <p:anim calcmode="lin" valueType="num">
                                      <p:cBhvr additive="base">
                                        <p:cTn id="114"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2" presetClass="entr" presetSubtype="4" fill="hold" nodeType="clickEffect">
                                  <p:stCondLst>
                                    <p:cond delay="0"/>
                                  </p:stCondLst>
                                  <p:childTnLst>
                                    <p:set>
                                      <p:cBhvr>
                                        <p:cTn id="118" dur="1" fill="hold">
                                          <p:stCondLst>
                                            <p:cond delay="0"/>
                                          </p:stCondLst>
                                        </p:cTn>
                                        <p:tgtEl>
                                          <p:spTgt spid="11">
                                            <p:txEl>
                                              <p:pRg st="0" end="0"/>
                                            </p:txEl>
                                          </p:spTgt>
                                        </p:tgtEl>
                                        <p:attrNameLst>
                                          <p:attrName>style.visibility</p:attrName>
                                        </p:attrNameLst>
                                      </p:cBhvr>
                                      <p:to>
                                        <p:strVal val="visible"/>
                                      </p:to>
                                    </p:set>
                                    <p:animEffect transition="in" filter="wipe(down)">
                                      <p:cBhvr>
                                        <p:cTn id="119" dur="500"/>
                                        <p:tgtEl>
                                          <p:spTgt spid="11">
                                            <p:txEl>
                                              <p:pRg st="0" end="0"/>
                                            </p:txEl>
                                          </p:spTgt>
                                        </p:tgtEl>
                                      </p:cBhvr>
                                    </p:animEffect>
                                  </p:childTnLst>
                                </p:cTn>
                              </p:par>
                            </p:childTnLst>
                          </p:cTn>
                        </p:par>
                      </p:childTnLst>
                    </p:cTn>
                  </p:par>
                  <p:par>
                    <p:cTn id="120" fill="hold">
                      <p:stCondLst>
                        <p:cond delay="indefinite"/>
                      </p:stCondLst>
                      <p:childTnLst>
                        <p:par>
                          <p:cTn id="121" fill="hold">
                            <p:stCondLst>
                              <p:cond delay="0"/>
                            </p:stCondLst>
                            <p:childTnLst>
                              <p:par>
                                <p:cTn id="122" presetID="2" presetClass="entr" presetSubtype="4" fill="hold" nodeType="clickEffect">
                                  <p:stCondLst>
                                    <p:cond delay="0"/>
                                  </p:stCondLst>
                                  <p:childTnLst>
                                    <p:set>
                                      <p:cBhvr>
                                        <p:cTn id="123" dur="1" fill="hold">
                                          <p:stCondLst>
                                            <p:cond delay="0"/>
                                          </p:stCondLst>
                                        </p:cTn>
                                        <p:tgtEl>
                                          <p:spTgt spid="39">
                                            <p:txEl>
                                              <p:pRg st="0" end="0"/>
                                            </p:txEl>
                                          </p:spTgt>
                                        </p:tgtEl>
                                        <p:attrNameLst>
                                          <p:attrName>style.visibility</p:attrName>
                                        </p:attrNameLst>
                                      </p:cBhvr>
                                      <p:to>
                                        <p:strVal val="visible"/>
                                      </p:to>
                                    </p:set>
                                    <p:anim calcmode="lin" valueType="num">
                                      <p:cBhvr additive="base">
                                        <p:cTn id="124" dur="500" fill="hold"/>
                                        <p:tgtEl>
                                          <p:spTgt spid="39">
                                            <p:txEl>
                                              <p:pRg st="0" end="0"/>
                                            </p:txEl>
                                          </p:spTgt>
                                        </p:tgtEl>
                                        <p:attrNameLst>
                                          <p:attrName>ppt_x</p:attrName>
                                        </p:attrNameLst>
                                      </p:cBhvr>
                                      <p:tavLst>
                                        <p:tav tm="0">
                                          <p:val>
                                            <p:strVal val="#ppt_x"/>
                                          </p:val>
                                        </p:tav>
                                        <p:tav tm="100000">
                                          <p:val>
                                            <p:strVal val="#ppt_x"/>
                                          </p:val>
                                        </p:tav>
                                      </p:tavLst>
                                    </p:anim>
                                    <p:anim calcmode="lin" valueType="num">
                                      <p:cBhvr additive="base">
                                        <p:cTn id="125" dur="500" fill="hold"/>
                                        <p:tgtEl>
                                          <p:spTgt spid="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31" presetClass="entr" presetSubtype="0" fill="hold" grpId="0" nodeType="clickEffect">
                                  <p:stCondLst>
                                    <p:cond delay="0"/>
                                  </p:stCondLst>
                                  <p:childTnLst>
                                    <p:set>
                                      <p:cBhvr>
                                        <p:cTn id="129" dur="1" fill="hold">
                                          <p:stCondLst>
                                            <p:cond delay="0"/>
                                          </p:stCondLst>
                                        </p:cTn>
                                        <p:tgtEl>
                                          <p:spTgt spid="28"/>
                                        </p:tgtEl>
                                        <p:attrNameLst>
                                          <p:attrName>style.visibility</p:attrName>
                                        </p:attrNameLst>
                                      </p:cBhvr>
                                      <p:to>
                                        <p:strVal val="visible"/>
                                      </p:to>
                                    </p:set>
                                    <p:anim calcmode="lin" valueType="num">
                                      <p:cBhvr>
                                        <p:cTn id="130" dur="1000" fill="hold"/>
                                        <p:tgtEl>
                                          <p:spTgt spid="28"/>
                                        </p:tgtEl>
                                        <p:attrNameLst>
                                          <p:attrName>ppt_w</p:attrName>
                                        </p:attrNameLst>
                                      </p:cBhvr>
                                      <p:tavLst>
                                        <p:tav tm="0">
                                          <p:val>
                                            <p:fltVal val="0"/>
                                          </p:val>
                                        </p:tav>
                                        <p:tav tm="100000">
                                          <p:val>
                                            <p:strVal val="#ppt_w"/>
                                          </p:val>
                                        </p:tav>
                                      </p:tavLst>
                                    </p:anim>
                                    <p:anim calcmode="lin" valueType="num">
                                      <p:cBhvr>
                                        <p:cTn id="131" dur="1000" fill="hold"/>
                                        <p:tgtEl>
                                          <p:spTgt spid="28"/>
                                        </p:tgtEl>
                                        <p:attrNameLst>
                                          <p:attrName>ppt_h</p:attrName>
                                        </p:attrNameLst>
                                      </p:cBhvr>
                                      <p:tavLst>
                                        <p:tav tm="0">
                                          <p:val>
                                            <p:fltVal val="0"/>
                                          </p:val>
                                        </p:tav>
                                        <p:tav tm="100000">
                                          <p:val>
                                            <p:strVal val="#ppt_h"/>
                                          </p:val>
                                        </p:tav>
                                      </p:tavLst>
                                    </p:anim>
                                    <p:anim calcmode="lin" valueType="num">
                                      <p:cBhvr>
                                        <p:cTn id="132" dur="1000" fill="hold"/>
                                        <p:tgtEl>
                                          <p:spTgt spid="28"/>
                                        </p:tgtEl>
                                        <p:attrNameLst>
                                          <p:attrName>style.rotation</p:attrName>
                                        </p:attrNameLst>
                                      </p:cBhvr>
                                      <p:tavLst>
                                        <p:tav tm="0">
                                          <p:val>
                                            <p:fltVal val="90"/>
                                          </p:val>
                                        </p:tav>
                                        <p:tav tm="100000">
                                          <p:val>
                                            <p:fltVal val="0"/>
                                          </p:val>
                                        </p:tav>
                                      </p:tavLst>
                                    </p:anim>
                                    <p:animEffect transition="in" filter="fade">
                                      <p:cBhvr>
                                        <p:cTn id="133" dur="1000"/>
                                        <p:tgtEl>
                                          <p:spTgt spid="28"/>
                                        </p:tgtEl>
                                      </p:cBhvr>
                                    </p:animEffect>
                                  </p:childTnLst>
                                </p:cTn>
                              </p:par>
                            </p:childTnLst>
                          </p:cTn>
                        </p:par>
                      </p:childTnLst>
                    </p:cTn>
                  </p:par>
                  <p:par>
                    <p:cTn id="134" fill="hold">
                      <p:stCondLst>
                        <p:cond delay="indefinite"/>
                      </p:stCondLst>
                      <p:childTnLst>
                        <p:par>
                          <p:cTn id="135" fill="hold">
                            <p:stCondLst>
                              <p:cond delay="0"/>
                            </p:stCondLst>
                            <p:childTnLst>
                              <p:par>
                                <p:cTn id="136" presetID="26" presetClass="entr" presetSubtype="0" fill="hold" grpId="1" nodeType="clickEffect">
                                  <p:stCondLst>
                                    <p:cond delay="0"/>
                                  </p:stCondLst>
                                  <p:childTnLst>
                                    <p:set>
                                      <p:cBhvr>
                                        <p:cTn id="137" dur="1" fill="hold">
                                          <p:stCondLst>
                                            <p:cond delay="0"/>
                                          </p:stCondLst>
                                        </p:cTn>
                                        <p:tgtEl>
                                          <p:spTgt spid="28"/>
                                        </p:tgtEl>
                                        <p:attrNameLst>
                                          <p:attrName>style.visibility</p:attrName>
                                        </p:attrNameLst>
                                      </p:cBhvr>
                                      <p:to>
                                        <p:strVal val="visible"/>
                                      </p:to>
                                    </p:set>
                                    <p:animEffect transition="in" filter="wipe(down)">
                                      <p:cBhvr>
                                        <p:cTn id="138" dur="580">
                                          <p:stCondLst>
                                            <p:cond delay="0"/>
                                          </p:stCondLst>
                                        </p:cTn>
                                        <p:tgtEl>
                                          <p:spTgt spid="28"/>
                                        </p:tgtEl>
                                      </p:cBhvr>
                                    </p:animEffect>
                                    <p:anim calcmode="lin" valueType="num">
                                      <p:cBhvr>
                                        <p:cTn id="139"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40"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41"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142"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43"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44" dur="26">
                                          <p:stCondLst>
                                            <p:cond delay="650"/>
                                          </p:stCondLst>
                                        </p:cTn>
                                        <p:tgtEl>
                                          <p:spTgt spid="28"/>
                                        </p:tgtEl>
                                      </p:cBhvr>
                                      <p:to x="100000" y="60000"/>
                                    </p:animScale>
                                    <p:animScale>
                                      <p:cBhvr>
                                        <p:cTn id="145" dur="166" decel="50000">
                                          <p:stCondLst>
                                            <p:cond delay="676"/>
                                          </p:stCondLst>
                                        </p:cTn>
                                        <p:tgtEl>
                                          <p:spTgt spid="28"/>
                                        </p:tgtEl>
                                      </p:cBhvr>
                                      <p:to x="100000" y="100000"/>
                                    </p:animScale>
                                    <p:animScale>
                                      <p:cBhvr>
                                        <p:cTn id="146" dur="26">
                                          <p:stCondLst>
                                            <p:cond delay="1312"/>
                                          </p:stCondLst>
                                        </p:cTn>
                                        <p:tgtEl>
                                          <p:spTgt spid="28"/>
                                        </p:tgtEl>
                                      </p:cBhvr>
                                      <p:to x="100000" y="80000"/>
                                    </p:animScale>
                                    <p:animScale>
                                      <p:cBhvr>
                                        <p:cTn id="147" dur="166" decel="50000">
                                          <p:stCondLst>
                                            <p:cond delay="1338"/>
                                          </p:stCondLst>
                                        </p:cTn>
                                        <p:tgtEl>
                                          <p:spTgt spid="28"/>
                                        </p:tgtEl>
                                      </p:cBhvr>
                                      <p:to x="100000" y="100000"/>
                                    </p:animScale>
                                    <p:animScale>
                                      <p:cBhvr>
                                        <p:cTn id="148" dur="26">
                                          <p:stCondLst>
                                            <p:cond delay="1642"/>
                                          </p:stCondLst>
                                        </p:cTn>
                                        <p:tgtEl>
                                          <p:spTgt spid="28"/>
                                        </p:tgtEl>
                                      </p:cBhvr>
                                      <p:to x="100000" y="90000"/>
                                    </p:animScale>
                                    <p:animScale>
                                      <p:cBhvr>
                                        <p:cTn id="149" dur="166" decel="50000">
                                          <p:stCondLst>
                                            <p:cond delay="1668"/>
                                          </p:stCondLst>
                                        </p:cTn>
                                        <p:tgtEl>
                                          <p:spTgt spid="28"/>
                                        </p:tgtEl>
                                      </p:cBhvr>
                                      <p:to x="100000" y="100000"/>
                                    </p:animScale>
                                    <p:animScale>
                                      <p:cBhvr>
                                        <p:cTn id="150" dur="26">
                                          <p:stCondLst>
                                            <p:cond delay="1808"/>
                                          </p:stCondLst>
                                        </p:cTn>
                                        <p:tgtEl>
                                          <p:spTgt spid="28"/>
                                        </p:tgtEl>
                                      </p:cBhvr>
                                      <p:to x="100000" y="95000"/>
                                    </p:animScale>
                                    <p:animScale>
                                      <p:cBhvr>
                                        <p:cTn id="151" dur="166" decel="50000">
                                          <p:stCondLst>
                                            <p:cond delay="1834"/>
                                          </p:stCondLst>
                                        </p:cTn>
                                        <p:tgtEl>
                                          <p:spTgt spid="28"/>
                                        </p:tgtEl>
                                      </p:cBhvr>
                                      <p:to x="100000" y="100000"/>
                                    </p:animScale>
                                  </p:childTnLst>
                                </p:cTn>
                              </p:par>
                            </p:childTnLst>
                          </p:cTn>
                        </p:par>
                      </p:childTnLst>
                    </p:cTn>
                  </p:par>
                  <p:par>
                    <p:cTn id="152" fill="hold">
                      <p:stCondLst>
                        <p:cond delay="indefinite"/>
                      </p:stCondLst>
                      <p:childTnLst>
                        <p:par>
                          <p:cTn id="153" fill="hold">
                            <p:stCondLst>
                              <p:cond delay="0"/>
                            </p:stCondLst>
                            <p:childTnLst>
                              <p:par>
                                <p:cTn id="154" presetID="26" presetClass="entr" presetSubtype="0" fill="hold" grpId="2" nodeType="clickEffect">
                                  <p:stCondLst>
                                    <p:cond delay="0"/>
                                  </p:stCondLst>
                                  <p:childTnLst>
                                    <p:set>
                                      <p:cBhvr>
                                        <p:cTn id="155" dur="1" fill="hold">
                                          <p:stCondLst>
                                            <p:cond delay="0"/>
                                          </p:stCondLst>
                                        </p:cTn>
                                        <p:tgtEl>
                                          <p:spTgt spid="28"/>
                                        </p:tgtEl>
                                        <p:attrNameLst>
                                          <p:attrName>style.visibility</p:attrName>
                                        </p:attrNameLst>
                                      </p:cBhvr>
                                      <p:to>
                                        <p:strVal val="visible"/>
                                      </p:to>
                                    </p:set>
                                    <p:animEffect transition="in" filter="wipe(down)">
                                      <p:cBhvr>
                                        <p:cTn id="156" dur="580">
                                          <p:stCondLst>
                                            <p:cond delay="0"/>
                                          </p:stCondLst>
                                        </p:cTn>
                                        <p:tgtEl>
                                          <p:spTgt spid="28"/>
                                        </p:tgtEl>
                                      </p:cBhvr>
                                    </p:animEffect>
                                    <p:anim calcmode="lin" valueType="num">
                                      <p:cBhvr>
                                        <p:cTn id="157"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58"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59"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160"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61"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62" dur="26">
                                          <p:stCondLst>
                                            <p:cond delay="650"/>
                                          </p:stCondLst>
                                        </p:cTn>
                                        <p:tgtEl>
                                          <p:spTgt spid="28"/>
                                        </p:tgtEl>
                                      </p:cBhvr>
                                      <p:to x="100000" y="60000"/>
                                    </p:animScale>
                                    <p:animScale>
                                      <p:cBhvr>
                                        <p:cTn id="163" dur="166" decel="50000">
                                          <p:stCondLst>
                                            <p:cond delay="676"/>
                                          </p:stCondLst>
                                        </p:cTn>
                                        <p:tgtEl>
                                          <p:spTgt spid="28"/>
                                        </p:tgtEl>
                                      </p:cBhvr>
                                      <p:to x="100000" y="100000"/>
                                    </p:animScale>
                                    <p:animScale>
                                      <p:cBhvr>
                                        <p:cTn id="164" dur="26">
                                          <p:stCondLst>
                                            <p:cond delay="1312"/>
                                          </p:stCondLst>
                                        </p:cTn>
                                        <p:tgtEl>
                                          <p:spTgt spid="28"/>
                                        </p:tgtEl>
                                      </p:cBhvr>
                                      <p:to x="100000" y="80000"/>
                                    </p:animScale>
                                    <p:animScale>
                                      <p:cBhvr>
                                        <p:cTn id="165" dur="166" decel="50000">
                                          <p:stCondLst>
                                            <p:cond delay="1338"/>
                                          </p:stCondLst>
                                        </p:cTn>
                                        <p:tgtEl>
                                          <p:spTgt spid="28"/>
                                        </p:tgtEl>
                                      </p:cBhvr>
                                      <p:to x="100000" y="100000"/>
                                    </p:animScale>
                                    <p:animScale>
                                      <p:cBhvr>
                                        <p:cTn id="166" dur="26">
                                          <p:stCondLst>
                                            <p:cond delay="1642"/>
                                          </p:stCondLst>
                                        </p:cTn>
                                        <p:tgtEl>
                                          <p:spTgt spid="28"/>
                                        </p:tgtEl>
                                      </p:cBhvr>
                                      <p:to x="100000" y="90000"/>
                                    </p:animScale>
                                    <p:animScale>
                                      <p:cBhvr>
                                        <p:cTn id="167" dur="166" decel="50000">
                                          <p:stCondLst>
                                            <p:cond delay="1668"/>
                                          </p:stCondLst>
                                        </p:cTn>
                                        <p:tgtEl>
                                          <p:spTgt spid="28"/>
                                        </p:tgtEl>
                                      </p:cBhvr>
                                      <p:to x="100000" y="100000"/>
                                    </p:animScale>
                                    <p:animScale>
                                      <p:cBhvr>
                                        <p:cTn id="168" dur="26">
                                          <p:stCondLst>
                                            <p:cond delay="1808"/>
                                          </p:stCondLst>
                                        </p:cTn>
                                        <p:tgtEl>
                                          <p:spTgt spid="28"/>
                                        </p:tgtEl>
                                      </p:cBhvr>
                                      <p:to x="100000" y="95000"/>
                                    </p:animScale>
                                    <p:animScale>
                                      <p:cBhvr>
                                        <p:cTn id="169" dur="166" decel="50000">
                                          <p:stCondLst>
                                            <p:cond delay="1834"/>
                                          </p:stCondLst>
                                        </p:cTn>
                                        <p:tgtEl>
                                          <p:spTgt spid="2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8" grpId="0"/>
      <p:bldP spid="28" grpId="1"/>
      <p:bldP spid="28" grpId="2"/>
      <p:bldP spid="32" grpId="0" animBg="1"/>
      <p:bldP spid="33" grpId="0" animBg="1"/>
      <p:bldP spid="34" grpId="0" animBg="1"/>
      <p:bldP spid="3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E8833F-6280-4A2B-9D71-82E858AD9AA5}"/>
              </a:ext>
            </a:extLst>
          </p:cNvPr>
          <p:cNvSpPr>
            <a:spLocks noGrp="1"/>
          </p:cNvSpPr>
          <p:nvPr>
            <p:ph type="title"/>
          </p:nvPr>
        </p:nvSpPr>
        <p:spPr>
          <a:xfrm>
            <a:off x="2038310" y="410476"/>
            <a:ext cx="4251839" cy="533800"/>
          </a:xfrm>
        </p:spPr>
        <p:txBody>
          <a:bodyPr>
            <a:normAutofit fontScale="90000"/>
          </a:bodyPr>
          <a:lstStyle/>
          <a:p>
            <a:r>
              <a:rPr lang="en-US" sz="4000" dirty="0" err="1">
                <a:solidFill>
                  <a:schemeClr val="accent5"/>
                </a:solidFill>
                <a:latin typeface="NikoshBAN" panose="02000000000000000000" pitchFamily="2" charset="0"/>
                <a:cs typeface="NikoshBAN" panose="02000000000000000000" pitchFamily="2" charset="0"/>
              </a:rPr>
              <a:t>প্রশ্নঃ</a:t>
            </a:r>
            <a:r>
              <a:rPr lang="en-US" sz="4000" dirty="0">
                <a:solidFill>
                  <a:schemeClr val="accent5"/>
                </a:solidFill>
                <a:latin typeface="NikoshBAN" panose="02000000000000000000" pitchFamily="2" charset="0"/>
                <a:cs typeface="NikoshBAN" panose="02000000000000000000" pitchFamily="2" charset="0"/>
              </a:rPr>
              <a:t> </a:t>
            </a:r>
            <a:r>
              <a:rPr lang="bn-IN" sz="4000" dirty="0">
                <a:solidFill>
                  <a:schemeClr val="accent5"/>
                </a:solidFill>
                <a:latin typeface="NikoshBAN" panose="02000000000000000000" pitchFamily="2" charset="0"/>
                <a:cs typeface="NikoshBAN" panose="02000000000000000000" pitchFamily="2" charset="0"/>
              </a:rPr>
              <a:t>এই নির্দিষ্ট নিয়মকে কি</a:t>
            </a:r>
            <a:r>
              <a:rPr lang="en-US" sz="4000" dirty="0">
                <a:solidFill>
                  <a:schemeClr val="accent5"/>
                </a:solidFill>
                <a:latin typeface="NikoshBAN" panose="02000000000000000000" pitchFamily="2" charset="0"/>
                <a:cs typeface="NikoshBAN" panose="02000000000000000000" pitchFamily="2" charset="0"/>
              </a:rPr>
              <a:t> </a:t>
            </a:r>
            <a:r>
              <a:rPr lang="en-US" sz="4000" dirty="0" err="1">
                <a:solidFill>
                  <a:schemeClr val="accent5"/>
                </a:solidFill>
                <a:latin typeface="NikoshBAN" panose="02000000000000000000" pitchFamily="2" charset="0"/>
                <a:cs typeface="NikoshBAN" panose="02000000000000000000" pitchFamily="2" charset="0"/>
              </a:rPr>
              <a:t>বলে</a:t>
            </a:r>
            <a:r>
              <a:rPr lang="bn-IN" sz="4000" dirty="0">
                <a:solidFill>
                  <a:schemeClr val="accent5"/>
                </a:solidFill>
                <a:latin typeface="NikoshBAN" panose="02000000000000000000" pitchFamily="2" charset="0"/>
                <a:cs typeface="NikoshBAN" panose="02000000000000000000" pitchFamily="2" charset="0"/>
              </a:rPr>
              <a:t>?</a:t>
            </a:r>
            <a:endParaRPr lang="en-US" sz="4000" dirty="0">
              <a:solidFill>
                <a:srgbClr val="00B050"/>
              </a:solidFill>
              <a:latin typeface="NikoshBAN" panose="02000000000000000000" pitchFamily="2" charset="0"/>
              <a:cs typeface="NikoshBAN" panose="02000000000000000000" pitchFamily="2" charset="0"/>
            </a:endParaRPr>
          </a:p>
        </p:txBody>
      </p:sp>
      <p:sp>
        <p:nvSpPr>
          <p:cNvPr id="4" name="Oval 3">
            <a:extLst>
              <a:ext uri="{FF2B5EF4-FFF2-40B4-BE49-F238E27FC236}">
                <a16:creationId xmlns="" xmlns:a16="http://schemas.microsoft.com/office/drawing/2014/main" id="{4B9852D2-D9ED-4EBF-B190-B8EA2500889D}"/>
              </a:ext>
            </a:extLst>
          </p:cNvPr>
          <p:cNvSpPr/>
          <p:nvPr/>
        </p:nvSpPr>
        <p:spPr>
          <a:xfrm>
            <a:off x="433017" y="2011679"/>
            <a:ext cx="364647"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 xmlns:a16="http://schemas.microsoft.com/office/drawing/2014/main" id="{4EECEFE2-A64F-44B7-937D-9EFA0A4C2AF0}"/>
              </a:ext>
            </a:extLst>
          </p:cNvPr>
          <p:cNvSpPr/>
          <p:nvPr/>
        </p:nvSpPr>
        <p:spPr>
          <a:xfrm>
            <a:off x="250693" y="1659985"/>
            <a:ext cx="364647"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 xmlns:a16="http://schemas.microsoft.com/office/drawing/2014/main" id="{00848619-E9BD-4C40-8A0D-FB62A6901971}"/>
              </a:ext>
            </a:extLst>
          </p:cNvPr>
          <p:cNvSpPr/>
          <p:nvPr/>
        </p:nvSpPr>
        <p:spPr>
          <a:xfrm>
            <a:off x="68370" y="2011679"/>
            <a:ext cx="364647"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ross 7">
            <a:extLst>
              <a:ext uri="{FF2B5EF4-FFF2-40B4-BE49-F238E27FC236}">
                <a16:creationId xmlns="" xmlns:a16="http://schemas.microsoft.com/office/drawing/2014/main" id="{3F6E85FB-CBCE-427B-9FD0-2FFD9251AF03}"/>
              </a:ext>
            </a:extLst>
          </p:cNvPr>
          <p:cNvSpPr/>
          <p:nvPr/>
        </p:nvSpPr>
        <p:spPr>
          <a:xfrm>
            <a:off x="899507" y="1842863"/>
            <a:ext cx="415926" cy="520508"/>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 xmlns:a16="http://schemas.microsoft.com/office/drawing/2014/main" id="{ECA03C00-7B1B-47C3-B56E-FCFD6027EDED}"/>
              </a:ext>
            </a:extLst>
          </p:cNvPr>
          <p:cNvSpPr/>
          <p:nvPr/>
        </p:nvSpPr>
        <p:spPr>
          <a:xfrm>
            <a:off x="1857417" y="2011679"/>
            <a:ext cx="415926"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 xmlns:a16="http://schemas.microsoft.com/office/drawing/2014/main" id="{76C93307-82AA-4714-971C-EE2887685C3A}"/>
              </a:ext>
            </a:extLst>
          </p:cNvPr>
          <p:cNvSpPr/>
          <p:nvPr/>
        </p:nvSpPr>
        <p:spPr>
          <a:xfrm>
            <a:off x="2273343" y="2011679"/>
            <a:ext cx="415926"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 xmlns:a16="http://schemas.microsoft.com/office/drawing/2014/main" id="{86B54482-9915-4494-87F5-3D7987B587DA}"/>
              </a:ext>
            </a:extLst>
          </p:cNvPr>
          <p:cNvSpPr/>
          <p:nvPr/>
        </p:nvSpPr>
        <p:spPr>
          <a:xfrm>
            <a:off x="1441491" y="2011679"/>
            <a:ext cx="415926"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 xmlns:a16="http://schemas.microsoft.com/office/drawing/2014/main" id="{4EAC482C-801C-4254-9323-80C979951CC0}"/>
              </a:ext>
            </a:extLst>
          </p:cNvPr>
          <p:cNvSpPr/>
          <p:nvPr/>
        </p:nvSpPr>
        <p:spPr>
          <a:xfrm>
            <a:off x="1649454" y="1667017"/>
            <a:ext cx="415926"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 xmlns:a16="http://schemas.microsoft.com/office/drawing/2014/main" id="{6292EC27-B740-4A06-A19B-0DB3B077B38E}"/>
              </a:ext>
            </a:extLst>
          </p:cNvPr>
          <p:cNvSpPr/>
          <p:nvPr/>
        </p:nvSpPr>
        <p:spPr>
          <a:xfrm>
            <a:off x="2088169" y="1652950"/>
            <a:ext cx="415926"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ross 13">
            <a:extLst>
              <a:ext uri="{FF2B5EF4-FFF2-40B4-BE49-F238E27FC236}">
                <a16:creationId xmlns="" xmlns:a16="http://schemas.microsoft.com/office/drawing/2014/main" id="{DFEB4C49-2FF9-4D1A-AB74-32C713B41C3F}"/>
              </a:ext>
            </a:extLst>
          </p:cNvPr>
          <p:cNvSpPr/>
          <p:nvPr/>
        </p:nvSpPr>
        <p:spPr>
          <a:xfrm>
            <a:off x="2861618" y="1744389"/>
            <a:ext cx="415926" cy="520508"/>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 xmlns:a16="http://schemas.microsoft.com/office/drawing/2014/main" id="{339F1072-BB8A-4E32-A199-CB1F013F6EC7}"/>
              </a:ext>
            </a:extLst>
          </p:cNvPr>
          <p:cNvSpPr/>
          <p:nvPr/>
        </p:nvSpPr>
        <p:spPr>
          <a:xfrm>
            <a:off x="3546042" y="1983540"/>
            <a:ext cx="415926"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 xmlns:a16="http://schemas.microsoft.com/office/drawing/2014/main" id="{CC23E5B1-D9B5-4365-94AD-4A52E13D1207}"/>
              </a:ext>
            </a:extLst>
          </p:cNvPr>
          <p:cNvSpPr/>
          <p:nvPr/>
        </p:nvSpPr>
        <p:spPr>
          <a:xfrm>
            <a:off x="3925641" y="1983540"/>
            <a:ext cx="415926"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 xmlns:a16="http://schemas.microsoft.com/office/drawing/2014/main" id="{239517A3-18F0-4B0A-BC4C-9E7526CF90C9}"/>
              </a:ext>
            </a:extLst>
          </p:cNvPr>
          <p:cNvSpPr/>
          <p:nvPr/>
        </p:nvSpPr>
        <p:spPr>
          <a:xfrm>
            <a:off x="4341567" y="1983540"/>
            <a:ext cx="415926"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 xmlns:a16="http://schemas.microsoft.com/office/drawing/2014/main" id="{666F9DC2-ADC7-4E77-97DD-DCA78511684D}"/>
              </a:ext>
            </a:extLst>
          </p:cNvPr>
          <p:cNvSpPr/>
          <p:nvPr/>
        </p:nvSpPr>
        <p:spPr>
          <a:xfrm>
            <a:off x="4737548" y="1983540"/>
            <a:ext cx="415926"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 xmlns:a16="http://schemas.microsoft.com/office/drawing/2014/main" id="{7E6D9AA2-7E2F-46DE-8CBA-ED9AEE34ED3E}"/>
              </a:ext>
            </a:extLst>
          </p:cNvPr>
          <p:cNvSpPr/>
          <p:nvPr/>
        </p:nvSpPr>
        <p:spPr>
          <a:xfrm>
            <a:off x="5110735" y="1983540"/>
            <a:ext cx="415926"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 xmlns:a16="http://schemas.microsoft.com/office/drawing/2014/main" id="{36147568-1F5B-4047-947A-164450EDD408}"/>
              </a:ext>
            </a:extLst>
          </p:cNvPr>
          <p:cNvSpPr/>
          <p:nvPr/>
        </p:nvSpPr>
        <p:spPr>
          <a:xfrm>
            <a:off x="4112235" y="1667017"/>
            <a:ext cx="415926"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 xmlns:a16="http://schemas.microsoft.com/office/drawing/2014/main" id="{05E1EA7B-1A95-421D-9EA2-2A05DF8CE9A7}"/>
              </a:ext>
            </a:extLst>
          </p:cNvPr>
          <p:cNvSpPr/>
          <p:nvPr/>
        </p:nvSpPr>
        <p:spPr>
          <a:xfrm>
            <a:off x="4550955" y="1667017"/>
            <a:ext cx="415926"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 xmlns:a16="http://schemas.microsoft.com/office/drawing/2014/main" id="{CDD4372C-51EE-4FF1-AFAF-5F5A1C25B6DC}"/>
              </a:ext>
            </a:extLst>
          </p:cNvPr>
          <p:cNvSpPr txBox="1"/>
          <p:nvPr/>
        </p:nvSpPr>
        <p:spPr>
          <a:xfrm>
            <a:off x="433016" y="3024555"/>
            <a:ext cx="3908552" cy="523220"/>
          </a:xfrm>
          <a:prstGeom prst="rect">
            <a:avLst/>
          </a:prstGeom>
          <a:noFill/>
        </p:spPr>
        <p:txBody>
          <a:bodyPr wrap="square" rtlCol="0">
            <a:spAutoFit/>
          </a:bodyPr>
          <a:lstStyle/>
          <a:p>
            <a:r>
              <a:rPr lang="en-US" sz="2800" dirty="0">
                <a:latin typeface="NikoshBAN" panose="02000000000000000000" pitchFamily="2" charset="0"/>
                <a:cs typeface="NikoshBAN" panose="02000000000000000000" pitchFamily="2" charset="0"/>
              </a:rPr>
              <a:t>উ</a:t>
            </a:r>
            <a:r>
              <a:rPr lang="as-IN" sz="2800" dirty="0">
                <a:latin typeface="NikoshBAN" panose="02000000000000000000" pitchFamily="2" charset="0"/>
                <a:cs typeface="NikoshBAN" panose="02000000000000000000" pitchFamily="2" charset="0"/>
              </a:rPr>
              <a:t>প</a:t>
            </a:r>
            <a:r>
              <a:rPr lang="en-US" sz="2800" dirty="0">
                <a:latin typeface="NikoshBAN" panose="02000000000000000000" pitchFamily="2" charset="0"/>
                <a:cs typeface="NikoshBAN" panose="02000000000000000000" pitchFamily="2" charset="0"/>
              </a:rPr>
              <a:t>র</a:t>
            </a:r>
            <a:r>
              <a:rPr lang="as-IN" sz="2800" dirty="0">
                <a:latin typeface="NikoshBAN" panose="02000000000000000000" pitchFamily="2" charset="0"/>
                <a:cs typeface="NikoshBAN" panose="02000000000000000000" pitchFamily="2" charset="0"/>
              </a:rPr>
              <a:t>ে</a:t>
            </a:r>
            <a:r>
              <a:rPr lang="en-US" sz="2800" dirty="0">
                <a:latin typeface="NikoshBAN" panose="02000000000000000000" pitchFamily="2" charset="0"/>
                <a:cs typeface="NikoshBAN" panose="02000000000000000000" pitchFamily="2" charset="0"/>
              </a:rPr>
              <a:t>র </a:t>
            </a:r>
            <a:r>
              <a:rPr lang="as-IN" sz="2800" dirty="0">
                <a:latin typeface="NikoshBAN" panose="02000000000000000000" pitchFamily="2" charset="0"/>
                <a:cs typeface="NikoshBAN" panose="02000000000000000000" pitchFamily="2" charset="0"/>
              </a:rPr>
              <a:t>চ</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ত</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র</a:t>
            </a:r>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দ</a:t>
            </a:r>
            <a:r>
              <a:rPr lang="en-US" sz="2800" dirty="0" err="1">
                <a:latin typeface="NikoshBAN" panose="02000000000000000000" pitchFamily="2" charset="0"/>
                <a:cs typeface="NikoshBAN" panose="02000000000000000000" pitchFamily="2" charset="0"/>
              </a:rPr>
              <a:t>েখে</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চিন্তা</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বল</a:t>
            </a:r>
            <a:r>
              <a:rPr lang="en-US" sz="2800" dirty="0">
                <a:latin typeface="NikoshBAN" panose="02000000000000000000" pitchFamily="2" charset="0"/>
                <a:cs typeface="NikoshBAN" panose="02000000000000000000" pitchFamily="2" charset="0"/>
              </a:rPr>
              <a:t>, </a:t>
            </a:r>
          </a:p>
        </p:txBody>
      </p:sp>
      <p:sp>
        <p:nvSpPr>
          <p:cNvPr id="24" name="TextBox 23">
            <a:extLst>
              <a:ext uri="{FF2B5EF4-FFF2-40B4-BE49-F238E27FC236}">
                <a16:creationId xmlns="" xmlns:a16="http://schemas.microsoft.com/office/drawing/2014/main" id="{83DF0041-DBD3-4D3F-9437-301E3B8D753A}"/>
              </a:ext>
            </a:extLst>
          </p:cNvPr>
          <p:cNvSpPr txBox="1"/>
          <p:nvPr/>
        </p:nvSpPr>
        <p:spPr>
          <a:xfrm>
            <a:off x="4303094" y="3043907"/>
            <a:ext cx="4812771" cy="646331"/>
          </a:xfrm>
          <a:prstGeom prst="rect">
            <a:avLst/>
          </a:prstGeom>
          <a:noFill/>
        </p:spPr>
        <p:txBody>
          <a:bodyPr wrap="square" rtlCol="0">
            <a:spAutoFit/>
          </a:bodyPr>
          <a:lstStyle/>
          <a:p>
            <a:r>
              <a:rPr lang="as-IN" sz="3600" dirty="0">
                <a:latin typeface="NikoshBAN" panose="02000000000000000000" pitchFamily="2" charset="0"/>
                <a:cs typeface="NikoshBAN" panose="02000000000000000000" pitchFamily="2" charset="0"/>
              </a:rPr>
              <a:t>ক</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ন</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পরিবর্তন</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আছে</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কি</a:t>
            </a:r>
            <a:r>
              <a:rPr lang="en-US" sz="3600" dirty="0">
                <a:latin typeface="NikoshBAN" panose="02000000000000000000" pitchFamily="2" charset="0"/>
                <a:cs typeface="NikoshBAN" panose="02000000000000000000" pitchFamily="2" charset="0"/>
              </a:rPr>
              <a:t>?</a:t>
            </a:r>
          </a:p>
        </p:txBody>
      </p:sp>
      <p:sp>
        <p:nvSpPr>
          <p:cNvPr id="25" name="TextBox 24">
            <a:extLst>
              <a:ext uri="{FF2B5EF4-FFF2-40B4-BE49-F238E27FC236}">
                <a16:creationId xmlns="" xmlns:a16="http://schemas.microsoft.com/office/drawing/2014/main" id="{1443DA2B-1896-4976-931B-1E50366BCD40}"/>
              </a:ext>
            </a:extLst>
          </p:cNvPr>
          <p:cNvSpPr txBox="1"/>
          <p:nvPr/>
        </p:nvSpPr>
        <p:spPr>
          <a:xfrm>
            <a:off x="717898" y="3784211"/>
            <a:ext cx="8313559" cy="646331"/>
          </a:xfrm>
          <a:prstGeom prst="rect">
            <a:avLst/>
          </a:prstGeom>
          <a:noFill/>
        </p:spPr>
        <p:txBody>
          <a:bodyPr wrap="square" rtlCol="0">
            <a:spAutoFit/>
          </a:bodyPr>
          <a:lstStyle/>
          <a:p>
            <a:r>
              <a:rPr lang="en-US" sz="3600" dirty="0">
                <a:latin typeface="NikoshBAN" panose="02000000000000000000" pitchFamily="2" charset="0"/>
                <a:cs typeface="NikoshBAN" panose="02000000000000000000" pitchFamily="2" charset="0"/>
              </a:rPr>
              <a:t>হ</a:t>
            </a:r>
            <a:r>
              <a:rPr lang="as-IN"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য</a:t>
            </a:r>
            <a:r>
              <a:rPr lang="as-IN"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a:t>
            </a:r>
            <a:r>
              <a:rPr lang="en-US" sz="3600" dirty="0" err="1">
                <a:latin typeface="NikoshBAN" panose="02000000000000000000" pitchFamily="2" charset="0"/>
                <a:cs typeface="NikoshBAN" panose="02000000000000000000" pitchFamily="2" charset="0"/>
              </a:rPr>
              <a:t>আছে</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অনুক্রমের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মা</a:t>
            </a:r>
            <a:r>
              <a:rPr lang="as-IN" sz="3600" dirty="0">
                <a:latin typeface="NikoshBAN" panose="02000000000000000000" pitchFamily="2" charset="0"/>
                <a:cs typeface="NikoshBAN" panose="02000000000000000000" pitchFamily="2" charset="0"/>
              </a:rPr>
              <a:t>ঝ</a:t>
            </a:r>
            <a:r>
              <a:rPr lang="en-US" sz="3600" dirty="0">
                <a:latin typeface="NikoshBAN" panose="02000000000000000000" pitchFamily="2" charset="0"/>
                <a:cs typeface="NikoshBAN" panose="02000000000000000000" pitchFamily="2" charset="0"/>
              </a:rPr>
              <a:t>ে </a:t>
            </a:r>
            <a:r>
              <a:rPr lang="as-IN" sz="3600" dirty="0">
                <a:latin typeface="NikoshBAN" panose="02000000000000000000" pitchFamily="2" charset="0"/>
                <a:cs typeface="NikoshBAN" panose="02000000000000000000" pitchFamily="2" charset="0"/>
              </a:rPr>
              <a:t>য</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গ</a:t>
            </a:r>
            <a:r>
              <a:rPr lang="en-US" sz="3600" dirty="0">
                <a:latin typeface="NikoshBAN" panose="02000000000000000000" pitchFamily="2" charset="0"/>
                <a:cs typeface="NikoshBAN" panose="02000000000000000000" pitchFamily="2" charset="0"/>
              </a:rPr>
              <a:t> </a:t>
            </a:r>
            <a:r>
              <a:rPr lang="as-IN" sz="3600" dirty="0">
                <a:latin typeface="NikoshBAN" panose="02000000000000000000" pitchFamily="2" charset="0"/>
                <a:cs typeface="NikoshBAN" panose="02000000000000000000" pitchFamily="2" charset="0"/>
              </a:rPr>
              <a:t>চ</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হ</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ন</a:t>
            </a:r>
            <a:r>
              <a:rPr lang="en-US" sz="3600" dirty="0">
                <a:latin typeface="NikoshBAN" panose="02000000000000000000" pitchFamily="2" charset="0"/>
                <a:cs typeface="NikoshBAN" panose="02000000000000000000" pitchFamily="2" charset="0"/>
              </a:rPr>
              <a:t> </a:t>
            </a:r>
            <a:r>
              <a:rPr lang="as-IN" sz="3600" dirty="0">
                <a:latin typeface="NikoshBAN" panose="02000000000000000000" pitchFamily="2" charset="0"/>
                <a:cs typeface="NikoshBAN" panose="02000000000000000000" pitchFamily="2" charset="0"/>
              </a:rPr>
              <a:t>দ</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ও</a:t>
            </a:r>
            <a:r>
              <a:rPr lang="en-US" sz="3600" dirty="0">
                <a:latin typeface="NikoshBAN" panose="02000000000000000000" pitchFamily="2" charset="0"/>
                <a:cs typeface="NikoshBAN" panose="02000000000000000000" pitchFamily="2" charset="0"/>
              </a:rPr>
              <a:t>য়</a:t>
            </a:r>
            <a:r>
              <a:rPr lang="as-IN"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 </a:t>
            </a:r>
            <a:r>
              <a:rPr lang="as-IN" sz="3600" dirty="0">
                <a:latin typeface="NikoshBAN" panose="02000000000000000000" pitchFamily="2" charset="0"/>
                <a:cs typeface="NikoshBAN" panose="02000000000000000000" pitchFamily="2" charset="0"/>
              </a:rPr>
              <a:t>আ</a:t>
            </a:r>
            <a:r>
              <a:rPr lang="en-US" sz="3600" dirty="0" err="1">
                <a:latin typeface="NikoshBAN" panose="02000000000000000000" pitchFamily="2" charset="0"/>
                <a:cs typeface="NikoshBAN" panose="02000000000000000000" pitchFamily="2" charset="0"/>
              </a:rPr>
              <a:t>ছে</a:t>
            </a:r>
            <a:r>
              <a:rPr lang="en-US" sz="3600" dirty="0">
                <a:latin typeface="NikoshBAN" panose="02000000000000000000" pitchFamily="2" charset="0"/>
                <a:cs typeface="NikoshBAN" panose="02000000000000000000" pitchFamily="2" charset="0"/>
              </a:rPr>
              <a:t>। </a:t>
            </a:r>
          </a:p>
        </p:txBody>
      </p:sp>
      <p:sp>
        <p:nvSpPr>
          <p:cNvPr id="26" name="TextBox 25">
            <a:extLst>
              <a:ext uri="{FF2B5EF4-FFF2-40B4-BE49-F238E27FC236}">
                <a16:creationId xmlns="" xmlns:a16="http://schemas.microsoft.com/office/drawing/2014/main" id="{9DF1E910-2D61-4D91-8F72-E8EF0A812EF1}"/>
              </a:ext>
            </a:extLst>
          </p:cNvPr>
          <p:cNvSpPr txBox="1"/>
          <p:nvPr/>
        </p:nvSpPr>
        <p:spPr>
          <a:xfrm>
            <a:off x="767751" y="4524515"/>
            <a:ext cx="6575584" cy="584775"/>
          </a:xfrm>
          <a:prstGeom prst="rect">
            <a:avLst/>
          </a:prstGeom>
          <a:noFill/>
        </p:spPr>
        <p:txBody>
          <a:bodyPr wrap="square" rtlCol="0">
            <a:spAutoFit/>
          </a:bodyPr>
          <a:lstStyle/>
          <a:p>
            <a:r>
              <a:rPr lang="en-US" sz="3200" dirty="0">
                <a:latin typeface="NikoshBAN" panose="02000000000000000000" pitchFamily="2" charset="0"/>
                <a:cs typeface="NikoshBAN" panose="02000000000000000000" pitchFamily="2" charset="0"/>
              </a:rPr>
              <a:t>য</a:t>
            </a:r>
            <a:r>
              <a:rPr lang="as-IN"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গ</a:t>
            </a:r>
            <a:r>
              <a:rPr lang="as-IN" sz="3200" dirty="0">
                <a:latin typeface="NikoshBAN" panose="02000000000000000000" pitchFamily="2" charset="0"/>
                <a:cs typeface="NikoshBAN" panose="02000000000000000000" pitchFamily="2" charset="0"/>
              </a:rPr>
              <a:t>চ</a:t>
            </a:r>
            <a:r>
              <a:rPr lang="en-US" sz="3200" dirty="0">
                <a:latin typeface="NikoshBAN" panose="02000000000000000000" pitchFamily="2" charset="0"/>
                <a:cs typeface="NikoshBAN" panose="02000000000000000000" pitchFamily="2" charset="0"/>
              </a:rPr>
              <a:t>ি</a:t>
            </a:r>
            <a:r>
              <a:rPr lang="as-IN" sz="3200" dirty="0">
                <a:latin typeface="NikoshBAN" panose="02000000000000000000" pitchFamily="2" charset="0"/>
                <a:cs typeface="NikoshBAN" panose="02000000000000000000" pitchFamily="2" charset="0"/>
              </a:rPr>
              <a:t>হ</a:t>
            </a:r>
            <a:r>
              <a:rPr lang="en-US" sz="3200" dirty="0">
                <a:latin typeface="NikoshBAN" panose="02000000000000000000" pitchFamily="2" charset="0"/>
                <a:cs typeface="NikoshBAN" panose="02000000000000000000" pitchFamily="2" charset="0"/>
              </a:rPr>
              <a:t>্</a:t>
            </a:r>
            <a:r>
              <a:rPr lang="as-IN" sz="3200" dirty="0">
                <a:latin typeface="NikoshBAN" panose="02000000000000000000" pitchFamily="2" charset="0"/>
                <a:cs typeface="NikoshBAN" panose="02000000000000000000" pitchFamily="2" charset="0"/>
              </a:rPr>
              <a:t>ন</a:t>
            </a:r>
            <a:r>
              <a:rPr lang="en-US" sz="3200" dirty="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দ</a:t>
            </a:r>
            <a:r>
              <a:rPr lang="en-US" sz="3200" dirty="0">
                <a:latin typeface="NikoshBAN" panose="02000000000000000000" pitchFamily="2" charset="0"/>
                <a:cs typeface="NikoshBAN" panose="02000000000000000000" pitchFamily="2" charset="0"/>
              </a:rPr>
              <a:t>ি</a:t>
            </a:r>
            <a:r>
              <a:rPr lang="as-IN" sz="3200" dirty="0">
                <a:latin typeface="NikoshBAN" panose="02000000000000000000" pitchFamily="2" charset="0"/>
                <a:cs typeface="NikoshBAN" panose="02000000000000000000" pitchFamily="2" charset="0"/>
              </a:rPr>
              <a:t>য়</a:t>
            </a:r>
            <a:r>
              <a:rPr lang="en-US" sz="3200" dirty="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অ</a:t>
            </a:r>
            <a:r>
              <a:rPr lang="en-US" sz="3200" dirty="0">
                <a:latin typeface="NikoshBAN" panose="02000000000000000000" pitchFamily="2" charset="0"/>
                <a:cs typeface="NikoshBAN" panose="02000000000000000000" pitchFamily="2" charset="0"/>
              </a:rPr>
              <a:t>ন</a:t>
            </a:r>
            <a:r>
              <a:rPr lang="as-IN"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ক</a:t>
            </a:r>
            <a:r>
              <a:rPr lang="as-IN"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র</a:t>
            </a:r>
            <a:r>
              <a:rPr lang="as-IN" sz="3200" dirty="0">
                <a:latin typeface="NikoshBAN" panose="02000000000000000000" pitchFamily="2" charset="0"/>
                <a:cs typeface="NikoshBAN" panose="02000000000000000000" pitchFamily="2" charset="0"/>
              </a:rPr>
              <a:t>ম</a:t>
            </a:r>
            <a:r>
              <a:rPr lang="en-US" sz="3200" dirty="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স</a:t>
            </a:r>
            <a:r>
              <a:rPr lang="en-US" sz="3200" dirty="0">
                <a:latin typeface="NikoshBAN" panose="02000000000000000000" pitchFamily="2" charset="0"/>
                <a:cs typeface="NikoshBAN" panose="02000000000000000000" pitchFamily="2" charset="0"/>
              </a:rPr>
              <a:t>া</a:t>
            </a:r>
            <a:r>
              <a:rPr lang="as-IN" sz="3200" dirty="0">
                <a:latin typeface="NikoshBAN" panose="02000000000000000000" pitchFamily="2" charset="0"/>
                <a:cs typeface="NikoshBAN" panose="02000000000000000000" pitchFamily="2" charset="0"/>
              </a:rPr>
              <a:t>জ</a:t>
            </a:r>
            <a:r>
              <a:rPr lang="en-US" sz="3200" dirty="0">
                <a:latin typeface="NikoshBAN" panose="02000000000000000000" pitchFamily="2" charset="0"/>
                <a:cs typeface="NikoshBAN" panose="02000000000000000000" pitchFamily="2" charset="0"/>
              </a:rPr>
              <a:t>া</a:t>
            </a:r>
            <a:r>
              <a:rPr lang="as-IN" sz="3200" dirty="0">
                <a:latin typeface="NikoshBAN" panose="02000000000000000000" pitchFamily="2" charset="0"/>
                <a:cs typeface="NikoshBAN" panose="02000000000000000000" pitchFamily="2" charset="0"/>
              </a:rPr>
              <a:t>ন</a:t>
            </a:r>
            <a:r>
              <a:rPr lang="en-US" sz="3200" dirty="0">
                <a:latin typeface="NikoshBAN" panose="02000000000000000000" pitchFamily="2" charset="0"/>
                <a:cs typeface="NikoshBAN" panose="02000000000000000000" pitchFamily="2" charset="0"/>
              </a:rPr>
              <a:t>ো</a:t>
            </a:r>
            <a:r>
              <a:rPr lang="as-IN" sz="3200" dirty="0">
                <a:latin typeface="NikoshBAN" panose="02000000000000000000" pitchFamily="2" charset="0"/>
                <a:cs typeface="NikoshBAN" panose="02000000000000000000" pitchFamily="2" charset="0"/>
              </a:rPr>
              <a:t>ক</a:t>
            </a:r>
            <a:r>
              <a:rPr lang="en-US" sz="3200" dirty="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ক</a:t>
            </a:r>
            <a:r>
              <a:rPr lang="en-US" sz="3200" dirty="0">
                <a:latin typeface="NikoshBAN" panose="02000000000000000000" pitchFamily="2" charset="0"/>
                <a:cs typeface="NikoshBAN" panose="02000000000000000000" pitchFamily="2" charset="0"/>
              </a:rPr>
              <a:t>ি </a:t>
            </a:r>
            <a:r>
              <a:rPr lang="as-IN" sz="3200" dirty="0" smtClean="0">
                <a:latin typeface="NikoshBAN" panose="02000000000000000000" pitchFamily="2" charset="0"/>
                <a:cs typeface="NikoshBAN" panose="02000000000000000000" pitchFamily="2" charset="0"/>
              </a:rPr>
              <a:t>ব</a:t>
            </a:r>
            <a:r>
              <a:rPr lang="en-US" sz="3200" dirty="0" smtClean="0">
                <a:latin typeface="NikoshBAN" panose="02000000000000000000" pitchFamily="2" charset="0"/>
                <a:cs typeface="NikoshBAN" panose="02000000000000000000" pitchFamily="2" charset="0"/>
              </a:rPr>
              <a:t>ল</a:t>
            </a:r>
            <a:r>
              <a:rPr lang="bn-IN" sz="3200" dirty="0" smtClean="0">
                <a:latin typeface="NikoshBAN" panose="02000000000000000000" pitchFamily="2" charset="0"/>
                <a:cs typeface="NikoshBAN" panose="02000000000000000000" pitchFamily="2" charset="0"/>
              </a:rPr>
              <a:t>ে</a:t>
            </a:r>
            <a:r>
              <a:rPr lang="en-US" sz="3200" dirty="0" smtClean="0">
                <a:latin typeface="NikoshBAN" panose="02000000000000000000" pitchFamily="2" charset="0"/>
                <a:cs typeface="NikoshBAN" panose="02000000000000000000" pitchFamily="2" charset="0"/>
              </a:rPr>
              <a:t>?</a:t>
            </a:r>
            <a:endParaRPr lang="en-US" sz="3200" dirty="0">
              <a:latin typeface="NikoshBAN" panose="02000000000000000000" pitchFamily="2" charset="0"/>
              <a:cs typeface="NikoshBAN" panose="02000000000000000000" pitchFamily="2" charset="0"/>
            </a:endParaRPr>
          </a:p>
        </p:txBody>
      </p:sp>
      <p:sp>
        <p:nvSpPr>
          <p:cNvPr id="27" name="TextBox 26">
            <a:extLst>
              <a:ext uri="{FF2B5EF4-FFF2-40B4-BE49-F238E27FC236}">
                <a16:creationId xmlns="" xmlns:a16="http://schemas.microsoft.com/office/drawing/2014/main" id="{0E2E34E1-5C5A-4D8E-AD58-961ACFE286E1}"/>
              </a:ext>
            </a:extLst>
          </p:cNvPr>
          <p:cNvSpPr txBox="1"/>
          <p:nvPr/>
        </p:nvSpPr>
        <p:spPr>
          <a:xfrm>
            <a:off x="2689269" y="5203263"/>
            <a:ext cx="3022214" cy="646331"/>
          </a:xfrm>
          <a:prstGeom prst="rect">
            <a:avLst/>
          </a:prstGeom>
          <a:noFill/>
        </p:spPr>
        <p:txBody>
          <a:bodyPr wrap="square" rtlCol="0">
            <a:spAutoFit/>
          </a:bodyPr>
          <a:lstStyle/>
          <a:p>
            <a:r>
              <a:rPr lang="en-US" sz="3600" dirty="0">
                <a:latin typeface="NikoshBAN" panose="02000000000000000000" pitchFamily="2" charset="0"/>
                <a:cs typeface="NikoshBAN" panose="02000000000000000000" pitchFamily="2" charset="0"/>
              </a:rPr>
              <a:t>উ</a:t>
            </a:r>
            <a:r>
              <a:rPr lang="as-IN" sz="3600" dirty="0">
                <a:latin typeface="NikoshBAN" panose="02000000000000000000" pitchFamily="2" charset="0"/>
                <a:cs typeface="NikoshBAN" panose="02000000000000000000" pitchFamily="2" charset="0"/>
              </a:rPr>
              <a:t>ত</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ত</a:t>
            </a:r>
            <a:r>
              <a:rPr lang="en-US" sz="3600" dirty="0">
                <a:latin typeface="NikoshBAN" panose="02000000000000000000" pitchFamily="2" charset="0"/>
                <a:cs typeface="NikoshBAN" panose="02000000000000000000" pitchFamily="2" charset="0"/>
              </a:rPr>
              <a:t>র</a:t>
            </a:r>
            <a:r>
              <a:rPr lang="as-IN"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ধারা</a:t>
            </a:r>
            <a:r>
              <a:rPr lang="en-US" sz="3600" dirty="0">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 xmlns:a16="http://schemas.microsoft.com/office/drawing/2014/main" id="{A1ACAEBF-3384-4777-AC47-0683A8564964}"/>
              </a:ext>
            </a:extLst>
          </p:cNvPr>
          <p:cNvSpPr txBox="1"/>
          <p:nvPr/>
        </p:nvSpPr>
        <p:spPr>
          <a:xfrm>
            <a:off x="1766255" y="1234441"/>
            <a:ext cx="3760405" cy="523220"/>
          </a:xfrm>
          <a:prstGeom prst="rect">
            <a:avLst/>
          </a:prstGeom>
          <a:noFill/>
        </p:spPr>
        <p:txBody>
          <a:bodyPr wrap="square" rtlCol="0">
            <a:spAutoFit/>
          </a:bodyPr>
          <a:lstStyle/>
          <a:p>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উ</a:t>
            </a:r>
            <a:r>
              <a:rPr lang="en-US" sz="2800" dirty="0">
                <a:latin typeface="NikoshBAN" panose="02000000000000000000" pitchFamily="2" charset="0"/>
                <a:cs typeface="NikoshBAN" panose="02000000000000000000" pitchFamily="2" charset="0"/>
              </a:rPr>
              <a:t>ত</a:t>
            </a:r>
            <a:r>
              <a:rPr lang="as-IN" sz="2800" dirty="0">
                <a:latin typeface="NikoshBAN" panose="02000000000000000000" pitchFamily="2" charset="0"/>
                <a:cs typeface="NikoshBAN" panose="02000000000000000000" pitchFamily="2" charset="0"/>
              </a:rPr>
              <a:t>্</a:t>
            </a:r>
            <a:r>
              <a:rPr lang="en-US" sz="2800" dirty="0">
                <a:latin typeface="NikoshBAN" panose="02000000000000000000" pitchFamily="2" charset="0"/>
                <a:cs typeface="NikoshBAN" panose="02000000000000000000" pitchFamily="2" charset="0"/>
              </a:rPr>
              <a:t>ত</a:t>
            </a:r>
            <a:r>
              <a:rPr lang="as-IN" sz="2800" dirty="0">
                <a:latin typeface="NikoshBAN" panose="02000000000000000000" pitchFamily="2" charset="0"/>
                <a:cs typeface="NikoshBAN" panose="02000000000000000000" pitchFamily="2" charset="0"/>
              </a:rPr>
              <a:t>র</a:t>
            </a:r>
            <a:r>
              <a:rPr lang="en-US" sz="2800" dirty="0">
                <a:latin typeface="NikoshBAN" panose="02000000000000000000" pitchFamily="2" charset="0"/>
                <a:cs typeface="NikoshBAN" panose="02000000000000000000" pitchFamily="2" charset="0"/>
              </a:rPr>
              <a:t>ঃ  অ</a:t>
            </a:r>
            <a:r>
              <a:rPr lang="as-IN" sz="2800" dirty="0">
                <a:latin typeface="NikoshBAN" panose="02000000000000000000" pitchFamily="2" charset="0"/>
                <a:cs typeface="NikoshBAN" panose="02000000000000000000" pitchFamily="2" charset="0"/>
              </a:rPr>
              <a:t>ন</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ক</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র</a:t>
            </a:r>
            <a:r>
              <a:rPr lang="en-US" sz="2800" dirty="0">
                <a:latin typeface="NikoshBAN" panose="02000000000000000000" pitchFamily="2" charset="0"/>
                <a:cs typeface="NikoshBAN" panose="02000000000000000000" pitchFamily="2" charset="0"/>
              </a:rPr>
              <a:t>ম</a:t>
            </a:r>
          </a:p>
        </p:txBody>
      </p:sp>
      <p:grpSp>
        <p:nvGrpSpPr>
          <p:cNvPr id="30" name="Group 29"/>
          <p:cNvGrpSpPr/>
          <p:nvPr/>
        </p:nvGrpSpPr>
        <p:grpSpPr>
          <a:xfrm>
            <a:off x="32149" y="1"/>
            <a:ext cx="9826723" cy="6857999"/>
            <a:chOff x="0" y="0"/>
            <a:chExt cx="9826723" cy="6857999"/>
          </a:xfrm>
        </p:grpSpPr>
        <p:sp>
          <p:nvSpPr>
            <p:cNvPr id="28" name="Rectangle 27"/>
            <p:cNvSpPr/>
            <p:nvPr/>
          </p:nvSpPr>
          <p:spPr>
            <a:xfrm>
              <a:off x="0" y="0"/>
              <a:ext cx="9826723" cy="68579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225083" y="253218"/>
              <a:ext cx="9383152" cy="6386733"/>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3113218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additive="base">
                                        <p:cTn id="59" dur="500" fill="hold"/>
                                        <p:tgtEl>
                                          <p:spTgt spid="16"/>
                                        </p:tgtEl>
                                        <p:attrNameLst>
                                          <p:attrName>ppt_x</p:attrName>
                                        </p:attrNameLst>
                                      </p:cBhvr>
                                      <p:tavLst>
                                        <p:tav tm="0">
                                          <p:val>
                                            <p:strVal val="#ppt_x"/>
                                          </p:val>
                                        </p:tav>
                                        <p:tav tm="100000">
                                          <p:val>
                                            <p:strVal val="#ppt_x"/>
                                          </p:val>
                                        </p:tav>
                                      </p:tavLst>
                                    </p:anim>
                                    <p:anim calcmode="lin" valueType="num">
                                      <p:cBhvr additive="base">
                                        <p:cTn id="60" dur="500" fill="hold"/>
                                        <p:tgtEl>
                                          <p:spTgt spid="16"/>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additive="base">
                                        <p:cTn id="63" dur="500" fill="hold"/>
                                        <p:tgtEl>
                                          <p:spTgt spid="17"/>
                                        </p:tgtEl>
                                        <p:attrNameLst>
                                          <p:attrName>ppt_x</p:attrName>
                                        </p:attrNameLst>
                                      </p:cBhvr>
                                      <p:tavLst>
                                        <p:tav tm="0">
                                          <p:val>
                                            <p:strVal val="#ppt_x"/>
                                          </p:val>
                                        </p:tav>
                                        <p:tav tm="100000">
                                          <p:val>
                                            <p:strVal val="#ppt_x"/>
                                          </p:val>
                                        </p:tav>
                                      </p:tavLst>
                                    </p:anim>
                                    <p:anim calcmode="lin" valueType="num">
                                      <p:cBhvr additive="base">
                                        <p:cTn id="64" dur="500" fill="hold"/>
                                        <p:tgtEl>
                                          <p:spTgt spid="17"/>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ppt_x"/>
                                          </p:val>
                                        </p:tav>
                                        <p:tav tm="100000">
                                          <p:val>
                                            <p:strVal val="#ppt_x"/>
                                          </p:val>
                                        </p:tav>
                                      </p:tavLst>
                                    </p:anim>
                                    <p:anim calcmode="lin" valueType="num">
                                      <p:cBhvr additive="base">
                                        <p:cTn id="68" dur="500" fill="hold"/>
                                        <p:tgtEl>
                                          <p:spTgt spid="18"/>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9"/>
                                        </p:tgtEl>
                                        <p:attrNameLst>
                                          <p:attrName>style.visibility</p:attrName>
                                        </p:attrNameLst>
                                      </p:cBhvr>
                                      <p:to>
                                        <p:strVal val="visible"/>
                                      </p:to>
                                    </p:set>
                                    <p:anim calcmode="lin" valueType="num">
                                      <p:cBhvr additive="base">
                                        <p:cTn id="71" dur="500" fill="hold"/>
                                        <p:tgtEl>
                                          <p:spTgt spid="19"/>
                                        </p:tgtEl>
                                        <p:attrNameLst>
                                          <p:attrName>ppt_x</p:attrName>
                                        </p:attrNameLst>
                                      </p:cBhvr>
                                      <p:tavLst>
                                        <p:tav tm="0">
                                          <p:val>
                                            <p:strVal val="#ppt_x"/>
                                          </p:val>
                                        </p:tav>
                                        <p:tav tm="100000">
                                          <p:val>
                                            <p:strVal val="#ppt_x"/>
                                          </p:val>
                                        </p:tav>
                                      </p:tavLst>
                                    </p:anim>
                                    <p:anim calcmode="lin" valueType="num">
                                      <p:cBhvr additive="base">
                                        <p:cTn id="72" dur="500" fill="hold"/>
                                        <p:tgtEl>
                                          <p:spTgt spid="19"/>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1"/>
                                        </p:tgtEl>
                                        <p:attrNameLst>
                                          <p:attrName>style.visibility</p:attrName>
                                        </p:attrNameLst>
                                      </p:cBhvr>
                                      <p:to>
                                        <p:strVal val="visible"/>
                                      </p:to>
                                    </p:set>
                                    <p:anim calcmode="lin" valueType="num">
                                      <p:cBhvr additive="base">
                                        <p:cTn id="75" dur="500" fill="hold"/>
                                        <p:tgtEl>
                                          <p:spTgt spid="21"/>
                                        </p:tgtEl>
                                        <p:attrNameLst>
                                          <p:attrName>ppt_x</p:attrName>
                                        </p:attrNameLst>
                                      </p:cBhvr>
                                      <p:tavLst>
                                        <p:tav tm="0">
                                          <p:val>
                                            <p:strVal val="#ppt_x"/>
                                          </p:val>
                                        </p:tav>
                                        <p:tav tm="100000">
                                          <p:val>
                                            <p:strVal val="#ppt_x"/>
                                          </p:val>
                                        </p:tav>
                                      </p:tavLst>
                                    </p:anim>
                                    <p:anim calcmode="lin" valueType="num">
                                      <p:cBhvr additive="base">
                                        <p:cTn id="76" dur="500" fill="hold"/>
                                        <p:tgtEl>
                                          <p:spTgt spid="21"/>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additive="base">
                                        <p:cTn id="79" dur="500" fill="hold"/>
                                        <p:tgtEl>
                                          <p:spTgt spid="20"/>
                                        </p:tgtEl>
                                        <p:attrNameLst>
                                          <p:attrName>ppt_x</p:attrName>
                                        </p:attrNameLst>
                                      </p:cBhvr>
                                      <p:tavLst>
                                        <p:tav tm="0">
                                          <p:val>
                                            <p:strVal val="#ppt_x"/>
                                          </p:val>
                                        </p:tav>
                                        <p:tav tm="100000">
                                          <p:val>
                                            <p:strVal val="#ppt_x"/>
                                          </p:val>
                                        </p:tav>
                                      </p:tavLst>
                                    </p:anim>
                                    <p:anim calcmode="lin" valueType="num">
                                      <p:cBhvr additive="base">
                                        <p:cTn id="8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3">
                                            <p:txEl>
                                              <p:pRg st="0" end="0"/>
                                            </p:txEl>
                                          </p:spTgt>
                                        </p:tgtEl>
                                        <p:attrNameLst>
                                          <p:attrName>style.visibility</p:attrName>
                                        </p:attrNameLst>
                                      </p:cBhvr>
                                      <p:to>
                                        <p:strVal val="visible"/>
                                      </p:to>
                                    </p:set>
                                    <p:anim calcmode="lin" valueType="num">
                                      <p:cBhvr additive="base">
                                        <p:cTn id="85"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4">
                                            <p:txEl>
                                              <p:pRg st="0" end="0"/>
                                            </p:txEl>
                                          </p:spTgt>
                                        </p:tgtEl>
                                        <p:attrNameLst>
                                          <p:attrName>style.visibility</p:attrName>
                                        </p:attrNameLst>
                                      </p:cBhvr>
                                      <p:to>
                                        <p:strVal val="visible"/>
                                      </p:to>
                                    </p:set>
                                    <p:anim calcmode="lin" valueType="num">
                                      <p:cBhvr additive="base">
                                        <p:cTn id="91"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5">
                                            <p:txEl>
                                              <p:pRg st="0" end="0"/>
                                            </p:txEl>
                                          </p:spTgt>
                                        </p:tgtEl>
                                        <p:attrNameLst>
                                          <p:attrName>style.visibility</p:attrName>
                                        </p:attrNameLst>
                                      </p:cBhvr>
                                      <p:to>
                                        <p:strVal val="visible"/>
                                      </p:to>
                                    </p:set>
                                    <p:anim calcmode="lin" valueType="num">
                                      <p:cBhvr additive="base">
                                        <p:cTn id="97"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26">
                                            <p:txEl>
                                              <p:pRg st="0" end="0"/>
                                            </p:txEl>
                                          </p:spTgt>
                                        </p:tgtEl>
                                        <p:attrNameLst>
                                          <p:attrName>style.visibility</p:attrName>
                                        </p:attrNameLst>
                                      </p:cBhvr>
                                      <p:to>
                                        <p:strVal val="visible"/>
                                      </p:to>
                                    </p:set>
                                    <p:anim calcmode="lin" valueType="num">
                                      <p:cBhvr additive="base">
                                        <p:cTn id="103"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27">
                                            <p:txEl>
                                              <p:pRg st="0" end="0"/>
                                            </p:txEl>
                                          </p:spTgt>
                                        </p:tgtEl>
                                        <p:attrNameLst>
                                          <p:attrName>style.visibility</p:attrName>
                                        </p:attrNameLst>
                                      </p:cBhvr>
                                      <p:to>
                                        <p:strVal val="visible"/>
                                      </p:to>
                                    </p:set>
                                    <p:anim calcmode="lin" valueType="num">
                                      <p:cBhvr additive="base">
                                        <p:cTn id="109"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2"/>
                                        </p:tgtEl>
                                        <p:attrNameLst>
                                          <p:attrName>style.visibility</p:attrName>
                                        </p:attrNameLst>
                                      </p:cBhvr>
                                      <p:to>
                                        <p:strVal val="visible"/>
                                      </p:to>
                                    </p:set>
                                    <p:animEffect transition="in" filter="wipe(down)">
                                      <p:cBhvr>
                                        <p:cTn id="115" dur="580">
                                          <p:stCondLst>
                                            <p:cond delay="0"/>
                                          </p:stCondLst>
                                        </p:cTn>
                                        <p:tgtEl>
                                          <p:spTgt spid="2"/>
                                        </p:tgtEl>
                                      </p:cBhvr>
                                    </p:animEffect>
                                    <p:anim calcmode="lin" valueType="num">
                                      <p:cBhvr>
                                        <p:cTn id="11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21" dur="26">
                                          <p:stCondLst>
                                            <p:cond delay="650"/>
                                          </p:stCondLst>
                                        </p:cTn>
                                        <p:tgtEl>
                                          <p:spTgt spid="2"/>
                                        </p:tgtEl>
                                      </p:cBhvr>
                                      <p:to x="100000" y="60000"/>
                                    </p:animScale>
                                    <p:animScale>
                                      <p:cBhvr>
                                        <p:cTn id="122" dur="166" decel="50000">
                                          <p:stCondLst>
                                            <p:cond delay="676"/>
                                          </p:stCondLst>
                                        </p:cTn>
                                        <p:tgtEl>
                                          <p:spTgt spid="2"/>
                                        </p:tgtEl>
                                      </p:cBhvr>
                                      <p:to x="100000" y="100000"/>
                                    </p:animScale>
                                    <p:animScale>
                                      <p:cBhvr>
                                        <p:cTn id="123" dur="26">
                                          <p:stCondLst>
                                            <p:cond delay="1312"/>
                                          </p:stCondLst>
                                        </p:cTn>
                                        <p:tgtEl>
                                          <p:spTgt spid="2"/>
                                        </p:tgtEl>
                                      </p:cBhvr>
                                      <p:to x="100000" y="80000"/>
                                    </p:animScale>
                                    <p:animScale>
                                      <p:cBhvr>
                                        <p:cTn id="124" dur="166" decel="50000">
                                          <p:stCondLst>
                                            <p:cond delay="1338"/>
                                          </p:stCondLst>
                                        </p:cTn>
                                        <p:tgtEl>
                                          <p:spTgt spid="2"/>
                                        </p:tgtEl>
                                      </p:cBhvr>
                                      <p:to x="100000" y="100000"/>
                                    </p:animScale>
                                    <p:animScale>
                                      <p:cBhvr>
                                        <p:cTn id="125" dur="26">
                                          <p:stCondLst>
                                            <p:cond delay="1642"/>
                                          </p:stCondLst>
                                        </p:cTn>
                                        <p:tgtEl>
                                          <p:spTgt spid="2"/>
                                        </p:tgtEl>
                                      </p:cBhvr>
                                      <p:to x="100000" y="90000"/>
                                    </p:animScale>
                                    <p:animScale>
                                      <p:cBhvr>
                                        <p:cTn id="126" dur="166" decel="50000">
                                          <p:stCondLst>
                                            <p:cond delay="1668"/>
                                          </p:stCondLst>
                                        </p:cTn>
                                        <p:tgtEl>
                                          <p:spTgt spid="2"/>
                                        </p:tgtEl>
                                      </p:cBhvr>
                                      <p:to x="100000" y="100000"/>
                                    </p:animScale>
                                    <p:animScale>
                                      <p:cBhvr>
                                        <p:cTn id="127" dur="26">
                                          <p:stCondLst>
                                            <p:cond delay="1808"/>
                                          </p:stCondLst>
                                        </p:cTn>
                                        <p:tgtEl>
                                          <p:spTgt spid="2"/>
                                        </p:tgtEl>
                                      </p:cBhvr>
                                      <p:to x="100000" y="95000"/>
                                    </p:animScale>
                                    <p:animScale>
                                      <p:cBhvr>
                                        <p:cTn id="128" dur="166" decel="50000">
                                          <p:stCondLst>
                                            <p:cond delay="1834"/>
                                          </p:stCondLst>
                                        </p:cTn>
                                        <p:tgtEl>
                                          <p:spTgt spid="2"/>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gtEl>
                                        <p:attrNameLst>
                                          <p:attrName>style.visibility</p:attrName>
                                        </p:attrNameLst>
                                      </p:cBhvr>
                                      <p:to>
                                        <p:strVal val="visible"/>
                                      </p:to>
                                    </p:set>
                                    <p:animEffect transition="in" filter="wipe(down)">
                                      <p:cBhvr>
                                        <p:cTn id="133" dur="580">
                                          <p:stCondLst>
                                            <p:cond delay="0"/>
                                          </p:stCondLst>
                                        </p:cTn>
                                        <p:tgtEl>
                                          <p:spTgt spid="3"/>
                                        </p:tgtEl>
                                      </p:cBhvr>
                                    </p:animEffect>
                                    <p:anim calcmode="lin" valueType="num">
                                      <p:cBhvr>
                                        <p:cTn id="13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gtEl>
                                      </p:cBhvr>
                                      <p:to x="100000" y="60000"/>
                                    </p:animScale>
                                    <p:animScale>
                                      <p:cBhvr>
                                        <p:cTn id="140" dur="166" decel="50000">
                                          <p:stCondLst>
                                            <p:cond delay="676"/>
                                          </p:stCondLst>
                                        </p:cTn>
                                        <p:tgtEl>
                                          <p:spTgt spid="3"/>
                                        </p:tgtEl>
                                      </p:cBhvr>
                                      <p:to x="100000" y="100000"/>
                                    </p:animScale>
                                    <p:animScale>
                                      <p:cBhvr>
                                        <p:cTn id="141" dur="26">
                                          <p:stCondLst>
                                            <p:cond delay="1312"/>
                                          </p:stCondLst>
                                        </p:cTn>
                                        <p:tgtEl>
                                          <p:spTgt spid="3"/>
                                        </p:tgtEl>
                                      </p:cBhvr>
                                      <p:to x="100000" y="80000"/>
                                    </p:animScale>
                                    <p:animScale>
                                      <p:cBhvr>
                                        <p:cTn id="142" dur="166" decel="50000">
                                          <p:stCondLst>
                                            <p:cond delay="1338"/>
                                          </p:stCondLst>
                                        </p:cTn>
                                        <p:tgtEl>
                                          <p:spTgt spid="3"/>
                                        </p:tgtEl>
                                      </p:cBhvr>
                                      <p:to x="100000" y="100000"/>
                                    </p:animScale>
                                    <p:animScale>
                                      <p:cBhvr>
                                        <p:cTn id="143" dur="26">
                                          <p:stCondLst>
                                            <p:cond delay="1642"/>
                                          </p:stCondLst>
                                        </p:cTn>
                                        <p:tgtEl>
                                          <p:spTgt spid="3"/>
                                        </p:tgtEl>
                                      </p:cBhvr>
                                      <p:to x="100000" y="90000"/>
                                    </p:animScale>
                                    <p:animScale>
                                      <p:cBhvr>
                                        <p:cTn id="144" dur="166" decel="50000">
                                          <p:stCondLst>
                                            <p:cond delay="1668"/>
                                          </p:stCondLst>
                                        </p:cTn>
                                        <p:tgtEl>
                                          <p:spTgt spid="3"/>
                                        </p:tgtEl>
                                      </p:cBhvr>
                                      <p:to x="100000" y="100000"/>
                                    </p:animScale>
                                    <p:animScale>
                                      <p:cBhvr>
                                        <p:cTn id="145" dur="26">
                                          <p:stCondLst>
                                            <p:cond delay="1808"/>
                                          </p:stCondLst>
                                        </p:cTn>
                                        <p:tgtEl>
                                          <p:spTgt spid="3"/>
                                        </p:tgtEl>
                                      </p:cBhvr>
                                      <p:to x="100000" y="95000"/>
                                    </p:animScale>
                                    <p:animScale>
                                      <p:cBhvr>
                                        <p:cTn id="146"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F391B343-F350-49E4-A226-2FDDBD261083}"/>
              </a:ext>
            </a:extLst>
          </p:cNvPr>
          <p:cNvSpPr txBox="1"/>
          <p:nvPr/>
        </p:nvSpPr>
        <p:spPr>
          <a:xfrm>
            <a:off x="1401608" y="661182"/>
            <a:ext cx="8122219" cy="707886"/>
          </a:xfrm>
          <a:prstGeom prst="rect">
            <a:avLst/>
          </a:prstGeom>
          <a:noFill/>
        </p:spPr>
        <p:txBody>
          <a:bodyPr wrap="square" rtlCol="0">
            <a:spAutoFit/>
          </a:bodyPr>
          <a:lstStyle/>
          <a:p>
            <a:r>
              <a:rPr lang="en-US" sz="4000" dirty="0" err="1">
                <a:latin typeface="NikoshBAN" panose="02000000000000000000" pitchFamily="2" charset="0"/>
                <a:cs typeface="NikoshBAN" panose="02000000000000000000" pitchFamily="2" charset="0"/>
              </a:rPr>
              <a:t>তাহলে</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আমাদের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আজকের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আলোচ্য</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বি</a:t>
            </a:r>
            <a:r>
              <a:rPr lang="as-IN" sz="4000" dirty="0">
                <a:latin typeface="NikoshBAN" panose="02000000000000000000" pitchFamily="2" charset="0"/>
                <a:cs typeface="NikoshBAN" panose="02000000000000000000" pitchFamily="2" charset="0"/>
              </a:rPr>
              <a:t>ষ</a:t>
            </a:r>
            <a:r>
              <a:rPr lang="en-US" sz="4000" dirty="0">
                <a:latin typeface="NikoshBAN" panose="02000000000000000000" pitchFamily="2" charset="0"/>
                <a:cs typeface="NikoshBAN" panose="02000000000000000000" pitchFamily="2" charset="0"/>
              </a:rPr>
              <a:t>য় </a:t>
            </a:r>
            <a:r>
              <a:rPr lang="en-US" sz="4000" dirty="0" err="1">
                <a:latin typeface="NikoshBAN" panose="02000000000000000000" pitchFamily="2" charset="0"/>
                <a:cs typeface="NikoshBAN" panose="02000000000000000000" pitchFamily="2" charset="0"/>
              </a:rPr>
              <a:t>ধারা</a:t>
            </a:r>
            <a:r>
              <a:rPr lang="en-US" sz="4000" dirty="0">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 xmlns:a16="http://schemas.microsoft.com/office/drawing/2014/main" id="{3E74CCF0-78C9-42C2-BB59-EA4CBB792A6D}"/>
              </a:ext>
            </a:extLst>
          </p:cNvPr>
          <p:cNvSpPr txBox="1"/>
          <p:nvPr/>
        </p:nvSpPr>
        <p:spPr>
          <a:xfrm>
            <a:off x="2177827" y="2782668"/>
            <a:ext cx="5026435" cy="646331"/>
          </a:xfrm>
          <a:prstGeom prst="rect">
            <a:avLst/>
          </a:prstGeom>
          <a:noFill/>
        </p:spPr>
        <p:txBody>
          <a:bodyPr wrap="square" rtlCol="0">
            <a:spAutoFit/>
          </a:bodyPr>
          <a:lstStyle/>
          <a:p>
            <a:r>
              <a:rPr lang="en-US" sz="3600" dirty="0">
                <a:latin typeface="NikoshBAN" panose="02000000000000000000" pitchFamily="2" charset="0"/>
                <a:cs typeface="NikoshBAN" panose="02000000000000000000" pitchFamily="2" charset="0"/>
              </a:rPr>
              <a:t>প</a:t>
            </a:r>
            <a:r>
              <a:rPr lang="as-IN"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ঠ শ</a:t>
            </a:r>
            <a:r>
              <a:rPr lang="as-IN" sz="3600" dirty="0" smtClean="0">
                <a:latin typeface="NikoshBAN" panose="02000000000000000000" pitchFamily="2" charset="0"/>
                <a:cs typeface="NikoshBAN" panose="02000000000000000000" pitchFamily="2" charset="0"/>
              </a:rPr>
              <a:t>ি</a:t>
            </a:r>
            <a:r>
              <a:rPr lang="bn-IN" sz="3600" dirty="0" smtClean="0">
                <a:latin typeface="NikoshBAN" panose="02000000000000000000" pitchFamily="2" charset="0"/>
                <a:cs typeface="NikoshBAN" panose="02000000000000000000" pitchFamily="2" charset="0"/>
              </a:rPr>
              <a:t>রো</a:t>
            </a:r>
            <a:r>
              <a:rPr lang="as-IN" sz="3600" dirty="0" smtClean="0">
                <a:latin typeface="NikoshBAN" panose="02000000000000000000" pitchFamily="2" charset="0"/>
                <a:cs typeface="NikoshBAN" panose="02000000000000000000" pitchFamily="2" charset="0"/>
              </a:rPr>
              <a:t>ন</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ম</a:t>
            </a:r>
            <a:r>
              <a:rPr lang="en-US" sz="3600" dirty="0">
                <a:latin typeface="NikoshBAN" panose="02000000000000000000" pitchFamily="2" charset="0"/>
                <a:cs typeface="NikoshBAN" panose="02000000000000000000" pitchFamily="2" charset="0"/>
              </a:rPr>
              <a:t>ঃ </a:t>
            </a:r>
            <a:r>
              <a:rPr lang="bn-IN" sz="3600" dirty="0" smtClean="0">
                <a:latin typeface="NikoshBAN" panose="02000000000000000000" pitchFamily="2" charset="0"/>
                <a:cs typeface="NikoshBAN" panose="02000000000000000000" pitchFamily="2" charset="0"/>
              </a:rPr>
              <a:t>সমান্তর </a:t>
            </a:r>
            <a:r>
              <a:rPr lang="en-US" sz="3600" dirty="0" err="1" smtClean="0">
                <a:latin typeface="NikoshBAN" panose="02000000000000000000" pitchFamily="2" charset="0"/>
                <a:cs typeface="NikoshBAN" panose="02000000000000000000" pitchFamily="2" charset="0"/>
              </a:rPr>
              <a:t>ধারা</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4" name="Rectangle 3"/>
          <p:cNvSpPr/>
          <p:nvPr/>
        </p:nvSpPr>
        <p:spPr>
          <a:xfrm>
            <a:off x="0" y="0"/>
            <a:ext cx="9826723" cy="68579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5083" y="253218"/>
            <a:ext cx="9383152" cy="6386733"/>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844622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6000"/>
            <a:lum/>
          </a:blip>
          <a:srcRect/>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38BE4CA-DB4E-47DD-98A8-F6911D7250FA}"/>
              </a:ext>
            </a:extLst>
          </p:cNvPr>
          <p:cNvSpPr txBox="1"/>
          <p:nvPr/>
        </p:nvSpPr>
        <p:spPr>
          <a:xfrm>
            <a:off x="455809" y="382012"/>
            <a:ext cx="9081972" cy="3046988"/>
          </a:xfrm>
          <a:prstGeom prst="rect">
            <a:avLst/>
          </a:prstGeom>
          <a:noFill/>
        </p:spPr>
        <p:txBody>
          <a:bodyPr wrap="square" rtlCol="0">
            <a:spAutoFit/>
          </a:bodyPr>
          <a:lstStyle/>
          <a:p>
            <a:r>
              <a:rPr lang="en-US" sz="4000" dirty="0">
                <a:latin typeface="NikoshBAN" panose="02000000000000000000" pitchFamily="2" charset="0"/>
                <a:cs typeface="NikoshBAN" panose="02000000000000000000" pitchFamily="2" charset="0"/>
              </a:rPr>
              <a:t>       </a:t>
            </a:r>
            <a:r>
              <a:rPr lang="bn-IN" sz="4000" dirty="0">
                <a:latin typeface="NikoshBAN" panose="02000000000000000000" pitchFamily="2" charset="0"/>
                <a:cs typeface="NikoshBAN" panose="02000000000000000000" pitchFamily="2" charset="0"/>
              </a:rPr>
              <a:t>এই পাঠ শেষে </a:t>
            </a:r>
            <a:r>
              <a:rPr lang="bn-IN" sz="4000" dirty="0" smtClean="0">
                <a:latin typeface="NikoshBAN" panose="02000000000000000000" pitchFamily="2" charset="0"/>
                <a:cs typeface="NikoshBAN" panose="02000000000000000000" pitchFamily="2" charset="0"/>
              </a:rPr>
              <a:t>শিক্ষার্থীরা </a:t>
            </a:r>
            <a:r>
              <a:rPr lang="bn-IN" sz="4000" dirty="0">
                <a:latin typeface="NikoshBAN" panose="02000000000000000000" pitchFamily="2" charset="0"/>
                <a:cs typeface="NikoshBAN" panose="02000000000000000000" pitchFamily="2" charset="0"/>
              </a:rPr>
              <a:t>...</a:t>
            </a:r>
          </a:p>
          <a:p>
            <a:pPr marL="514350" indent="-514350">
              <a:buFont typeface="+mj-lt"/>
              <a:buAutoNum type="arabicPeriod"/>
            </a:pPr>
            <a:r>
              <a:rPr lang="bn-IN" sz="4000" dirty="0">
                <a:latin typeface="NikoshBAN" panose="02000000000000000000" pitchFamily="2" charset="0"/>
                <a:cs typeface="NikoshBAN" panose="02000000000000000000" pitchFamily="2" charset="0"/>
              </a:rPr>
              <a:t>ধারা কী তা বলতে পারবে ।</a:t>
            </a:r>
          </a:p>
          <a:p>
            <a:pPr marL="514350" indent="-514350">
              <a:buFont typeface="+mj-lt"/>
              <a:buAutoNum type="arabicPeriod"/>
            </a:pPr>
            <a:r>
              <a:rPr lang="bn-IN" sz="4000" dirty="0">
                <a:latin typeface="NikoshBAN" panose="02000000000000000000" pitchFamily="2" charset="0"/>
                <a:cs typeface="NikoshBAN" panose="02000000000000000000" pitchFamily="2" charset="0"/>
              </a:rPr>
              <a:t>ধারা কত প্রকার ও কি কি লিখতে পারবে।  </a:t>
            </a:r>
          </a:p>
          <a:p>
            <a:pPr marL="514350" indent="-514350">
              <a:buFont typeface="+mj-lt"/>
              <a:buAutoNum type="arabicPeriod"/>
            </a:pPr>
            <a:r>
              <a:rPr lang="bn-IN" sz="3600" dirty="0">
                <a:latin typeface="NikoshBAN" panose="02000000000000000000" pitchFamily="2" charset="0"/>
                <a:cs typeface="NikoshBAN" panose="02000000000000000000" pitchFamily="2" charset="0"/>
              </a:rPr>
              <a:t>সমান্তর ধারা কী তা সংজ্ঞায়িত করতে </a:t>
            </a:r>
            <a:r>
              <a:rPr lang="en-US" sz="3600" dirty="0" err="1">
                <a:latin typeface="NikoshBAN" panose="02000000000000000000" pitchFamily="2" charset="0"/>
                <a:cs typeface="NikoshBAN" panose="02000000000000000000" pitchFamily="2" charset="0"/>
              </a:rPr>
              <a:t>এবং</a:t>
            </a:r>
            <a:r>
              <a:rPr lang="en-US" sz="3600" dirty="0">
                <a:latin typeface="NikoshBAN" panose="02000000000000000000" pitchFamily="2" charset="0"/>
                <a:cs typeface="NikoshBAN" panose="02000000000000000000" pitchFamily="2" charset="0"/>
              </a:rPr>
              <a:t> এ </a:t>
            </a:r>
            <a:r>
              <a:rPr lang="en-US" sz="3600" dirty="0" err="1">
                <a:latin typeface="NikoshBAN" panose="02000000000000000000" pitchFamily="2" charset="0"/>
                <a:cs typeface="NikoshBAN" panose="02000000000000000000" pitchFamily="2" charset="0"/>
              </a:rPr>
              <a:t>সংক্রান্ত</a:t>
            </a:r>
            <a:r>
              <a:rPr lang="en-US" sz="3600" dirty="0">
                <a:latin typeface="NikoshBAN" panose="02000000000000000000" pitchFamily="2" charset="0"/>
                <a:cs typeface="NikoshBAN" panose="02000000000000000000" pitchFamily="2" charset="0"/>
              </a:rPr>
              <a:t> </a:t>
            </a:r>
            <a:r>
              <a:rPr lang="bn-IN" sz="3600" dirty="0">
                <a:latin typeface="NikoshBAN" panose="02000000000000000000" pitchFamily="2" charset="0"/>
                <a:cs typeface="NikoshBAN" panose="02000000000000000000" pitchFamily="2" charset="0"/>
              </a:rPr>
              <a:t>সমস্যা সমাধান করতে পারবে </a:t>
            </a:r>
            <a:r>
              <a:rPr lang="bn-IN" sz="3200" dirty="0">
                <a:latin typeface="NikoshBAN" panose="02000000000000000000" pitchFamily="2" charset="0"/>
                <a:cs typeface="NikoshBAN" panose="02000000000000000000" pitchFamily="2" charset="0"/>
              </a:rPr>
              <a:t>।</a:t>
            </a:r>
            <a:endParaRPr lang="en-US" sz="3200" dirty="0">
              <a:latin typeface="NikoshBAN" panose="02000000000000000000" pitchFamily="2" charset="0"/>
              <a:cs typeface="NikoshBAN" panose="02000000000000000000" pitchFamily="2" charset="0"/>
            </a:endParaRPr>
          </a:p>
        </p:txBody>
      </p:sp>
      <p:sp>
        <p:nvSpPr>
          <p:cNvPr id="3" name="Rectangle 2"/>
          <p:cNvSpPr/>
          <p:nvPr/>
        </p:nvSpPr>
        <p:spPr>
          <a:xfrm>
            <a:off x="0" y="0"/>
            <a:ext cx="9826723" cy="68579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25083" y="253218"/>
            <a:ext cx="9383152" cy="6386733"/>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518757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5000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DC8C66-FBA1-4A49-B066-96B085F049D2}"/>
              </a:ext>
            </a:extLst>
          </p:cNvPr>
          <p:cNvSpPr>
            <a:spLocks noGrp="1"/>
          </p:cNvSpPr>
          <p:nvPr>
            <p:ph type="title"/>
          </p:nvPr>
        </p:nvSpPr>
        <p:spPr>
          <a:xfrm>
            <a:off x="678964" y="365126"/>
            <a:ext cx="5007239" cy="732155"/>
          </a:xfrm>
        </p:spPr>
        <p:txBody>
          <a:bodyPr>
            <a:normAutofit fontScale="90000"/>
          </a:bodyPr>
          <a:lstStyle/>
          <a:p>
            <a:r>
              <a:rPr lang="en-US" sz="3600" dirty="0">
                <a:latin typeface="NikoshBAN" panose="02000000000000000000" pitchFamily="2" charset="0"/>
                <a:cs typeface="NikoshBAN" panose="02000000000000000000" pitchFamily="2" charset="0"/>
              </a:rPr>
              <a:t>নি</a:t>
            </a:r>
            <a:r>
              <a:rPr lang="bn-BD" sz="3600" dirty="0">
                <a:latin typeface="NikoshBAN" panose="02000000000000000000" pitchFamily="2" charset="0"/>
                <a:cs typeface="NikoshBAN" panose="02000000000000000000" pitchFamily="2" charset="0"/>
              </a:rPr>
              <a:t>চ</a:t>
            </a:r>
            <a:r>
              <a:rPr lang="en-US" sz="3600" dirty="0">
                <a:latin typeface="NikoshBAN" panose="02000000000000000000" pitchFamily="2" charset="0"/>
                <a:cs typeface="NikoshBAN" panose="02000000000000000000" pitchFamily="2" charset="0"/>
              </a:rPr>
              <a:t>ে</a:t>
            </a:r>
            <a:r>
              <a:rPr lang="bn-BD" sz="3600" dirty="0">
                <a:latin typeface="NikoshBAN" panose="02000000000000000000" pitchFamily="2" charset="0"/>
                <a:cs typeface="NikoshBAN" panose="02000000000000000000" pitchFamily="2" charset="0"/>
              </a:rPr>
              <a:t>র</a:t>
            </a:r>
            <a:r>
              <a:rPr lang="en-US" sz="3600" dirty="0">
                <a:latin typeface="NikoshBAN" panose="02000000000000000000" pitchFamily="2" charset="0"/>
                <a:cs typeface="NikoshBAN" panose="02000000000000000000" pitchFamily="2" charset="0"/>
              </a:rPr>
              <a:t> </a:t>
            </a:r>
            <a:r>
              <a:rPr lang="bn-IN" sz="3600" dirty="0">
                <a:latin typeface="NikoshBAN" panose="02000000000000000000" pitchFamily="2" charset="0"/>
                <a:cs typeface="NikoshBAN" panose="02000000000000000000" pitchFamily="2" charset="0"/>
              </a:rPr>
              <a:t>চিত্র</a:t>
            </a:r>
            <a:r>
              <a:rPr lang="en-US" sz="3600" dirty="0">
                <a:latin typeface="NikoshBAN" panose="02000000000000000000" pitchFamily="2" charset="0"/>
                <a:cs typeface="NikoshBAN" panose="02000000000000000000" pitchFamily="2" charset="0"/>
              </a:rPr>
              <a:t>গুলো ভালো করে লক্</a:t>
            </a:r>
            <a:r>
              <a:rPr lang="bn-BD" sz="3600" dirty="0">
                <a:latin typeface="NikoshBAN" panose="02000000000000000000" pitchFamily="2" charset="0"/>
                <a:cs typeface="NikoshBAN" panose="02000000000000000000" pitchFamily="2" charset="0"/>
              </a:rPr>
              <a:t>ষ</a:t>
            </a:r>
            <a:r>
              <a:rPr lang="en-US" sz="3600" dirty="0">
                <a:latin typeface="NikoshBAN" panose="02000000000000000000" pitchFamily="2" charset="0"/>
                <a:cs typeface="NikoshBAN" panose="02000000000000000000" pitchFamily="2" charset="0"/>
              </a:rPr>
              <a:t> </a:t>
            </a:r>
            <a:r>
              <a:rPr lang="bn-BD" sz="3600" dirty="0">
                <a:latin typeface="NikoshBAN" panose="02000000000000000000" pitchFamily="2" charset="0"/>
                <a:cs typeface="NikoshBAN" panose="02000000000000000000" pitchFamily="2" charset="0"/>
              </a:rPr>
              <a:t>ক</a:t>
            </a:r>
            <a:r>
              <a:rPr lang="bn-IN" sz="3600" dirty="0">
                <a:latin typeface="NikoshBAN" panose="02000000000000000000" pitchFamily="2" charset="0"/>
                <a:cs typeface="NikoshBAN" panose="02000000000000000000" pitchFamily="2" charset="0"/>
              </a:rPr>
              <a:t>রো......</a:t>
            </a:r>
            <a:endParaRPr lang="en-US" sz="3600" dirty="0">
              <a:latin typeface="NikoshBAN" panose="02000000000000000000" pitchFamily="2" charset="0"/>
              <a:cs typeface="NikoshBAN" panose="02000000000000000000" pitchFamily="2" charset="0"/>
            </a:endParaRPr>
          </a:p>
        </p:txBody>
      </p:sp>
      <p:pic>
        <p:nvPicPr>
          <p:cNvPr id="4" name="Picture 3">
            <a:extLst>
              <a:ext uri="{FF2B5EF4-FFF2-40B4-BE49-F238E27FC236}">
                <a16:creationId xmlns="" xmlns:a16="http://schemas.microsoft.com/office/drawing/2014/main" id="{6C3BE819-8DDC-47BF-8C88-AAA58C6386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494" y="1214584"/>
            <a:ext cx="2889276" cy="1964715"/>
          </a:xfrm>
          <a:prstGeom prst="rect">
            <a:avLst/>
          </a:prstGeom>
        </p:spPr>
      </p:pic>
      <p:sp>
        <p:nvSpPr>
          <p:cNvPr id="7" name="TextBox 6">
            <a:extLst>
              <a:ext uri="{FF2B5EF4-FFF2-40B4-BE49-F238E27FC236}">
                <a16:creationId xmlns="" xmlns:a16="http://schemas.microsoft.com/office/drawing/2014/main" id="{D20717EB-64C2-4260-89F8-6533C164CB4F}"/>
              </a:ext>
            </a:extLst>
          </p:cNvPr>
          <p:cNvSpPr txBox="1"/>
          <p:nvPr/>
        </p:nvSpPr>
        <p:spPr>
          <a:xfrm>
            <a:off x="1791653" y="3368220"/>
            <a:ext cx="5509846" cy="523220"/>
          </a:xfrm>
          <a:prstGeom prst="rect">
            <a:avLst/>
          </a:prstGeom>
          <a:noFill/>
        </p:spPr>
        <p:txBody>
          <a:bodyPr wrap="square" rtlCol="0">
            <a:spAutoFit/>
          </a:bodyPr>
          <a:lstStyle/>
          <a:p>
            <a:pPr algn="ctr"/>
            <a:r>
              <a:rPr lang="en-US" sz="2800" dirty="0" err="1">
                <a:latin typeface="NikoshBAN" panose="02000000000000000000" pitchFamily="2" charset="0"/>
                <a:cs typeface="NikoshBAN" panose="02000000000000000000" pitchFamily="2" charset="0"/>
              </a:rPr>
              <a:t>ভেবে</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বলো</a:t>
            </a:r>
            <a:r>
              <a:rPr lang="en-US" sz="2800" dirty="0">
                <a:latin typeface="NikoshBAN" panose="02000000000000000000" pitchFamily="2" charset="0"/>
                <a:cs typeface="NikoshBAN" panose="02000000000000000000" pitchFamily="2" charset="0"/>
              </a:rPr>
              <a:t> </a:t>
            </a:r>
            <a:r>
              <a:rPr lang="bn-IN" sz="2800" dirty="0">
                <a:latin typeface="NikoshBAN" panose="02000000000000000000" pitchFamily="2" charset="0"/>
                <a:cs typeface="NikoshBAN" panose="02000000000000000000" pitchFamily="2" charset="0"/>
              </a:rPr>
              <a:t>এই চিত্রগুলোর বিশেষত্ব কী?</a:t>
            </a:r>
            <a:endParaRPr lang="en-US" sz="2800" dirty="0">
              <a:latin typeface="NikoshBAN" panose="02000000000000000000" pitchFamily="2" charset="0"/>
              <a:cs typeface="NikoshBAN" panose="02000000000000000000" pitchFamily="2" charset="0"/>
            </a:endParaRPr>
          </a:p>
        </p:txBody>
      </p:sp>
      <p:pic>
        <p:nvPicPr>
          <p:cNvPr id="9" name="Picture 8">
            <a:extLst>
              <a:ext uri="{FF2B5EF4-FFF2-40B4-BE49-F238E27FC236}">
                <a16:creationId xmlns="" xmlns:a16="http://schemas.microsoft.com/office/drawing/2014/main" id="{3AE6E217-D528-4B29-8C02-2520280D02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7546" y="1292065"/>
            <a:ext cx="3078484" cy="1809750"/>
          </a:xfrm>
          <a:prstGeom prst="rect">
            <a:avLst/>
          </a:prstGeom>
        </p:spPr>
      </p:pic>
      <p:sp>
        <p:nvSpPr>
          <p:cNvPr id="10" name="TextBox 9">
            <a:extLst>
              <a:ext uri="{FF2B5EF4-FFF2-40B4-BE49-F238E27FC236}">
                <a16:creationId xmlns="" xmlns:a16="http://schemas.microsoft.com/office/drawing/2014/main" id="{288BC11A-ED56-4761-A874-EBFB4E6CC6FB}"/>
              </a:ext>
            </a:extLst>
          </p:cNvPr>
          <p:cNvSpPr txBox="1"/>
          <p:nvPr/>
        </p:nvSpPr>
        <p:spPr>
          <a:xfrm>
            <a:off x="414721" y="3951302"/>
            <a:ext cx="9302758" cy="2677656"/>
          </a:xfrm>
          <a:prstGeom prst="rect">
            <a:avLst/>
          </a:prstGeom>
          <a:noFill/>
        </p:spPr>
        <p:txBody>
          <a:bodyPr wrap="square" rtlCol="0">
            <a:spAutoFit/>
          </a:bodyPr>
          <a:lstStyle/>
          <a:p>
            <a:r>
              <a:rPr lang="bn-IN" sz="2400" dirty="0">
                <a:latin typeface="NikoshBAN" panose="02000000000000000000" pitchFamily="2" charset="0"/>
                <a:cs typeface="NikoshBAN" panose="02000000000000000000" pitchFamily="2" charset="0"/>
              </a:rPr>
              <a:t>আমরা চিত্রগুলোতে দেখতে পাচ্ছি চিত্রের উপাদানগুলো একটি ধারাবাহিকতা বজায় রেখে এগিয়ে যাচ্ছে । </a:t>
            </a:r>
          </a:p>
          <a:p>
            <a:r>
              <a:rPr lang="bn-IN" sz="2400" dirty="0">
                <a:latin typeface="NikoshBAN" panose="02000000000000000000" pitchFamily="2" charset="0"/>
                <a:cs typeface="NikoshBAN" panose="02000000000000000000" pitchFamily="2" charset="0"/>
              </a:rPr>
              <a:t>আর এই ধারাবাহিকতার বিষয়টিকে</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অনুক্রম</a:t>
            </a:r>
            <a:r>
              <a:rPr lang="en-US" sz="2400" dirty="0">
                <a:latin typeface="NikoshBAN" panose="02000000000000000000" pitchFamily="2" charset="0"/>
                <a:cs typeface="NikoshBAN" panose="02000000000000000000" pitchFamily="2" charset="0"/>
              </a:rPr>
              <a:t> </a:t>
            </a:r>
            <a:r>
              <a:rPr lang="bn-IN" sz="2400" dirty="0">
                <a:latin typeface="NikoshBAN" panose="02000000000000000000" pitchFamily="2" charset="0"/>
                <a:cs typeface="NikoshBAN" panose="02000000000000000000" pitchFamily="2" charset="0"/>
              </a:rPr>
              <a:t>বলে । </a:t>
            </a:r>
            <a:r>
              <a:rPr lang="en-US" sz="2400" dirty="0" err="1">
                <a:latin typeface="NikoshBAN" panose="02000000000000000000" pitchFamily="2" charset="0"/>
                <a:cs typeface="NikoshBAN" panose="02000000000000000000" pitchFamily="2" charset="0"/>
              </a:rPr>
              <a:t>আর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এই</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অনুক্রম</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গুলোর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মাঝে</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যোগ</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চিহ্ন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দিয়ে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সাজিয়ে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লিখলে</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হবে</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ধারা</a:t>
            </a:r>
            <a:r>
              <a:rPr lang="en-US" sz="2400" dirty="0">
                <a:latin typeface="NikoshBAN" panose="02000000000000000000" pitchFamily="2" charset="0"/>
                <a:cs typeface="NikoshBAN" panose="02000000000000000000" pitchFamily="2" charset="0"/>
              </a:rPr>
              <a:t> । </a:t>
            </a:r>
            <a:r>
              <a:rPr lang="en-US" sz="2400" dirty="0" err="1">
                <a:latin typeface="NikoshBAN" panose="02000000000000000000" pitchFamily="2" charset="0"/>
                <a:cs typeface="NikoshBAN" panose="02000000000000000000" pitchFamily="2" charset="0"/>
              </a:rPr>
              <a:t>অর্থা</a:t>
            </a:r>
            <a:r>
              <a:rPr lang="en-US" sz="2400" dirty="0">
                <a:latin typeface="NikoshBAN" panose="02000000000000000000" pitchFamily="2" charset="0"/>
                <a:cs typeface="NikoshBAN" panose="02000000000000000000" pitchFamily="2" charset="0"/>
              </a:rPr>
              <a:t>ৎ </a:t>
            </a:r>
            <a:r>
              <a:rPr lang="en-US" sz="2400" dirty="0" err="1">
                <a:latin typeface="NikoshBAN" panose="02000000000000000000" pitchFamily="2" charset="0"/>
                <a:cs typeface="NikoshBAN" panose="02000000000000000000" pitchFamily="2" charset="0"/>
              </a:rPr>
              <a:t>অনুক্রমের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পদগুলো</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পরপর</a:t>
            </a:r>
            <a:r>
              <a:rPr lang="en-US" sz="2400" dirty="0">
                <a:latin typeface="NikoshBAN" panose="02000000000000000000" pitchFamily="2" charset="0"/>
                <a:cs typeface="NikoshBAN" panose="02000000000000000000" pitchFamily="2" charset="0"/>
              </a:rPr>
              <a:t> + </a:t>
            </a:r>
            <a:r>
              <a:rPr lang="en-US" sz="2400" dirty="0" err="1">
                <a:latin typeface="NikoshBAN" panose="02000000000000000000" pitchFamily="2" charset="0"/>
                <a:cs typeface="NikoshBAN" panose="02000000000000000000" pitchFamily="2" charset="0"/>
              </a:rPr>
              <a:t>চিহ্ন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দ্বারা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যুক্ত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করলে</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তাকে</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ধারা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বলে</a:t>
            </a:r>
            <a:r>
              <a:rPr lang="en-US" sz="2400" dirty="0">
                <a:latin typeface="NikoshBAN" panose="02000000000000000000" pitchFamily="2" charset="0"/>
                <a:cs typeface="NikoshBAN" panose="02000000000000000000" pitchFamily="2" charset="0"/>
              </a:rPr>
              <a:t>। </a:t>
            </a:r>
            <a:endParaRPr lang="bn-IN" sz="2400" dirty="0">
              <a:latin typeface="NikoshBAN" panose="02000000000000000000" pitchFamily="2" charset="0"/>
              <a:cs typeface="NikoshBAN" panose="02000000000000000000" pitchFamily="2" charset="0"/>
            </a:endParaRPr>
          </a:p>
          <a:p>
            <a:r>
              <a:rPr lang="bn-IN" sz="2400" dirty="0">
                <a:latin typeface="NikoshBAN" panose="02000000000000000000" pitchFamily="2" charset="0"/>
                <a:cs typeface="NikoshBAN" panose="02000000000000000000" pitchFamily="2" charset="0"/>
              </a:rPr>
              <a:t>ধারা ২ প্রকার । যথাঃ ১.সমান্তর ধারা , ২.গুণোত্তর ধারা।</a:t>
            </a:r>
          </a:p>
          <a:p>
            <a:r>
              <a:rPr lang="bn-IN" sz="2400" dirty="0">
                <a:latin typeface="NikoshBAN" panose="02000000000000000000" pitchFamily="2" charset="0"/>
                <a:cs typeface="NikoshBAN" panose="02000000000000000000" pitchFamily="2" charset="0"/>
              </a:rPr>
              <a:t>						আজ আমরা সমান্তর ধারা নিয়ে আলোচনা করবো ।</a:t>
            </a:r>
            <a:endParaRPr lang="en-US" sz="2400" dirty="0">
              <a:latin typeface="NikoshBAN" panose="02000000000000000000" pitchFamily="2" charset="0"/>
              <a:cs typeface="NikoshBAN" panose="02000000000000000000" pitchFamily="2" charset="0"/>
            </a:endParaRPr>
          </a:p>
        </p:txBody>
      </p:sp>
      <p:sp>
        <p:nvSpPr>
          <p:cNvPr id="8" name="Rectangle 7"/>
          <p:cNvSpPr/>
          <p:nvPr/>
        </p:nvSpPr>
        <p:spPr>
          <a:xfrm>
            <a:off x="0" y="0"/>
            <a:ext cx="9826723" cy="68579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25083" y="253218"/>
            <a:ext cx="9383152" cy="6386733"/>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70162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 calcmode="lin" valueType="num">
                                      <p:cBhvr>
                                        <p:cTn id="15" dur="500" fill="hold"/>
                                        <p:tgtEl>
                                          <p:spTgt spid="4"/>
                                        </p:tgtEl>
                                        <p:attrNameLst>
                                          <p:attrName>style.rotation</p:attrName>
                                        </p:attrNameLst>
                                      </p:cBhvr>
                                      <p:tavLst>
                                        <p:tav tm="0">
                                          <p:val>
                                            <p:fltVal val="360"/>
                                          </p:val>
                                        </p:tav>
                                        <p:tav tm="100000">
                                          <p:val>
                                            <p:fltVal val="0"/>
                                          </p:val>
                                        </p:tav>
                                      </p:tavLst>
                                    </p:anim>
                                    <p:animEffect transition="in" filter="fade">
                                      <p:cBhvr>
                                        <p:cTn id="16" dur="500"/>
                                        <p:tgtEl>
                                          <p:spTgt spid="4"/>
                                        </p:tgtEl>
                                      </p:cBhvr>
                                    </p:animEffect>
                                  </p:childTnLst>
                                </p:cTn>
                              </p:par>
                              <p:par>
                                <p:cTn id="17" presetID="49" presetClass="entr" presetSubtype="0" decel="10000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 calcmode="lin" valueType="num">
                                      <p:cBhvr>
                                        <p:cTn id="21" dur="500" fill="hold"/>
                                        <p:tgtEl>
                                          <p:spTgt spid="9"/>
                                        </p:tgtEl>
                                        <p:attrNameLst>
                                          <p:attrName>style.rotation</p:attrName>
                                        </p:attrNameLst>
                                      </p:cBhvr>
                                      <p:tavLst>
                                        <p:tav tm="0">
                                          <p:val>
                                            <p:fltVal val="360"/>
                                          </p:val>
                                        </p:tav>
                                        <p:tav tm="100000">
                                          <p:val>
                                            <p:fltVal val="0"/>
                                          </p:val>
                                        </p:tav>
                                      </p:tavLst>
                                    </p:anim>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5"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375"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28" dur="375"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29" dur="375" accel="50000" fill="hold">
                                          <p:stCondLst>
                                            <p:cond delay="375"/>
                                          </p:stCondLst>
                                        </p:cTn>
                                        <p:tgtEl>
                                          <p:spTgt spid="7"/>
                                        </p:tgtEl>
                                        <p:attrNameLst>
                                          <p:attrName>ppt_w</p:attrName>
                                        </p:attrNameLst>
                                      </p:cBhvr>
                                      <p:tavLst>
                                        <p:tav tm="0">
                                          <p:val>
                                            <p:strVal val="#ppt_w*.05"/>
                                          </p:val>
                                        </p:tav>
                                        <p:tav tm="100000">
                                          <p:val>
                                            <p:strVal val="#ppt_w"/>
                                          </p:val>
                                        </p:tav>
                                      </p:tavLst>
                                    </p:anim>
                                    <p:anim calcmode="lin" valueType="num">
                                      <p:cBhvr>
                                        <p:cTn id="30" dur="750" fill="hold"/>
                                        <p:tgtEl>
                                          <p:spTgt spid="7"/>
                                        </p:tgtEl>
                                        <p:attrNameLst>
                                          <p:attrName>ppt_h</p:attrName>
                                        </p:attrNameLst>
                                      </p:cBhvr>
                                      <p:tavLst>
                                        <p:tav tm="0">
                                          <p:val>
                                            <p:strVal val="#ppt_h"/>
                                          </p:val>
                                        </p:tav>
                                        <p:tav tm="100000">
                                          <p:val>
                                            <p:strVal val="#ppt_h"/>
                                          </p:val>
                                        </p:tav>
                                      </p:tavLst>
                                    </p:anim>
                                    <p:anim calcmode="lin" valueType="num">
                                      <p:cBhvr>
                                        <p:cTn id="31" dur="375"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32" dur="375"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33" dur="375" accel="50000" fill="hold">
                                          <p:stCondLst>
                                            <p:cond delay="375"/>
                                          </p:stCondLst>
                                        </p:cTn>
                                        <p:tgtEl>
                                          <p:spTgt spid="7"/>
                                        </p:tgtEl>
                                        <p:attrNameLst>
                                          <p:attrName>ppt_y</p:attrName>
                                        </p:attrNameLst>
                                      </p:cBhvr>
                                      <p:tavLst>
                                        <p:tav tm="0">
                                          <p:val>
                                            <p:strVal val="#ppt_y+.1"/>
                                          </p:val>
                                        </p:tav>
                                        <p:tav tm="100000">
                                          <p:val>
                                            <p:strVal val="#ppt_y"/>
                                          </p:val>
                                        </p:tav>
                                      </p:tavLst>
                                    </p:anim>
                                    <p:animEffect transition="in" filter="fade">
                                      <p:cBhvr>
                                        <p:cTn id="34" dur="750" decel="50000">
                                          <p:stCondLst>
                                            <p:cond delay="0"/>
                                          </p:stCondLst>
                                        </p:cTn>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38" presetClass="entr" presetSubtype="0" accel="50000" fill="hold" grpId="0" nodeType="clickEffect">
                                  <p:stCondLst>
                                    <p:cond delay="0"/>
                                  </p:stCondLst>
                                  <p:iterate type="lt">
                                    <p:tmPct val="50000"/>
                                  </p:iterate>
                                  <p:childTnLst>
                                    <p:set>
                                      <p:cBhvr>
                                        <p:cTn id="38" dur="1" fill="hold">
                                          <p:stCondLst>
                                            <p:cond delay="0"/>
                                          </p:stCondLst>
                                        </p:cTn>
                                        <p:tgtEl>
                                          <p:spTgt spid="10">
                                            <p:txEl>
                                              <p:pRg st="0" end="0"/>
                                            </p:txEl>
                                          </p:spTgt>
                                        </p:tgtEl>
                                        <p:attrNameLst>
                                          <p:attrName>style.visibility</p:attrName>
                                        </p:attrNameLst>
                                      </p:cBhvr>
                                      <p:to>
                                        <p:strVal val="visible"/>
                                      </p:to>
                                    </p:set>
                                    <p:set>
                                      <p:cBhvr>
                                        <p:cTn id="39" dur="114" fill="hold">
                                          <p:stCondLst>
                                            <p:cond delay="0"/>
                                          </p:stCondLst>
                                        </p:cTn>
                                        <p:tgtEl>
                                          <p:spTgt spid="10">
                                            <p:txEl>
                                              <p:pRg st="0" end="0"/>
                                            </p:txEl>
                                          </p:spTgt>
                                        </p:tgtEl>
                                        <p:attrNameLst>
                                          <p:attrName>style.rotation</p:attrName>
                                        </p:attrNameLst>
                                      </p:cBhvr>
                                      <p:to>
                                        <p:strVal val="-45.0"/>
                                      </p:to>
                                    </p:set>
                                    <p:anim calcmode="lin" valueType="num">
                                      <p:cBhvr>
                                        <p:cTn id="40" dur="114" fill="hold">
                                          <p:stCondLst>
                                            <p:cond delay="114"/>
                                          </p:stCondLst>
                                        </p:cTn>
                                        <p:tgtEl>
                                          <p:spTgt spid="10">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41" dur="114" fill="hold">
                                          <p:stCondLst>
                                            <p:cond delay="0"/>
                                          </p:stCondLst>
                                        </p:cTn>
                                        <p:tgtEl>
                                          <p:spTgt spid="10">
                                            <p:txEl>
                                              <p:pRg st="0" end="0"/>
                                            </p:txEl>
                                          </p:spTgt>
                                        </p:tgtEl>
                                        <p:attrNameLst>
                                          <p:attrName>ppt_y</p:attrName>
                                        </p:attrNameLst>
                                      </p:cBhvr>
                                      <p:tavLst>
                                        <p:tav tm="0">
                                          <p:val>
                                            <p:strVal val="#ppt_y-1"/>
                                          </p:val>
                                        </p:tav>
                                        <p:tav tm="100000">
                                          <p:val>
                                            <p:strVal val="#ppt_y-(0.354*#ppt_w-0.172*#ppt_h)"/>
                                          </p:val>
                                        </p:tav>
                                      </p:tavLst>
                                    </p:anim>
                                    <p:anim calcmode="lin" valueType="num">
                                      <p:cBhvr>
                                        <p:cTn id="42" dur="39" decel="50000" autoRev="1" fill="hold">
                                          <p:stCondLst>
                                            <p:cond delay="114"/>
                                          </p:stCondLst>
                                        </p:cTn>
                                        <p:tgtEl>
                                          <p:spTgt spid="10">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43" dur="34" fill="hold">
                                          <p:stCondLst>
                                            <p:cond delay="216"/>
                                          </p:stCondLst>
                                        </p:cTn>
                                        <p:tgtEl>
                                          <p:spTgt spid="10">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8" presetClass="entr" presetSubtype="0" accel="50000" fill="hold" grpId="0" nodeType="clickEffect">
                                  <p:stCondLst>
                                    <p:cond delay="0"/>
                                  </p:stCondLst>
                                  <p:iterate type="lt">
                                    <p:tmPct val="50000"/>
                                  </p:iterate>
                                  <p:childTnLst>
                                    <p:set>
                                      <p:cBhvr>
                                        <p:cTn id="47" dur="1" fill="hold">
                                          <p:stCondLst>
                                            <p:cond delay="0"/>
                                          </p:stCondLst>
                                        </p:cTn>
                                        <p:tgtEl>
                                          <p:spTgt spid="10">
                                            <p:txEl>
                                              <p:pRg st="1" end="1"/>
                                            </p:txEl>
                                          </p:spTgt>
                                        </p:tgtEl>
                                        <p:attrNameLst>
                                          <p:attrName>style.visibility</p:attrName>
                                        </p:attrNameLst>
                                      </p:cBhvr>
                                      <p:to>
                                        <p:strVal val="visible"/>
                                      </p:to>
                                    </p:set>
                                    <p:set>
                                      <p:cBhvr>
                                        <p:cTn id="48" dur="114" fill="hold">
                                          <p:stCondLst>
                                            <p:cond delay="0"/>
                                          </p:stCondLst>
                                        </p:cTn>
                                        <p:tgtEl>
                                          <p:spTgt spid="10">
                                            <p:txEl>
                                              <p:pRg st="1" end="1"/>
                                            </p:txEl>
                                          </p:spTgt>
                                        </p:tgtEl>
                                        <p:attrNameLst>
                                          <p:attrName>style.rotation</p:attrName>
                                        </p:attrNameLst>
                                      </p:cBhvr>
                                      <p:to>
                                        <p:strVal val="-45.0"/>
                                      </p:to>
                                    </p:set>
                                    <p:anim calcmode="lin" valueType="num">
                                      <p:cBhvr>
                                        <p:cTn id="49" dur="114" fill="hold">
                                          <p:stCondLst>
                                            <p:cond delay="114"/>
                                          </p:stCondLst>
                                        </p:cTn>
                                        <p:tgtEl>
                                          <p:spTgt spid="10">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50" dur="114" fill="hold">
                                          <p:stCondLst>
                                            <p:cond delay="0"/>
                                          </p:stCondLst>
                                        </p:cTn>
                                        <p:tgtEl>
                                          <p:spTgt spid="10">
                                            <p:txEl>
                                              <p:pRg st="1" end="1"/>
                                            </p:txEl>
                                          </p:spTgt>
                                        </p:tgtEl>
                                        <p:attrNameLst>
                                          <p:attrName>ppt_y</p:attrName>
                                        </p:attrNameLst>
                                      </p:cBhvr>
                                      <p:tavLst>
                                        <p:tav tm="0">
                                          <p:val>
                                            <p:strVal val="#ppt_y-1"/>
                                          </p:val>
                                        </p:tav>
                                        <p:tav tm="100000">
                                          <p:val>
                                            <p:strVal val="#ppt_y-(0.354*#ppt_w-0.172*#ppt_h)"/>
                                          </p:val>
                                        </p:tav>
                                      </p:tavLst>
                                    </p:anim>
                                    <p:anim calcmode="lin" valueType="num">
                                      <p:cBhvr>
                                        <p:cTn id="51" dur="39" decel="50000" autoRev="1" fill="hold">
                                          <p:stCondLst>
                                            <p:cond delay="114"/>
                                          </p:stCondLst>
                                        </p:cTn>
                                        <p:tgtEl>
                                          <p:spTgt spid="10">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52" dur="34" fill="hold">
                                          <p:stCondLst>
                                            <p:cond delay="216"/>
                                          </p:stCondLst>
                                        </p:cTn>
                                        <p:tgtEl>
                                          <p:spTgt spid="10">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8" presetClass="entr" presetSubtype="0" accel="50000" fill="hold" grpId="0" nodeType="clickEffect">
                                  <p:stCondLst>
                                    <p:cond delay="0"/>
                                  </p:stCondLst>
                                  <p:iterate type="lt">
                                    <p:tmPct val="50000"/>
                                  </p:iterate>
                                  <p:childTnLst>
                                    <p:set>
                                      <p:cBhvr>
                                        <p:cTn id="56" dur="1" fill="hold">
                                          <p:stCondLst>
                                            <p:cond delay="0"/>
                                          </p:stCondLst>
                                        </p:cTn>
                                        <p:tgtEl>
                                          <p:spTgt spid="10">
                                            <p:txEl>
                                              <p:pRg st="2" end="2"/>
                                            </p:txEl>
                                          </p:spTgt>
                                        </p:tgtEl>
                                        <p:attrNameLst>
                                          <p:attrName>style.visibility</p:attrName>
                                        </p:attrNameLst>
                                      </p:cBhvr>
                                      <p:to>
                                        <p:strVal val="visible"/>
                                      </p:to>
                                    </p:set>
                                    <p:set>
                                      <p:cBhvr>
                                        <p:cTn id="57" dur="114" fill="hold">
                                          <p:stCondLst>
                                            <p:cond delay="0"/>
                                          </p:stCondLst>
                                        </p:cTn>
                                        <p:tgtEl>
                                          <p:spTgt spid="10">
                                            <p:txEl>
                                              <p:pRg st="2" end="2"/>
                                            </p:txEl>
                                          </p:spTgt>
                                        </p:tgtEl>
                                        <p:attrNameLst>
                                          <p:attrName>style.rotation</p:attrName>
                                        </p:attrNameLst>
                                      </p:cBhvr>
                                      <p:to>
                                        <p:strVal val="-45.0"/>
                                      </p:to>
                                    </p:set>
                                    <p:anim calcmode="lin" valueType="num">
                                      <p:cBhvr>
                                        <p:cTn id="58" dur="114" fill="hold">
                                          <p:stCondLst>
                                            <p:cond delay="114"/>
                                          </p:stCondLst>
                                        </p:cTn>
                                        <p:tgtEl>
                                          <p:spTgt spid="10">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59" dur="114" fill="hold">
                                          <p:stCondLst>
                                            <p:cond delay="0"/>
                                          </p:stCondLst>
                                        </p:cTn>
                                        <p:tgtEl>
                                          <p:spTgt spid="10">
                                            <p:txEl>
                                              <p:pRg st="2" end="2"/>
                                            </p:txEl>
                                          </p:spTgt>
                                        </p:tgtEl>
                                        <p:attrNameLst>
                                          <p:attrName>ppt_y</p:attrName>
                                        </p:attrNameLst>
                                      </p:cBhvr>
                                      <p:tavLst>
                                        <p:tav tm="0">
                                          <p:val>
                                            <p:strVal val="#ppt_y-1"/>
                                          </p:val>
                                        </p:tav>
                                        <p:tav tm="100000">
                                          <p:val>
                                            <p:strVal val="#ppt_y-(0.354*#ppt_w-0.172*#ppt_h)"/>
                                          </p:val>
                                        </p:tav>
                                      </p:tavLst>
                                    </p:anim>
                                    <p:anim calcmode="lin" valueType="num">
                                      <p:cBhvr>
                                        <p:cTn id="60" dur="39" decel="50000" autoRev="1" fill="hold">
                                          <p:stCondLst>
                                            <p:cond delay="114"/>
                                          </p:stCondLst>
                                        </p:cTn>
                                        <p:tgtEl>
                                          <p:spTgt spid="10">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61" dur="34" fill="hold">
                                          <p:stCondLst>
                                            <p:cond delay="216"/>
                                          </p:stCondLst>
                                        </p:cTn>
                                        <p:tgtEl>
                                          <p:spTgt spid="10">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38" presetClass="entr" presetSubtype="0" accel="50000" fill="hold" grpId="0" nodeType="clickEffect">
                                  <p:stCondLst>
                                    <p:cond delay="0"/>
                                  </p:stCondLst>
                                  <p:iterate type="lt">
                                    <p:tmPct val="50000"/>
                                  </p:iterate>
                                  <p:childTnLst>
                                    <p:set>
                                      <p:cBhvr>
                                        <p:cTn id="65" dur="1" fill="hold">
                                          <p:stCondLst>
                                            <p:cond delay="0"/>
                                          </p:stCondLst>
                                        </p:cTn>
                                        <p:tgtEl>
                                          <p:spTgt spid="10">
                                            <p:txEl>
                                              <p:pRg st="3" end="3"/>
                                            </p:txEl>
                                          </p:spTgt>
                                        </p:tgtEl>
                                        <p:attrNameLst>
                                          <p:attrName>style.visibility</p:attrName>
                                        </p:attrNameLst>
                                      </p:cBhvr>
                                      <p:to>
                                        <p:strVal val="visible"/>
                                      </p:to>
                                    </p:set>
                                    <p:set>
                                      <p:cBhvr>
                                        <p:cTn id="66" dur="114" fill="hold">
                                          <p:stCondLst>
                                            <p:cond delay="0"/>
                                          </p:stCondLst>
                                        </p:cTn>
                                        <p:tgtEl>
                                          <p:spTgt spid="10">
                                            <p:txEl>
                                              <p:pRg st="3" end="3"/>
                                            </p:txEl>
                                          </p:spTgt>
                                        </p:tgtEl>
                                        <p:attrNameLst>
                                          <p:attrName>style.rotation</p:attrName>
                                        </p:attrNameLst>
                                      </p:cBhvr>
                                      <p:to>
                                        <p:strVal val="-45.0"/>
                                      </p:to>
                                    </p:set>
                                    <p:anim calcmode="lin" valueType="num">
                                      <p:cBhvr>
                                        <p:cTn id="67" dur="114" fill="hold">
                                          <p:stCondLst>
                                            <p:cond delay="114"/>
                                          </p:stCondLst>
                                        </p:cTn>
                                        <p:tgtEl>
                                          <p:spTgt spid="10">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68" dur="114" fill="hold">
                                          <p:stCondLst>
                                            <p:cond delay="0"/>
                                          </p:stCondLst>
                                        </p:cTn>
                                        <p:tgtEl>
                                          <p:spTgt spid="10">
                                            <p:txEl>
                                              <p:pRg st="3" end="3"/>
                                            </p:txEl>
                                          </p:spTgt>
                                        </p:tgtEl>
                                        <p:attrNameLst>
                                          <p:attrName>ppt_y</p:attrName>
                                        </p:attrNameLst>
                                      </p:cBhvr>
                                      <p:tavLst>
                                        <p:tav tm="0">
                                          <p:val>
                                            <p:strVal val="#ppt_y-1"/>
                                          </p:val>
                                        </p:tav>
                                        <p:tav tm="100000">
                                          <p:val>
                                            <p:strVal val="#ppt_y-(0.354*#ppt_w-0.172*#ppt_h)"/>
                                          </p:val>
                                        </p:tav>
                                      </p:tavLst>
                                    </p:anim>
                                    <p:anim calcmode="lin" valueType="num">
                                      <p:cBhvr>
                                        <p:cTn id="69" dur="39" decel="50000" autoRev="1" fill="hold">
                                          <p:stCondLst>
                                            <p:cond delay="114"/>
                                          </p:stCondLst>
                                        </p:cTn>
                                        <p:tgtEl>
                                          <p:spTgt spid="10">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70" dur="34" fill="hold">
                                          <p:stCondLst>
                                            <p:cond delay="216"/>
                                          </p:stCondLst>
                                        </p:cTn>
                                        <p:tgtEl>
                                          <p:spTgt spid="10">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1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206D3F-3D66-4002-ABA8-0FD0FEB463AD}"/>
              </a:ext>
            </a:extLst>
          </p:cNvPr>
          <p:cNvSpPr>
            <a:spLocks noGrp="1"/>
          </p:cNvSpPr>
          <p:nvPr>
            <p:ph type="title"/>
          </p:nvPr>
        </p:nvSpPr>
        <p:spPr>
          <a:xfrm>
            <a:off x="3688476" y="365125"/>
            <a:ext cx="2606816" cy="802493"/>
          </a:xfrm>
          <a:ln/>
        </p:spPr>
        <p:style>
          <a:lnRef idx="3">
            <a:schemeClr val="lt1"/>
          </a:lnRef>
          <a:fillRef idx="1">
            <a:schemeClr val="accent5"/>
          </a:fillRef>
          <a:effectRef idx="1">
            <a:schemeClr val="accent5"/>
          </a:effectRef>
          <a:fontRef idx="minor">
            <a:schemeClr val="lt1"/>
          </a:fontRef>
        </p:style>
        <p:txBody>
          <a:bodyPr>
            <a:normAutofit/>
          </a:bodyPr>
          <a:lstStyle/>
          <a:p>
            <a:pPr algn="ctr"/>
            <a:r>
              <a:rPr lang="bn-IN" sz="4400" dirty="0">
                <a:latin typeface="NikoshBAN" panose="02000000000000000000" pitchFamily="2" charset="0"/>
                <a:cs typeface="NikoshBAN" panose="02000000000000000000" pitchFamily="2" charset="0"/>
              </a:rPr>
              <a:t>সমান্তর ধারা </a:t>
            </a:r>
            <a:endParaRPr lang="en-US" sz="4400"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 xmlns:a16="http://schemas.microsoft.com/office/drawing/2014/main" id="{09115F40-0205-4F20-884A-AC504C08CF4F}"/>
              </a:ext>
            </a:extLst>
          </p:cNvPr>
          <p:cNvSpPr txBox="1"/>
          <p:nvPr/>
        </p:nvSpPr>
        <p:spPr>
          <a:xfrm>
            <a:off x="970671" y="1209822"/>
            <a:ext cx="8624086" cy="1569660"/>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কোনো ধারার পরবর্তী পদ থেকে পূর্ববর্তী পদ বিয়োগ করলে </a:t>
            </a:r>
            <a:r>
              <a:rPr lang="en-US" sz="3200" dirty="0" err="1">
                <a:latin typeface="NikoshBAN" panose="02000000000000000000" pitchFamily="2" charset="0"/>
                <a:cs typeface="NikoshBAN" panose="02000000000000000000" pitchFamily="2" charset="0"/>
              </a:rPr>
              <a:t>বিয়োগফলের</a:t>
            </a:r>
            <a:r>
              <a:rPr lang="bn-IN" sz="3200" dirty="0">
                <a:latin typeface="NikoshBAN" panose="02000000000000000000" pitchFamily="2" charset="0"/>
                <a:cs typeface="NikoshBAN" panose="02000000000000000000" pitchFamily="2" charset="0"/>
              </a:rPr>
              <a:t> মান সবসময় একই হলে তাকে সমান্তর ধারা বলে । উদাহরণস্বরূপ আমরা নিচের চিত্রটিকে লক্ষ করি ।</a:t>
            </a:r>
            <a:endParaRPr lang="en-US" sz="3200" dirty="0">
              <a:latin typeface="NikoshBAN" panose="02000000000000000000" pitchFamily="2" charset="0"/>
              <a:cs typeface="NikoshBAN" panose="02000000000000000000" pitchFamily="2" charset="0"/>
            </a:endParaRPr>
          </a:p>
        </p:txBody>
      </p:sp>
      <p:pic>
        <p:nvPicPr>
          <p:cNvPr id="5" name="Picture 4">
            <a:extLst>
              <a:ext uri="{FF2B5EF4-FFF2-40B4-BE49-F238E27FC236}">
                <a16:creationId xmlns="" xmlns:a16="http://schemas.microsoft.com/office/drawing/2014/main" id="{603A909A-C9B9-4926-9698-0E8A87A123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3213" y="2700985"/>
            <a:ext cx="3657858" cy="1754965"/>
          </a:xfrm>
          <a:prstGeom prst="rect">
            <a:avLst/>
          </a:prstGeom>
        </p:spPr>
      </p:pic>
      <p:sp>
        <p:nvSpPr>
          <p:cNvPr id="6" name="TextBox 5">
            <a:extLst>
              <a:ext uri="{FF2B5EF4-FFF2-40B4-BE49-F238E27FC236}">
                <a16:creationId xmlns="" xmlns:a16="http://schemas.microsoft.com/office/drawing/2014/main" id="{9B0A2861-1862-45ED-AE1D-26E0163793B4}"/>
              </a:ext>
            </a:extLst>
          </p:cNvPr>
          <p:cNvSpPr txBox="1"/>
          <p:nvPr/>
        </p:nvSpPr>
        <p:spPr>
          <a:xfrm>
            <a:off x="405837" y="4455950"/>
            <a:ext cx="9015047" cy="2246769"/>
          </a:xfrm>
          <a:prstGeom prst="rect">
            <a:avLst/>
          </a:prstGeom>
          <a:noFill/>
        </p:spPr>
        <p:txBody>
          <a:bodyPr wrap="square" rtlCol="0">
            <a:spAutoFit/>
          </a:bodyPr>
          <a:lstStyle/>
          <a:p>
            <a:r>
              <a:rPr lang="bn-IN" sz="2800" dirty="0">
                <a:latin typeface="NikoshBAN" panose="02000000000000000000" pitchFamily="2" charset="0"/>
                <a:cs typeface="NikoshBAN" panose="02000000000000000000" pitchFamily="2" charset="0"/>
              </a:rPr>
              <a:t>চিত্রটিতে লক্ষ করলে আমরা দেখতে পাই যে, সেখানে একটি ধারাবাহিকতা বজায় রেখে কতগুলো কয়েন  ৫টি সারিতে সাজানো হয়েছে আর সেখানে পরবর্তী সারি থেকে পূর্ববর্তী সারির কয়েন এর পার্থক্য সর্বদাই ৩ আর তাই বলা যায়, এই সারিগুলোকে সমান্তর  ধারা অনুসারে সাজানো হয়েছে । এই ধারায় প্রাপ্ত দুইটি সংখ্যার বিয়োগফলকে  সাধারণ অন্তর বলে ।</a:t>
            </a:r>
            <a:endParaRPr lang="en-US" sz="2800" dirty="0">
              <a:latin typeface="NikoshBAN" panose="02000000000000000000" pitchFamily="2" charset="0"/>
              <a:cs typeface="NikoshBAN" panose="02000000000000000000" pitchFamily="2" charset="0"/>
            </a:endParaRPr>
          </a:p>
        </p:txBody>
      </p:sp>
      <p:sp>
        <p:nvSpPr>
          <p:cNvPr id="7" name="Rectangle 6"/>
          <p:cNvSpPr/>
          <p:nvPr/>
        </p:nvSpPr>
        <p:spPr>
          <a:xfrm>
            <a:off x="0" y="0"/>
            <a:ext cx="9826723" cy="68579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25083" y="253218"/>
            <a:ext cx="9383152" cy="6386733"/>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687708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750"/>
                                        <p:tgtEl>
                                          <p:spTgt spid="3"/>
                                        </p:tgtEl>
                                      </p:cBhvr>
                                    </p:animEffect>
                                    <p:anim calcmode="lin" valueType="num">
                                      <p:cBhvr>
                                        <p:cTn id="15" dur="750" fill="hold"/>
                                        <p:tgtEl>
                                          <p:spTgt spid="3"/>
                                        </p:tgtEl>
                                        <p:attrNameLst>
                                          <p:attrName>ppt_w</p:attrName>
                                        </p:attrNameLst>
                                      </p:cBhvr>
                                      <p:tavLst>
                                        <p:tav tm="0" fmla="#ppt_w*sin(2.5*pi*$)">
                                          <p:val>
                                            <p:fltVal val="0"/>
                                          </p:val>
                                        </p:tav>
                                        <p:tav tm="100000">
                                          <p:val>
                                            <p:fltVal val="1"/>
                                          </p:val>
                                        </p:tav>
                                      </p:tavLst>
                                    </p:anim>
                                    <p:anim calcmode="lin" valueType="num">
                                      <p:cBhvr>
                                        <p:cTn id="16" dur="75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362">
                                          <p:stCondLst>
                                            <p:cond delay="0"/>
                                          </p:stCondLst>
                                        </p:cTn>
                                        <p:tgtEl>
                                          <p:spTgt spid="5"/>
                                        </p:tgtEl>
                                      </p:cBhvr>
                                    </p:animEffect>
                                    <p:anim calcmode="lin" valueType="num">
                                      <p:cBhvr>
                                        <p:cTn id="22" dur="1139"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3" dur="415"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4" dur="415" tmFilter="0, 0; 0.125,0.2665; 0.25,0.4; 0.375,0.465; 0.5,0.5;  0.625,0.535; 0.75,0.6; 0.875,0.7335; 1,1">
                                          <p:stCondLst>
                                            <p:cond delay="415"/>
                                          </p:stCondLst>
                                        </p:cTn>
                                        <p:tgtEl>
                                          <p:spTgt spid="5"/>
                                        </p:tgtEl>
                                        <p:attrNameLst>
                                          <p:attrName>ppt_y</p:attrName>
                                        </p:attrNameLst>
                                      </p:cBhvr>
                                      <p:tavLst>
                                        <p:tav tm="0" fmla="#ppt_y-sin(pi*$)/9">
                                          <p:val>
                                            <p:fltVal val="0"/>
                                          </p:val>
                                        </p:tav>
                                        <p:tav tm="100000">
                                          <p:val>
                                            <p:fltVal val="1"/>
                                          </p:val>
                                        </p:tav>
                                      </p:tavLst>
                                    </p:anim>
                                    <p:anim calcmode="lin" valueType="num">
                                      <p:cBhvr>
                                        <p:cTn id="25" dur="207" tmFilter="0, 0; 0.125,0.2665; 0.25,0.4; 0.375,0.465; 0.5,0.5;  0.625,0.535; 0.75,0.6; 0.875,0.7335; 1,1">
                                          <p:stCondLst>
                                            <p:cond delay="828"/>
                                          </p:stCondLst>
                                        </p:cTn>
                                        <p:tgtEl>
                                          <p:spTgt spid="5"/>
                                        </p:tgtEl>
                                        <p:attrNameLst>
                                          <p:attrName>ppt_y</p:attrName>
                                        </p:attrNameLst>
                                      </p:cBhvr>
                                      <p:tavLst>
                                        <p:tav tm="0" fmla="#ppt_y-sin(pi*$)/27">
                                          <p:val>
                                            <p:fltVal val="0"/>
                                          </p:val>
                                        </p:tav>
                                        <p:tav tm="100000">
                                          <p:val>
                                            <p:fltVal val="1"/>
                                          </p:val>
                                        </p:tav>
                                      </p:tavLst>
                                    </p:anim>
                                    <p:anim calcmode="lin" valueType="num">
                                      <p:cBhvr>
                                        <p:cTn id="26" dur="103" tmFilter="0, 0; 0.125,0.2665; 0.25,0.4; 0.375,0.465; 0.5,0.5;  0.625,0.535; 0.75,0.6; 0.875,0.7335; 1,1">
                                          <p:stCondLst>
                                            <p:cond delay="1035"/>
                                          </p:stCondLst>
                                        </p:cTn>
                                        <p:tgtEl>
                                          <p:spTgt spid="5"/>
                                        </p:tgtEl>
                                        <p:attrNameLst>
                                          <p:attrName>ppt_y</p:attrName>
                                        </p:attrNameLst>
                                      </p:cBhvr>
                                      <p:tavLst>
                                        <p:tav tm="0" fmla="#ppt_y-sin(pi*$)/81">
                                          <p:val>
                                            <p:fltVal val="0"/>
                                          </p:val>
                                        </p:tav>
                                        <p:tav tm="100000">
                                          <p:val>
                                            <p:fltVal val="1"/>
                                          </p:val>
                                        </p:tav>
                                      </p:tavLst>
                                    </p:anim>
                                    <p:animScale>
                                      <p:cBhvr>
                                        <p:cTn id="27" dur="16">
                                          <p:stCondLst>
                                            <p:cond delay="406"/>
                                          </p:stCondLst>
                                        </p:cTn>
                                        <p:tgtEl>
                                          <p:spTgt spid="5"/>
                                        </p:tgtEl>
                                      </p:cBhvr>
                                      <p:to x="100000" y="60000"/>
                                    </p:animScale>
                                    <p:animScale>
                                      <p:cBhvr>
                                        <p:cTn id="28" dur="104" decel="50000">
                                          <p:stCondLst>
                                            <p:cond delay="423"/>
                                          </p:stCondLst>
                                        </p:cTn>
                                        <p:tgtEl>
                                          <p:spTgt spid="5"/>
                                        </p:tgtEl>
                                      </p:cBhvr>
                                      <p:to x="100000" y="100000"/>
                                    </p:animScale>
                                    <p:animScale>
                                      <p:cBhvr>
                                        <p:cTn id="29" dur="16">
                                          <p:stCondLst>
                                            <p:cond delay="820"/>
                                          </p:stCondLst>
                                        </p:cTn>
                                        <p:tgtEl>
                                          <p:spTgt spid="5"/>
                                        </p:tgtEl>
                                      </p:cBhvr>
                                      <p:to x="100000" y="80000"/>
                                    </p:animScale>
                                    <p:animScale>
                                      <p:cBhvr>
                                        <p:cTn id="30" dur="104" decel="50000">
                                          <p:stCondLst>
                                            <p:cond delay="836"/>
                                          </p:stCondLst>
                                        </p:cTn>
                                        <p:tgtEl>
                                          <p:spTgt spid="5"/>
                                        </p:tgtEl>
                                      </p:cBhvr>
                                      <p:to x="100000" y="100000"/>
                                    </p:animScale>
                                    <p:animScale>
                                      <p:cBhvr>
                                        <p:cTn id="31" dur="16">
                                          <p:stCondLst>
                                            <p:cond delay="1026"/>
                                          </p:stCondLst>
                                        </p:cTn>
                                        <p:tgtEl>
                                          <p:spTgt spid="5"/>
                                        </p:tgtEl>
                                      </p:cBhvr>
                                      <p:to x="100000" y="90000"/>
                                    </p:animScale>
                                    <p:animScale>
                                      <p:cBhvr>
                                        <p:cTn id="32" dur="104" decel="50000">
                                          <p:stCondLst>
                                            <p:cond delay="1042"/>
                                          </p:stCondLst>
                                        </p:cTn>
                                        <p:tgtEl>
                                          <p:spTgt spid="5"/>
                                        </p:tgtEl>
                                      </p:cBhvr>
                                      <p:to x="100000" y="100000"/>
                                    </p:animScale>
                                    <p:animScale>
                                      <p:cBhvr>
                                        <p:cTn id="33" dur="16">
                                          <p:stCondLst>
                                            <p:cond delay="1130"/>
                                          </p:stCondLst>
                                        </p:cTn>
                                        <p:tgtEl>
                                          <p:spTgt spid="5"/>
                                        </p:tgtEl>
                                      </p:cBhvr>
                                      <p:to x="100000" y="95000"/>
                                    </p:animScale>
                                    <p:animScale>
                                      <p:cBhvr>
                                        <p:cTn id="34" dur="104" decel="50000">
                                          <p:stCondLst>
                                            <p:cond delay="1146"/>
                                          </p:stCondLst>
                                        </p:cTn>
                                        <p:tgtEl>
                                          <p:spTgt spid="5"/>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750" fill="hold"/>
                                        <p:tgtEl>
                                          <p:spTgt spid="6"/>
                                        </p:tgtEl>
                                        <p:attrNameLst>
                                          <p:attrName>ppt_w</p:attrName>
                                        </p:attrNameLst>
                                      </p:cBhvr>
                                      <p:tavLst>
                                        <p:tav tm="0">
                                          <p:val>
                                            <p:fltVal val="0"/>
                                          </p:val>
                                        </p:tav>
                                        <p:tav tm="100000">
                                          <p:val>
                                            <p:strVal val="#ppt_w"/>
                                          </p:val>
                                        </p:tav>
                                      </p:tavLst>
                                    </p:anim>
                                    <p:anim calcmode="lin" valueType="num">
                                      <p:cBhvr>
                                        <p:cTn id="40" dur="750" fill="hold"/>
                                        <p:tgtEl>
                                          <p:spTgt spid="6"/>
                                        </p:tgtEl>
                                        <p:attrNameLst>
                                          <p:attrName>ppt_h</p:attrName>
                                        </p:attrNameLst>
                                      </p:cBhvr>
                                      <p:tavLst>
                                        <p:tav tm="0">
                                          <p:val>
                                            <p:fltVal val="0"/>
                                          </p:val>
                                        </p:tav>
                                        <p:tav tm="100000">
                                          <p:val>
                                            <p:strVal val="#ppt_h"/>
                                          </p:val>
                                        </p:tav>
                                      </p:tavLst>
                                    </p:anim>
                                    <p:anim calcmode="lin" valueType="num">
                                      <p:cBhvr>
                                        <p:cTn id="41" dur="750" fill="hold"/>
                                        <p:tgtEl>
                                          <p:spTgt spid="6"/>
                                        </p:tgtEl>
                                        <p:attrNameLst>
                                          <p:attrName>style.rotation</p:attrName>
                                        </p:attrNameLst>
                                      </p:cBhvr>
                                      <p:tavLst>
                                        <p:tav tm="0">
                                          <p:val>
                                            <p:fltVal val="90"/>
                                          </p:val>
                                        </p:tav>
                                        <p:tav tm="100000">
                                          <p:val>
                                            <p:fltVal val="0"/>
                                          </p:val>
                                        </p:tav>
                                      </p:tavLst>
                                    </p:anim>
                                    <p:animEffect transition="in" filter="fade">
                                      <p:cBhvr>
                                        <p:cTn id="42"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6"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1111</TotalTime>
  <Words>928</Words>
  <Application>Microsoft Office PowerPoint</Application>
  <PresentationFormat>Custom</PresentationFormat>
  <Paragraphs>118</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Cambria Math</vt:lpstr>
      <vt:lpstr>NikoshBAN</vt:lpstr>
      <vt:lpstr>Symbol</vt:lpstr>
      <vt:lpstr>Times New Roman</vt:lpstr>
      <vt:lpstr>Trebuchet MS</vt:lpstr>
      <vt:lpstr>Vrinda</vt:lpstr>
      <vt:lpstr>Wingdings 3</vt:lpstr>
      <vt:lpstr>Facet</vt:lpstr>
      <vt:lpstr>স্বাগতম </vt:lpstr>
      <vt:lpstr>PowerPoint Presentation</vt:lpstr>
      <vt:lpstr>PowerPoint Presentation</vt:lpstr>
      <vt:lpstr>নিচের চিত্রগুলো লক্ষ্য করো  </vt:lpstr>
      <vt:lpstr>প্রশ্নঃ এই নির্দিষ্ট নিয়মকে কি বলে?</vt:lpstr>
      <vt:lpstr>PowerPoint Presentation</vt:lpstr>
      <vt:lpstr>PowerPoint Presentation</vt:lpstr>
      <vt:lpstr>নিচের চিত্রগুলো ভালো করে লক্ষ করো......</vt:lpstr>
      <vt:lpstr>সমান্তর ধারা </vt:lpstr>
      <vt:lpstr>PowerPoint Presentation</vt:lpstr>
      <vt:lpstr>সমস্যাঃ3+5+7+9+⋯এটি একটি সমান্তর ধারা এর ২০ তমএবং১ম ২০টি পদের সমষ্টি নির্ণয় কর। চলো আমরা সবাই পূর্বের সূত্র ব্যবহার করে এই ধারার  ২০ তম পদ এবং ১ম ২০টি পদ এরসমষ্টিনির্ণয়করি।  সমাধান,  ধারাটির ১ম পদ,a = 3 সাধারণ অন্তর,d = 5-3 = 2 </vt:lpstr>
      <vt:lpstr>সমান্তর ধারা </vt:lpstr>
      <vt:lpstr>সমান্তর ধারা </vt:lpstr>
      <vt:lpstr>সমান্তর ধারা সমাধান-খ</vt:lpstr>
      <vt:lpstr>সমান্তর ধারা  সমাধান-গ</vt:lpstr>
      <vt:lpstr> দলগত কাজ </vt:lpstr>
      <vt:lpstr>মূল্যায়ণ </vt:lpstr>
      <vt:lpstr>এসো এখন তোমাদের উত্তরের সাথে উত্তরগুলো মিলিয়ে নিই   ১। (খ) 91         ২।  (গ) 1280     ৩।  (গ) ii ও  ii¡  </vt:lpstr>
      <vt:lpstr>বাড়ির কাজ</vt:lpstr>
      <vt:lpstr>সবাইকে শুভেচ্ছা জানিয়ে আজকের ক্লাস সমাপ্তি ঘোষণা করছি। ( আল্লাহ হাফেজ)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Core Computer</dc:creator>
  <cp:lastModifiedBy>USER</cp:lastModifiedBy>
  <cp:revision>190</cp:revision>
  <dcterms:created xsi:type="dcterms:W3CDTF">2019-11-04T11:14:25Z</dcterms:created>
  <dcterms:modified xsi:type="dcterms:W3CDTF">2021-04-08T13:34:23Z</dcterms:modified>
</cp:coreProperties>
</file>