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17D9"/>
    <a:srgbClr val="000C10"/>
    <a:srgbClr val="35AC14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B6DE6-6155-43DD-B415-109060820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2C598-3D28-4314-B579-9824DA6F2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46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2C598-3D28-4314-B579-9824DA6F2F37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ube r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28600"/>
            <a:ext cx="6858000" cy="5143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838200" y="5562600"/>
            <a:ext cx="7620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WELCOME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14400" y="5105400"/>
            <a:ext cx="19050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dog</a:t>
            </a:r>
            <a:endParaRPr lang="en-US" sz="7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1752600"/>
            <a:ext cx="22860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oll</a:t>
            </a:r>
            <a:endParaRPr lang="en-US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685800"/>
            <a:ext cx="22860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oll</a:t>
            </a:r>
          </a:p>
        </p:txBody>
      </p:sp>
      <p:pic>
        <p:nvPicPr>
          <p:cNvPr id="2" name="Picture 1" descr="do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2819400" cy="31416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67200" y="685800"/>
            <a:ext cx="11430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7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1752600"/>
            <a:ext cx="11430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7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962400"/>
            <a:ext cx="19050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3733800"/>
            <a:ext cx="11430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7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4895671"/>
            <a:ext cx="11430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7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Dog-G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657600"/>
            <a:ext cx="2762250" cy="2988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38334 -0.0016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556E-17 L 0.37916 0.0013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38334 -0.0016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37083 -0.00973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-0.07106 C 0.02986 -0.13194 0.04774 -0.19259 0.08871 -0.21388 C 0.13003 -0.23495 0.21007 -0.21203 0.25798 -0.1993 C 0.30573 -0.18634 0.35833 -0.1625 0.37673 -0.13634 C 0.39461 -0.11018 0.35173 -0.05972 0.36614 -0.04189 C 0.38038 -0.02384 0.446 -0.03194 0.4625 -0.02986 " pathEditMode="relative" rAng="0" ptsTypes="aaaaaA"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2875 0.0013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-0.07106 C 0.02986 -0.13194 0.04774 -0.19259 0.08871 -0.21388 C 0.13003 -0.23495 0.21007 -0.21203 0.25798 -0.1993 C 0.30573 -0.18634 0.35833 -0.1625 0.37673 -0.13634 C 0.39461 -0.11018 0.35173 -0.05972 0.36614 -0.04189 C 0.38038 -0.02384 0.446 -0.03194 0.4625 -0.02986 " pathEditMode="relative" rAng="0" ptsTypes="aaaaaA">
                                      <p:cBhvr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2875 -0.00139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0" grpId="0"/>
      <p:bldP spid="10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81000" y="609600"/>
            <a:ext cx="8534400" cy="55092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Cat, </a:t>
            </a:r>
            <a: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</a:t>
            </a:r>
            <a:r>
              <a:rPr lang="en-US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Dog,</a:t>
            </a:r>
            <a:r>
              <a:rPr lang="en-US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doll</a:t>
            </a:r>
            <a:r>
              <a:rPr lang="en-US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ball</a:t>
            </a:r>
            <a:r>
              <a:rPr lang="en-US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Bat,</a:t>
            </a:r>
            <a:r>
              <a:rPr lang="en-US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Apple</a:t>
            </a:r>
            <a:r>
              <a:rPr lang="en-US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ass</a:t>
            </a:r>
            <a:r>
              <a:rPr lang="en-US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Cap,</a:t>
            </a:r>
            <a:r>
              <a:rPr lang="en-US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8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en-US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800" dirty="0" smtClean="0">
                <a:solidFill>
                  <a:srgbClr val="35AC14"/>
                </a:solidFill>
                <a:latin typeface="Times New Roman" pitchFamily="18" charset="0"/>
                <a:cs typeface="Times New Roman" pitchFamily="18" charset="0"/>
              </a:rPr>
              <a:t>Come</a:t>
            </a:r>
            <a:r>
              <a:rPr lang="en-US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8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457271"/>
            <a:ext cx="8229600" cy="13234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Open at page 10</a:t>
            </a:r>
            <a:endParaRPr lang="en-US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71271"/>
            <a:ext cx="42672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Match:</a:t>
            </a:r>
            <a:endParaRPr lang="en-US" sz="7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604432" y="1447800"/>
            <a:ext cx="1367368" cy="1295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604432" y="2819400"/>
            <a:ext cx="1367368" cy="1295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600200" y="4191000"/>
            <a:ext cx="1367368" cy="1295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600200" y="5562600"/>
            <a:ext cx="1367368" cy="1295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5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553200" y="1371600"/>
            <a:ext cx="1367368" cy="1295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553200" y="5486400"/>
            <a:ext cx="1367368" cy="1295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5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557432" y="4114800"/>
            <a:ext cx="1367368" cy="1295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557432" y="2743200"/>
            <a:ext cx="1367368" cy="1295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65 0.01227 C 0.09549 0.01667 0.11268 0.0213 0.12552 0.02894 C 0.13837 0.03658 0.14931 0.04097 0.15643 0.0588 C 0.16355 0.07662 0.17257 0.09815 0.16893 0.13565 C 0.16546 0.17315 0.14445 0.22917 0.13594 0.2838 C 0.12726 0.33843 0.09514 0.40509 0.11736 0.46389 C 0.13941 0.52269 0.21893 0.60903 0.26893 0.63727 C 0.31875 0.66551 0.40087 0.65486 0.41702 0.6338 C 0.43316 0.61273 0.39202 0.5625 0.36528 0.51065 C 0.33837 0.4588 0.26945 0.37662 0.25625 0.32222 C 0.24323 0.26783 0.26302 0.20926 0.28716 0.1838 C 0.31146 0.15833 0.3816 0.17153 0.40191 0.16898 C 0.42223 0.16644 0.41546 0.16759 0.40886 0.16898 " pathEditMode="relative" rAng="0" ptsTypes="aaaaaaaaaaa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0" y="3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16 -0.02778 L 0.42466 0.155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38 0.05741 L 0.16615 -0.04398 C 0.19462 -0.06689 0.23125 -0.07083 0.26615 -0.05949 C 0.30643 -0.04629 0.33542 -0.02083 0.35243 0.0169 L 0.43611 0.18912 " pathEditMode="relative" rAng="830609" ptsTypes="FffFF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00" y="-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44444E-6 L -2.77778E-6 -0.33055 C -2.77778E-6 -0.47893 0.11945 -0.66111 0.21684 -0.66111 L 0.43368 -0.66111 " pathEditMode="relative" rAng="0" ptsTypes="FfFF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0" y="-3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6553200" cy="110799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Look and say:</a:t>
            </a:r>
            <a:endParaRPr lang="en-US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3400" y="2895600"/>
            <a:ext cx="1528233" cy="1447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5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514600" y="2895600"/>
            <a:ext cx="1528233" cy="1447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54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724400" y="2895600"/>
            <a:ext cx="1528233" cy="1447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934200" y="2895600"/>
            <a:ext cx="1528233" cy="1447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6553200" cy="11079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Look and say:</a:t>
            </a:r>
            <a:endParaRPr lang="en-US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33400" y="2895600"/>
            <a:ext cx="1528233" cy="1447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2017D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7200" dirty="0">
              <a:solidFill>
                <a:srgbClr val="2017D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514600" y="2895600"/>
            <a:ext cx="1528233" cy="1447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54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724400" y="2895600"/>
            <a:ext cx="1528233" cy="1447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934200" y="2895600"/>
            <a:ext cx="1528233" cy="1447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38767" y="3276600"/>
            <a:ext cx="1528233" cy="1447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0C1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5400" dirty="0">
              <a:solidFill>
                <a:srgbClr val="000C1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667000" y="4114800"/>
            <a:ext cx="1528233" cy="1447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648200" y="4114800"/>
            <a:ext cx="1528233" cy="1447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477000" y="3352800"/>
            <a:ext cx="1528233" cy="14478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2017D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7200" dirty="0">
              <a:solidFill>
                <a:srgbClr val="2017D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248400" y="1600200"/>
            <a:ext cx="1528233" cy="1447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5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648200" y="914400"/>
            <a:ext cx="1528233" cy="14478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5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819400" y="914400"/>
            <a:ext cx="1528233" cy="14478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5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062567" y="1447800"/>
            <a:ext cx="1528233" cy="1447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2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3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97783_492241994162925_217792476_n.jpg"/>
          <p:cNvPicPr>
            <a:picLocks noChangeAspect="1"/>
          </p:cNvPicPr>
          <p:nvPr/>
        </p:nvPicPr>
        <p:blipFill>
          <a:blip r:embed="rId3" cstate="print"/>
          <a:srcRect b="10417"/>
          <a:stretch>
            <a:fillRect/>
          </a:stretch>
        </p:blipFill>
        <p:spPr>
          <a:xfrm>
            <a:off x="685800" y="457201"/>
            <a:ext cx="7848600" cy="32765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4343400"/>
            <a:ext cx="8001000" cy="2308324"/>
          </a:xfrm>
          <a:prstGeom prst="rect">
            <a:avLst/>
          </a:prstGeom>
          <a:ln/>
          <a:scene3d>
            <a:camera prst="perspectiveRelaxedModerately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Thanks to all</a:t>
            </a:r>
          </a:p>
          <a:p>
            <a:pPr algn="ctr"/>
            <a:r>
              <a:rPr lang="en-US" sz="72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Good-bye.</a:t>
            </a:r>
            <a:endParaRPr lang="en-US" sz="720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590800"/>
            <a:ext cx="8534400" cy="255454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Ishaque Mohammad Ali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Assistant Teacher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Chandina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Govt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Primary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School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Chandina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cumilla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5334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Teacher Introduction</a:t>
            </a:r>
            <a:endParaRPr lang="en-US" sz="6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55003"/>
            <a:ext cx="2057400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Class: </a:t>
            </a:r>
            <a:endParaRPr lang="en-US" sz="6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1498937"/>
            <a:ext cx="2286000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endParaRPr lang="en-US" sz="6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657600"/>
            <a:ext cx="2743200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Subject:</a:t>
            </a:r>
            <a:endParaRPr lang="en-US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3664803"/>
            <a:ext cx="3429000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  <a:endParaRPr lang="en-US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455003"/>
            <a:ext cx="2667000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Lesson: </a:t>
            </a:r>
            <a:endParaRPr lang="en-US" sz="6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1455003"/>
            <a:ext cx="2286000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en-US" sz="6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403937"/>
            <a:ext cx="2057400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Letter  </a:t>
            </a:r>
            <a:endParaRPr lang="en-US" sz="6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3403937"/>
            <a:ext cx="3810000" cy="10156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to 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382000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Learning outcomes: </a:t>
            </a:r>
            <a:endParaRPr lang="en-US" sz="4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752600"/>
            <a:ext cx="85344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By the end of the lesson the learners will be able to -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276600"/>
            <a:ext cx="7162800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1.Say the letters (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Aa-Dd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016514"/>
            <a:ext cx="7162800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2.Identify the capital letters (A-D)</a:t>
            </a:r>
            <a:endParaRPr lang="en-US" sz="4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854714"/>
            <a:ext cx="7162800" cy="7078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3.Identify the small letters (a-d)</a:t>
            </a:r>
            <a:endParaRPr lang="en-US" sz="4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09600"/>
            <a:ext cx="73152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Creating  emotion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3124200"/>
            <a:ext cx="6858000" cy="28007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Enjoying Video</a:t>
            </a:r>
            <a:endParaRPr lang="en-US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201420" y="5105400"/>
            <a:ext cx="13131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7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nt</a:t>
            </a:r>
            <a:endParaRPr lang="en-US" sz="7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1981200"/>
            <a:ext cx="21852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pple</a:t>
            </a:r>
            <a:endParaRPr lang="en-US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4038600"/>
            <a:ext cx="19812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7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990600"/>
            <a:ext cx="25146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pple</a:t>
            </a:r>
          </a:p>
        </p:txBody>
      </p:sp>
      <p:pic>
        <p:nvPicPr>
          <p:cNvPr id="2" name="Picture 1" descr="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762000"/>
            <a:ext cx="2971800" cy="28103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67200" y="2152471"/>
            <a:ext cx="10668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7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990600"/>
            <a:ext cx="10668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7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Odorous_House_a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419600"/>
            <a:ext cx="3276600" cy="208510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0" y="4038600"/>
            <a:ext cx="10668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7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5105400"/>
            <a:ext cx="10668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7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44444E-6 L 0.1059 -0.11644 C 0.12795 -0.1426 0.16128 -0.15695 0.19601 -0.15695 C 0.23559 -0.15695 0.26719 -0.1426 0.28924 -0.11644 L 0.39583 4.44444E-6 " pathEditMode="relative" rAng="0" ptsTypes="FffFF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0" y="-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38333 -0.0097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8.0481E-7 C 0.06319 -0.03261 0.12726 -0.06545 0.1592 -0.08048 C 0.19132 -0.09505 0.18229 -0.08742 0.19323 -0.08973 C 0.20434 -0.09158 0.21337 -0.0932 0.22517 -0.09343 C 0.23698 -0.09366 0.25347 -0.09297 0.26319 -0.09135 C 0.27309 -0.0902 0.27726 -0.08673 0.28455 -0.08418 C 0.29201 -0.08164 0.30208 -0.07933 0.30781 -0.07655 C 0.31372 -0.07401 0.31372 -0.07216 0.31858 -0.06915 C 0.32361 -0.06614 0.3316 -0.06337 0.3375 -0.05805 C 0.34358 -0.0525 0.35035 -0.04302 0.35451 -0.03747 C 0.35885 -0.03168 0.36024 -0.02822 0.36319 -0.02405 C 0.36597 -0.02012 0.36944 -0.01688 0.37153 -0.01318 C 0.37378 -0.00925 0.37448 -0.00625 0.37604 -0.00185 C 0.37726 0.00254 0.37813 0.00832 0.38021 0.01318 C 0.38247 0.01827 0.38559 0.02313 0.38889 0.02845 " pathEditMode="relative" rAng="0" ptsTypes="aaaaaaaaaaaaaaA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00" y="-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375 0.0013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18224E-6 L 0.29167 0.0013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66 0.00138 L 0.40833 0.00277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62535E-8 L 0.25834 -0.0013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39167 -0.00139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2" grpId="0"/>
      <p:bldP spid="12" grpId="1"/>
      <p:bldP spid="9" grpId="0"/>
      <p:bldP spid="9" grpId="1"/>
      <p:bldP spid="4" grpId="0"/>
      <p:bldP spid="4" grpId="1"/>
      <p:bldP spid="7" grpId="0"/>
      <p:bldP spid="7" grpId="1"/>
      <p:bldP spid="6" grpId="0"/>
      <p:bldP spid="6" grpId="1"/>
      <p:bldP spid="10" grpId="0"/>
      <p:bldP spid="10" grpId="1"/>
      <p:bldP spid="11" grpId="0"/>
      <p:bldP spid="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09600" y="4953000"/>
            <a:ext cx="18288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endParaRPr lang="en-US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1676400"/>
            <a:ext cx="22860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7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endParaRPr lang="en-US" sz="7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457200"/>
            <a:ext cx="17526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7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all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3886200"/>
            <a:ext cx="18288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</a:t>
            </a:r>
          </a:p>
        </p:txBody>
      </p:sp>
      <p:pic>
        <p:nvPicPr>
          <p:cNvPr id="2" name="Picture 1" descr="1237099752389782475nicubunu_Soccer_ball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81000"/>
            <a:ext cx="2667000" cy="26581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495800" y="1695271"/>
            <a:ext cx="10668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7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457200"/>
            <a:ext cx="10668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7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ricket-b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657600"/>
            <a:ext cx="2895601" cy="28956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05400" y="3886200"/>
            <a:ext cx="10668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7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4953000"/>
            <a:ext cx="10668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7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10486 -0.08496 C 0.12673 -0.10417 0.15972 -0.11482 0.19392 -0.11482 C 0.23316 -0.11482 0.26458 -0.10417 0.28646 -0.08496 L 0.39166 2.22222E-6 " pathEditMode="relative" rAng="0" ptsTypes="FffFF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00" y="-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34166 0.0013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10486 -0.08496 C 0.12673 -0.10417 0.15972 -0.11482 0.19392 -0.11482 C 0.23316 -0.11482 0.26458 -0.10417 0.28646 -0.08496 L 0.39166 2.22222E-6 " pathEditMode="relative" rAng="0" ptsTypes="FffFF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00" y="-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34166 0.0013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0.46666 -0.0016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0.46666 -0.00162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9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0" grpId="0"/>
      <p:bldP spid="10" grpId="1"/>
      <p:bldP spid="5" grpId="0"/>
      <p:bldP spid="5" grpId="1"/>
      <p:bldP spid="7" grpId="0"/>
      <p:bldP spid="7" grpId="1"/>
      <p:bldP spid="3" grpId="0"/>
      <p:bldP spid="3" grpId="1"/>
      <p:bldP spid="4" grpId="0"/>
      <p:bldP spid="4" grpId="1"/>
      <p:bldP spid="8" grpId="0"/>
      <p:bldP spid="8" grpId="1"/>
      <p:bldP spid="9" grpId="0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143000" y="4743271"/>
            <a:ext cx="19050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7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</a:t>
            </a:r>
            <a:endParaRPr lang="en-US" sz="72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676400"/>
            <a:ext cx="19050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7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endParaRPr lang="en-US" sz="7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3657600"/>
            <a:ext cx="19050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7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24400" y="1676400"/>
            <a:ext cx="11430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7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0" y="5124271"/>
            <a:ext cx="11430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7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685800"/>
            <a:ext cx="11430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7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4057471"/>
            <a:ext cx="11430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7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85800"/>
            <a:ext cx="1905000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7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</a:t>
            </a:r>
          </a:p>
        </p:txBody>
      </p:sp>
      <p:pic>
        <p:nvPicPr>
          <p:cNvPr id="8" name="Picture 7" descr="animals_cats_small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457200"/>
            <a:ext cx="3124200" cy="23431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 descr="cap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581400"/>
            <a:ext cx="3048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4 -0.00162 L 0.09843 -0.13334 C 0.12361 -0.16343 0.16093 -0.1794 0.2 -0.1794 C 0.24461 -0.1794 0.28021 -0.16343 0.30538 -0.13334 L 0.425 -0.00162 " pathEditMode="relative" rAng="0" ptsTypes="FffFF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0" y="-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77556E-17 C 0.01858 -0.04769 0.03733 -0.09537 0.06892 -0.1162 C 0.10069 -0.13704 0.15486 -0.1456 0.19045 -0.12523 C 0.22639 -0.10463 0.26233 -0.01111 0.2842 0.00764 C 0.3059 0.02639 0.31476 -0.01019 0.32083 -0.01366 " pathEditMode="relative" rAng="0" ptsTypes="aaaaA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0" y="-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4 -0.00162 L 0.09843 -0.13334 C 0.12361 -0.16343 0.16093 -0.1794 0.2 -0.1794 C 0.24461 -0.1794 0.28021 -0.16343 0.30538 -0.13334 L 0.425 -0.00162 " pathEditMode="relative" rAng="0" ptsTypes="FffFF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0" y="-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0.01713 C 0.03333 0.12547 0.05017 0.23357 0.1099 0.24028 C 0.16962 0.24723 0.33837 0.09815 0.37535 0.05787 C 0.4125 0.0176 0.33958 0.00996 0.33212 -0.00139 " pathEditMode="relative" rAng="0" ptsTypes="aaaA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0" y="1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16 0.05764 L 0.1625 -0.05231 C 0.18507 -0.07708 0.21909 -0.09051 0.25451 -0.09051 C 0.29496 -0.09051 0.32725 -0.07708 0.34982 -0.05231 L 0.45833 0.05764 " pathEditMode="relative" rAng="0" ptsTypes="FffFF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00" y="-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16 0.05764 L 0.1625 -0.05231 C 0.18507 -0.07708 0.21909 -0.09051 0.25451 -0.09051 C 0.29496 -0.09051 0.32725 -0.07708 0.34982 -0.05231 L 0.45833 0.05764 " pathEditMode="relative" rAng="0" ptsTypes="FffFF">
                                      <p:cBhvr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00" y="-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0" grpId="0"/>
      <p:bldP spid="10" grpId="1"/>
      <p:bldP spid="7" grpId="0"/>
      <p:bldP spid="7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169</Words>
  <Application>Microsoft Office PowerPoint</Application>
  <PresentationFormat>On-screen Show (4:3)</PresentationFormat>
  <Paragraphs>85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Ishaque</cp:lastModifiedBy>
  <cp:revision>160</cp:revision>
  <dcterms:created xsi:type="dcterms:W3CDTF">2006-08-16T00:00:00Z</dcterms:created>
  <dcterms:modified xsi:type="dcterms:W3CDTF">2021-04-10T07:10:56Z</dcterms:modified>
</cp:coreProperties>
</file>