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333CC"/>
    <a:srgbClr val="6600FF"/>
    <a:srgbClr val="FF00FF"/>
    <a:srgbClr val="CC00FF"/>
    <a:srgbClr val="FF33CC"/>
    <a:srgbClr val="F4A292"/>
    <a:srgbClr val="EAE19C"/>
    <a:srgbClr val="824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7B1A1-3605-40B1-8B9B-84004BDBD688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B5F3016-F795-4E32-AACE-B3B707C59AF3}">
      <dgm:prSet/>
      <dgm:spPr/>
      <dgm:t>
        <a:bodyPr/>
        <a:lstStyle/>
        <a:p>
          <a:pPr rtl="0"/>
          <a:r>
            <a:rPr lang="en-US" smtClean="0"/>
            <a:t>শ্রেণিঃ নবম</a:t>
          </a:r>
          <a:endParaRPr lang="en-US"/>
        </a:p>
      </dgm:t>
    </dgm:pt>
    <dgm:pt modelId="{7FE23940-15A3-4F29-9F23-0CFF06832076}" type="parTrans" cxnId="{F2E811B5-F5B3-4212-9263-6A2E83AC7569}">
      <dgm:prSet/>
      <dgm:spPr/>
      <dgm:t>
        <a:bodyPr/>
        <a:lstStyle/>
        <a:p>
          <a:endParaRPr lang="en-US"/>
        </a:p>
      </dgm:t>
    </dgm:pt>
    <dgm:pt modelId="{D1550E0F-1F7C-43EB-A3E4-6039E5D9CD19}" type="sibTrans" cxnId="{F2E811B5-F5B3-4212-9263-6A2E83AC7569}">
      <dgm:prSet/>
      <dgm:spPr/>
      <dgm:t>
        <a:bodyPr/>
        <a:lstStyle/>
        <a:p>
          <a:endParaRPr lang="en-US"/>
        </a:p>
      </dgm:t>
    </dgm:pt>
    <dgm:pt modelId="{DFD8667E-DF84-4F9F-82CB-B336420E0DDD}">
      <dgm:prSet/>
      <dgm:spPr/>
      <dgm:t>
        <a:bodyPr/>
        <a:lstStyle/>
        <a:p>
          <a:pPr rtl="0"/>
          <a:r>
            <a:rPr lang="en-US" smtClean="0"/>
            <a:t>বিষয়ঃ গণিত ( ৩.১)</a:t>
          </a:r>
          <a:endParaRPr lang="en-US"/>
        </a:p>
      </dgm:t>
    </dgm:pt>
    <dgm:pt modelId="{AFE443AF-E8AB-41FE-8F2B-E124485EB484}" type="parTrans" cxnId="{17FC91D3-A182-4420-A917-29AE5B935DB5}">
      <dgm:prSet/>
      <dgm:spPr/>
      <dgm:t>
        <a:bodyPr/>
        <a:lstStyle/>
        <a:p>
          <a:endParaRPr lang="en-US"/>
        </a:p>
      </dgm:t>
    </dgm:pt>
    <dgm:pt modelId="{F19B1AD9-35CC-43F2-8C53-B6874E7F6D4D}" type="sibTrans" cxnId="{17FC91D3-A182-4420-A917-29AE5B935DB5}">
      <dgm:prSet/>
      <dgm:spPr/>
      <dgm:t>
        <a:bodyPr/>
        <a:lstStyle/>
        <a:p>
          <a:endParaRPr lang="en-US"/>
        </a:p>
      </dgm:t>
    </dgm:pt>
    <dgm:pt modelId="{26048D0B-7752-4441-B807-44AFA4023C27}">
      <dgm:prSet/>
      <dgm:spPr/>
      <dgm:t>
        <a:bodyPr/>
        <a:lstStyle/>
        <a:p>
          <a:pPr rtl="0"/>
          <a:r>
            <a:rPr lang="en-US" smtClean="0"/>
            <a:t>শাখাঃ ক</a:t>
          </a:r>
          <a:endParaRPr lang="en-US"/>
        </a:p>
      </dgm:t>
    </dgm:pt>
    <dgm:pt modelId="{41EE801B-1756-45C2-AAA7-C2D0742E86EA}" type="parTrans" cxnId="{5386EBA8-8CB6-4A7A-8970-7EEFD3AEBB37}">
      <dgm:prSet/>
      <dgm:spPr/>
      <dgm:t>
        <a:bodyPr/>
        <a:lstStyle/>
        <a:p>
          <a:endParaRPr lang="en-US"/>
        </a:p>
      </dgm:t>
    </dgm:pt>
    <dgm:pt modelId="{C37BDF85-6E27-4660-8B52-A139D3585877}" type="sibTrans" cxnId="{5386EBA8-8CB6-4A7A-8970-7EEFD3AEBB37}">
      <dgm:prSet/>
      <dgm:spPr/>
      <dgm:t>
        <a:bodyPr/>
        <a:lstStyle/>
        <a:p>
          <a:endParaRPr lang="en-US"/>
        </a:p>
      </dgm:t>
    </dgm:pt>
    <dgm:pt modelId="{D58D2B75-3971-43D3-A7B4-4941AE66490C}">
      <dgm:prSet custT="1"/>
      <dgm:spPr/>
      <dgm:t>
        <a:bodyPr/>
        <a:lstStyle/>
        <a:p>
          <a:pPr rtl="0"/>
          <a:r>
            <a:rPr lang="en-US" sz="2400" dirty="0" err="1" smtClean="0"/>
            <a:t>উপস্থিত</a:t>
          </a:r>
          <a:r>
            <a:rPr lang="en-US" sz="2400" dirty="0" smtClean="0"/>
            <a:t> </a:t>
          </a:r>
          <a:r>
            <a:rPr lang="en-US" sz="2400" dirty="0" err="1" smtClean="0"/>
            <a:t>শিক্ষার্থীর</a:t>
          </a:r>
          <a:r>
            <a:rPr lang="en-US" sz="2400" dirty="0" smtClean="0"/>
            <a:t> </a:t>
          </a:r>
          <a:r>
            <a:rPr lang="en-US" sz="2400" dirty="0" err="1" smtClean="0"/>
            <a:t>সংখ্যা</a:t>
          </a:r>
          <a:r>
            <a:rPr lang="en-US" sz="2400" dirty="0" smtClean="0"/>
            <a:t> – ৫৫ </a:t>
          </a:r>
          <a:r>
            <a:rPr lang="en-US" sz="2400" dirty="0" err="1" smtClean="0"/>
            <a:t>জন</a:t>
          </a:r>
          <a:endParaRPr lang="en-US" sz="2400" dirty="0"/>
        </a:p>
      </dgm:t>
    </dgm:pt>
    <dgm:pt modelId="{D8E9613F-5566-4571-97C4-597890C3B311}" type="parTrans" cxnId="{F741A6AB-77C2-42CD-A32E-A53F17F017D5}">
      <dgm:prSet/>
      <dgm:spPr/>
      <dgm:t>
        <a:bodyPr/>
        <a:lstStyle/>
        <a:p>
          <a:endParaRPr lang="en-US"/>
        </a:p>
      </dgm:t>
    </dgm:pt>
    <dgm:pt modelId="{75A006C9-6569-42BB-B314-1459EB95A8A7}" type="sibTrans" cxnId="{F741A6AB-77C2-42CD-A32E-A53F17F017D5}">
      <dgm:prSet/>
      <dgm:spPr/>
      <dgm:t>
        <a:bodyPr/>
        <a:lstStyle/>
        <a:p>
          <a:endParaRPr lang="en-US"/>
        </a:p>
      </dgm:t>
    </dgm:pt>
    <dgm:pt modelId="{35CD2B72-7A76-453D-9D89-F5197DA8BA60}" type="pres">
      <dgm:prSet presAssocID="{14A7B1A1-3605-40B1-8B9B-84004BDBD68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D8A735-EE56-4C35-AF26-2615E58BEB68}" type="pres">
      <dgm:prSet presAssocID="{8B5F3016-F795-4E32-AACE-B3B707C59AF3}" presName="composite" presStyleCnt="0"/>
      <dgm:spPr/>
    </dgm:pt>
    <dgm:pt modelId="{8A6F16D8-A057-44ED-A8B0-598BFBEBF501}" type="pres">
      <dgm:prSet presAssocID="{8B5F3016-F795-4E32-AACE-B3B707C59AF3}" presName="imgShp" presStyleLbl="fgImgPlace1" presStyleIdx="0" presStyleCnt="4"/>
      <dgm:spPr/>
    </dgm:pt>
    <dgm:pt modelId="{5D4F4136-5D4D-435E-8514-FFDD720230B3}" type="pres">
      <dgm:prSet presAssocID="{8B5F3016-F795-4E32-AACE-B3B707C59AF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6A8E6-1A44-47F9-BF22-79116C67A121}" type="pres">
      <dgm:prSet presAssocID="{D1550E0F-1F7C-43EB-A3E4-6039E5D9CD19}" presName="spacing" presStyleCnt="0"/>
      <dgm:spPr/>
    </dgm:pt>
    <dgm:pt modelId="{19F6F872-875D-45D7-9082-4F00E669A196}" type="pres">
      <dgm:prSet presAssocID="{DFD8667E-DF84-4F9F-82CB-B336420E0DDD}" presName="composite" presStyleCnt="0"/>
      <dgm:spPr/>
    </dgm:pt>
    <dgm:pt modelId="{3C2883E4-4790-4E8A-943C-39A1966B382C}" type="pres">
      <dgm:prSet presAssocID="{DFD8667E-DF84-4F9F-82CB-B336420E0DDD}" presName="imgShp" presStyleLbl="fgImgPlace1" presStyleIdx="1" presStyleCnt="4"/>
      <dgm:spPr/>
    </dgm:pt>
    <dgm:pt modelId="{8D91C938-D20C-45A4-AC69-BE9B03D017A5}" type="pres">
      <dgm:prSet presAssocID="{DFD8667E-DF84-4F9F-82CB-B336420E0DDD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FBBAB-F790-4C74-9718-433B3A0B1BB0}" type="pres">
      <dgm:prSet presAssocID="{F19B1AD9-35CC-43F2-8C53-B6874E7F6D4D}" presName="spacing" presStyleCnt="0"/>
      <dgm:spPr/>
    </dgm:pt>
    <dgm:pt modelId="{4E148F63-D345-4BF5-B555-8B26EBACAAC0}" type="pres">
      <dgm:prSet presAssocID="{26048D0B-7752-4441-B807-44AFA4023C27}" presName="composite" presStyleCnt="0"/>
      <dgm:spPr/>
    </dgm:pt>
    <dgm:pt modelId="{EF165A8B-52E5-4646-B8F8-734F62A8E994}" type="pres">
      <dgm:prSet presAssocID="{26048D0B-7752-4441-B807-44AFA4023C27}" presName="imgShp" presStyleLbl="fgImgPlace1" presStyleIdx="2" presStyleCnt="4"/>
      <dgm:spPr/>
    </dgm:pt>
    <dgm:pt modelId="{E4AF4819-CE0C-49EB-BF28-A06B1656A674}" type="pres">
      <dgm:prSet presAssocID="{26048D0B-7752-4441-B807-44AFA4023C2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A13EC-5B7E-4166-A7BA-DF25C15B1179}" type="pres">
      <dgm:prSet presAssocID="{C37BDF85-6E27-4660-8B52-A139D3585877}" presName="spacing" presStyleCnt="0"/>
      <dgm:spPr/>
    </dgm:pt>
    <dgm:pt modelId="{33DCD367-16AD-4955-8483-89ABFCEEC185}" type="pres">
      <dgm:prSet presAssocID="{D58D2B75-3971-43D3-A7B4-4941AE66490C}" presName="composite" presStyleCnt="0"/>
      <dgm:spPr/>
    </dgm:pt>
    <dgm:pt modelId="{A88061AA-D69F-4C62-9AE3-AF8C3C0BEB98}" type="pres">
      <dgm:prSet presAssocID="{D58D2B75-3971-43D3-A7B4-4941AE66490C}" presName="imgShp" presStyleLbl="fgImgPlace1" presStyleIdx="3" presStyleCnt="4"/>
      <dgm:spPr/>
    </dgm:pt>
    <dgm:pt modelId="{7872F2F3-11F3-4422-918D-CE2206E87D7F}" type="pres">
      <dgm:prSet presAssocID="{D58D2B75-3971-43D3-A7B4-4941AE66490C}" presName="txShp" presStyleLbl="node1" presStyleIdx="3" presStyleCnt="4" custScaleX="125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797C05-665E-4AA4-B8D5-A2AB8848CB97}" type="presOf" srcId="{D58D2B75-3971-43D3-A7B4-4941AE66490C}" destId="{7872F2F3-11F3-4422-918D-CE2206E87D7F}" srcOrd="0" destOrd="0" presId="urn:microsoft.com/office/officeart/2005/8/layout/vList3"/>
    <dgm:cxn modelId="{35E8FFC8-FEDD-4994-AA45-0731BF165F3E}" type="presOf" srcId="{DFD8667E-DF84-4F9F-82CB-B336420E0DDD}" destId="{8D91C938-D20C-45A4-AC69-BE9B03D017A5}" srcOrd="0" destOrd="0" presId="urn:microsoft.com/office/officeart/2005/8/layout/vList3"/>
    <dgm:cxn modelId="{17FC91D3-A182-4420-A917-29AE5B935DB5}" srcId="{14A7B1A1-3605-40B1-8B9B-84004BDBD688}" destId="{DFD8667E-DF84-4F9F-82CB-B336420E0DDD}" srcOrd="1" destOrd="0" parTransId="{AFE443AF-E8AB-41FE-8F2B-E124485EB484}" sibTransId="{F19B1AD9-35CC-43F2-8C53-B6874E7F6D4D}"/>
    <dgm:cxn modelId="{ED56B163-0365-4C84-A7CC-50627FF42588}" type="presOf" srcId="{14A7B1A1-3605-40B1-8B9B-84004BDBD688}" destId="{35CD2B72-7A76-453D-9D89-F5197DA8BA60}" srcOrd="0" destOrd="0" presId="urn:microsoft.com/office/officeart/2005/8/layout/vList3"/>
    <dgm:cxn modelId="{5386EBA8-8CB6-4A7A-8970-7EEFD3AEBB37}" srcId="{14A7B1A1-3605-40B1-8B9B-84004BDBD688}" destId="{26048D0B-7752-4441-B807-44AFA4023C27}" srcOrd="2" destOrd="0" parTransId="{41EE801B-1756-45C2-AAA7-C2D0742E86EA}" sibTransId="{C37BDF85-6E27-4660-8B52-A139D3585877}"/>
    <dgm:cxn modelId="{F2E811B5-F5B3-4212-9263-6A2E83AC7569}" srcId="{14A7B1A1-3605-40B1-8B9B-84004BDBD688}" destId="{8B5F3016-F795-4E32-AACE-B3B707C59AF3}" srcOrd="0" destOrd="0" parTransId="{7FE23940-15A3-4F29-9F23-0CFF06832076}" sibTransId="{D1550E0F-1F7C-43EB-A3E4-6039E5D9CD19}"/>
    <dgm:cxn modelId="{41FCE405-DD8A-44F2-B8C0-88D343CF2C95}" type="presOf" srcId="{26048D0B-7752-4441-B807-44AFA4023C27}" destId="{E4AF4819-CE0C-49EB-BF28-A06B1656A674}" srcOrd="0" destOrd="0" presId="urn:microsoft.com/office/officeart/2005/8/layout/vList3"/>
    <dgm:cxn modelId="{D414AC7F-0E27-4A52-81C1-494FE1C6A85D}" type="presOf" srcId="{8B5F3016-F795-4E32-AACE-B3B707C59AF3}" destId="{5D4F4136-5D4D-435E-8514-FFDD720230B3}" srcOrd="0" destOrd="0" presId="urn:microsoft.com/office/officeart/2005/8/layout/vList3"/>
    <dgm:cxn modelId="{F741A6AB-77C2-42CD-A32E-A53F17F017D5}" srcId="{14A7B1A1-3605-40B1-8B9B-84004BDBD688}" destId="{D58D2B75-3971-43D3-A7B4-4941AE66490C}" srcOrd="3" destOrd="0" parTransId="{D8E9613F-5566-4571-97C4-597890C3B311}" sibTransId="{75A006C9-6569-42BB-B314-1459EB95A8A7}"/>
    <dgm:cxn modelId="{A54831CD-DB81-4D3C-AC90-453047A60DD3}" type="presParOf" srcId="{35CD2B72-7A76-453D-9D89-F5197DA8BA60}" destId="{FDD8A735-EE56-4C35-AF26-2615E58BEB68}" srcOrd="0" destOrd="0" presId="urn:microsoft.com/office/officeart/2005/8/layout/vList3"/>
    <dgm:cxn modelId="{12848D9C-96AD-4E1F-ACFB-92985E780618}" type="presParOf" srcId="{FDD8A735-EE56-4C35-AF26-2615E58BEB68}" destId="{8A6F16D8-A057-44ED-A8B0-598BFBEBF501}" srcOrd="0" destOrd="0" presId="urn:microsoft.com/office/officeart/2005/8/layout/vList3"/>
    <dgm:cxn modelId="{A9DDEE02-D6DB-4084-B1BC-E2A1D65FA894}" type="presParOf" srcId="{FDD8A735-EE56-4C35-AF26-2615E58BEB68}" destId="{5D4F4136-5D4D-435E-8514-FFDD720230B3}" srcOrd="1" destOrd="0" presId="urn:microsoft.com/office/officeart/2005/8/layout/vList3"/>
    <dgm:cxn modelId="{ECFD3627-664F-48E5-A335-5FB859C2BB06}" type="presParOf" srcId="{35CD2B72-7A76-453D-9D89-F5197DA8BA60}" destId="{0B46A8E6-1A44-47F9-BF22-79116C67A121}" srcOrd="1" destOrd="0" presId="urn:microsoft.com/office/officeart/2005/8/layout/vList3"/>
    <dgm:cxn modelId="{54D1DA03-E247-4BAF-B383-7C53F4B0DEC6}" type="presParOf" srcId="{35CD2B72-7A76-453D-9D89-F5197DA8BA60}" destId="{19F6F872-875D-45D7-9082-4F00E669A196}" srcOrd="2" destOrd="0" presId="urn:microsoft.com/office/officeart/2005/8/layout/vList3"/>
    <dgm:cxn modelId="{511318BE-C490-4B43-AD64-C1AE89F39DF8}" type="presParOf" srcId="{19F6F872-875D-45D7-9082-4F00E669A196}" destId="{3C2883E4-4790-4E8A-943C-39A1966B382C}" srcOrd="0" destOrd="0" presId="urn:microsoft.com/office/officeart/2005/8/layout/vList3"/>
    <dgm:cxn modelId="{FFCBAA99-8087-4DDB-BE01-398D278B7CA0}" type="presParOf" srcId="{19F6F872-875D-45D7-9082-4F00E669A196}" destId="{8D91C938-D20C-45A4-AC69-BE9B03D017A5}" srcOrd="1" destOrd="0" presId="urn:microsoft.com/office/officeart/2005/8/layout/vList3"/>
    <dgm:cxn modelId="{2844085A-EEA6-4A7D-A152-DCC3FEE31043}" type="presParOf" srcId="{35CD2B72-7A76-453D-9D89-F5197DA8BA60}" destId="{AB9FBBAB-F790-4C74-9718-433B3A0B1BB0}" srcOrd="3" destOrd="0" presId="urn:microsoft.com/office/officeart/2005/8/layout/vList3"/>
    <dgm:cxn modelId="{45C14327-E3B8-455E-8724-0769CCC2CAF3}" type="presParOf" srcId="{35CD2B72-7A76-453D-9D89-F5197DA8BA60}" destId="{4E148F63-D345-4BF5-B555-8B26EBACAAC0}" srcOrd="4" destOrd="0" presId="urn:microsoft.com/office/officeart/2005/8/layout/vList3"/>
    <dgm:cxn modelId="{E7437DBA-CC22-44CB-A40A-CF90950E7978}" type="presParOf" srcId="{4E148F63-D345-4BF5-B555-8B26EBACAAC0}" destId="{EF165A8B-52E5-4646-B8F8-734F62A8E994}" srcOrd="0" destOrd="0" presId="urn:microsoft.com/office/officeart/2005/8/layout/vList3"/>
    <dgm:cxn modelId="{5F9191B6-2558-4D15-B2B1-18B0BD5E9E25}" type="presParOf" srcId="{4E148F63-D345-4BF5-B555-8B26EBACAAC0}" destId="{E4AF4819-CE0C-49EB-BF28-A06B1656A674}" srcOrd="1" destOrd="0" presId="urn:microsoft.com/office/officeart/2005/8/layout/vList3"/>
    <dgm:cxn modelId="{B0F1D106-B5DD-40C7-8C41-79AE715E7BD8}" type="presParOf" srcId="{35CD2B72-7A76-453D-9D89-F5197DA8BA60}" destId="{BA0A13EC-5B7E-4166-A7BA-DF25C15B1179}" srcOrd="5" destOrd="0" presId="urn:microsoft.com/office/officeart/2005/8/layout/vList3"/>
    <dgm:cxn modelId="{2EDADB5D-213D-41B3-AF5C-1F237C69B52A}" type="presParOf" srcId="{35CD2B72-7A76-453D-9D89-F5197DA8BA60}" destId="{33DCD367-16AD-4955-8483-89ABFCEEC185}" srcOrd="6" destOrd="0" presId="urn:microsoft.com/office/officeart/2005/8/layout/vList3"/>
    <dgm:cxn modelId="{5CB51A33-241D-4743-8D8B-6BCD3F3DF6A4}" type="presParOf" srcId="{33DCD367-16AD-4955-8483-89ABFCEEC185}" destId="{A88061AA-D69F-4C62-9AE3-AF8C3C0BEB98}" srcOrd="0" destOrd="0" presId="urn:microsoft.com/office/officeart/2005/8/layout/vList3"/>
    <dgm:cxn modelId="{AF03A830-8988-4DAF-A82B-169DD24504F5}" type="presParOf" srcId="{33DCD367-16AD-4955-8483-89ABFCEEC185}" destId="{7872F2F3-11F3-4422-918D-CE2206E87D7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F4136-5D4D-435E-8514-FFDD720230B3}">
      <dsp:nvSpPr>
        <dsp:cNvPr id="0" name=""/>
        <dsp:cNvSpPr/>
      </dsp:nvSpPr>
      <dsp:spPr>
        <a:xfrm rot="10800000">
          <a:off x="1488970" y="2779"/>
          <a:ext cx="4735622" cy="118465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39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শ্রেণিঃ নবম</a:t>
          </a:r>
          <a:endParaRPr lang="en-US" sz="3600" kern="1200"/>
        </a:p>
      </dsp:txBody>
      <dsp:txXfrm rot="10800000">
        <a:off x="1785133" y="2779"/>
        <a:ext cx="4439459" cy="1184653"/>
      </dsp:txXfrm>
    </dsp:sp>
    <dsp:sp modelId="{8A6F16D8-A057-44ED-A8B0-598BFBEBF501}">
      <dsp:nvSpPr>
        <dsp:cNvPr id="0" name=""/>
        <dsp:cNvSpPr/>
      </dsp:nvSpPr>
      <dsp:spPr>
        <a:xfrm>
          <a:off x="896643" y="2779"/>
          <a:ext cx="1184653" cy="118465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1C938-D20C-45A4-AC69-BE9B03D017A5}">
      <dsp:nvSpPr>
        <dsp:cNvPr id="0" name=""/>
        <dsp:cNvSpPr/>
      </dsp:nvSpPr>
      <dsp:spPr>
        <a:xfrm rot="10800000">
          <a:off x="1488970" y="1541060"/>
          <a:ext cx="4735622" cy="1184653"/>
        </a:xfrm>
        <a:prstGeom prst="homePlate">
          <a:avLst/>
        </a:prstGeom>
        <a:solidFill>
          <a:schemeClr val="accent3">
            <a:hueOff val="-738657"/>
            <a:satOff val="-641"/>
            <a:lumOff val="-10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39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বিষয়ঃ গণিত ( ৩.১)</a:t>
          </a:r>
          <a:endParaRPr lang="en-US" sz="3600" kern="1200"/>
        </a:p>
      </dsp:txBody>
      <dsp:txXfrm rot="10800000">
        <a:off x="1785133" y="1541060"/>
        <a:ext cx="4439459" cy="1184653"/>
      </dsp:txXfrm>
    </dsp:sp>
    <dsp:sp modelId="{3C2883E4-4790-4E8A-943C-39A1966B382C}">
      <dsp:nvSpPr>
        <dsp:cNvPr id="0" name=""/>
        <dsp:cNvSpPr/>
      </dsp:nvSpPr>
      <dsp:spPr>
        <a:xfrm>
          <a:off x="896643" y="1541060"/>
          <a:ext cx="1184653" cy="1184653"/>
        </a:xfrm>
        <a:prstGeom prst="ellipse">
          <a:avLst/>
        </a:prstGeom>
        <a:solidFill>
          <a:schemeClr val="accent3">
            <a:tint val="50000"/>
            <a:hueOff val="-733654"/>
            <a:satOff val="-823"/>
            <a:lumOff val="-2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F4819-CE0C-49EB-BF28-A06B1656A674}">
      <dsp:nvSpPr>
        <dsp:cNvPr id="0" name=""/>
        <dsp:cNvSpPr/>
      </dsp:nvSpPr>
      <dsp:spPr>
        <a:xfrm rot="10800000">
          <a:off x="1488970" y="3079341"/>
          <a:ext cx="4735622" cy="1184653"/>
        </a:xfrm>
        <a:prstGeom prst="homePlate">
          <a:avLst/>
        </a:prstGeom>
        <a:solidFill>
          <a:schemeClr val="accent3">
            <a:hueOff val="-1477314"/>
            <a:satOff val="-1281"/>
            <a:lumOff val="-209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39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শাখাঃ ক</a:t>
          </a:r>
          <a:endParaRPr lang="en-US" sz="3600" kern="1200"/>
        </a:p>
      </dsp:txBody>
      <dsp:txXfrm rot="10800000">
        <a:off x="1785133" y="3079341"/>
        <a:ext cx="4439459" cy="1184653"/>
      </dsp:txXfrm>
    </dsp:sp>
    <dsp:sp modelId="{EF165A8B-52E5-4646-B8F8-734F62A8E994}">
      <dsp:nvSpPr>
        <dsp:cNvPr id="0" name=""/>
        <dsp:cNvSpPr/>
      </dsp:nvSpPr>
      <dsp:spPr>
        <a:xfrm>
          <a:off x="896643" y="3079341"/>
          <a:ext cx="1184653" cy="1184653"/>
        </a:xfrm>
        <a:prstGeom prst="ellipse">
          <a:avLst/>
        </a:prstGeom>
        <a:solidFill>
          <a:schemeClr val="accent3">
            <a:tint val="50000"/>
            <a:hueOff val="-1467308"/>
            <a:satOff val="-1646"/>
            <a:lumOff val="-5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2F2F3-11F3-4422-918D-CE2206E87D7F}">
      <dsp:nvSpPr>
        <dsp:cNvPr id="0" name=""/>
        <dsp:cNvSpPr/>
      </dsp:nvSpPr>
      <dsp:spPr>
        <a:xfrm rot="10800000">
          <a:off x="594035" y="4617622"/>
          <a:ext cx="5933166" cy="1184653"/>
        </a:xfrm>
        <a:prstGeom prst="homePlate">
          <a:avLst/>
        </a:prstGeom>
        <a:solidFill>
          <a:schemeClr val="accent3">
            <a:hueOff val="-2215971"/>
            <a:satOff val="-1922"/>
            <a:lumOff val="-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39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উপস্থিত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শিক্ষার্থীর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সংখ্যা</a:t>
          </a:r>
          <a:r>
            <a:rPr lang="en-US" sz="2400" kern="1200" dirty="0" smtClean="0"/>
            <a:t> – ৫৫ </a:t>
          </a:r>
          <a:r>
            <a:rPr lang="en-US" sz="2400" kern="1200" dirty="0" err="1" smtClean="0"/>
            <a:t>জন</a:t>
          </a:r>
          <a:endParaRPr lang="en-US" sz="2400" kern="1200" dirty="0"/>
        </a:p>
      </dsp:txBody>
      <dsp:txXfrm rot="10800000">
        <a:off x="890198" y="4617622"/>
        <a:ext cx="5637003" cy="1184653"/>
      </dsp:txXfrm>
    </dsp:sp>
    <dsp:sp modelId="{A88061AA-D69F-4C62-9AE3-AF8C3C0BEB98}">
      <dsp:nvSpPr>
        <dsp:cNvPr id="0" name=""/>
        <dsp:cNvSpPr/>
      </dsp:nvSpPr>
      <dsp:spPr>
        <a:xfrm>
          <a:off x="600480" y="4617622"/>
          <a:ext cx="1184653" cy="1184653"/>
        </a:xfrm>
        <a:prstGeom prst="ellipse">
          <a:avLst/>
        </a:prstGeom>
        <a:solidFill>
          <a:schemeClr val="accent3">
            <a:tint val="50000"/>
            <a:hueOff val="-2200962"/>
            <a:satOff val="-2469"/>
            <a:lumOff val="-8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2CC2-004D-4F59-8A2C-9843D59CF7EB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D1F49-3634-46D7-971A-4ED65561E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0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D1F49-3634-46D7-971A-4ED65561EA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6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19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66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43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9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4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07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9373A-FDCD-4634-8598-3B50C7326F3A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3482CA-454E-4B7F-9A9E-164361C3FA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84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70239">
            <a:off x="2127739" y="1510749"/>
            <a:ext cx="4853974" cy="48934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ArchUp">
              <a:avLst>
                <a:gd name="adj" fmla="val 10263154"/>
              </a:avLst>
            </a:prstTxWarp>
            <a:spAutoFit/>
          </a:bodyPr>
          <a:lstStyle/>
          <a:p>
            <a:r>
              <a:rPr lang="en-US" sz="2800" b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চরভদ্রাসন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 </a:t>
            </a:r>
            <a:r>
              <a:rPr lang="en-US" sz="2800" b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পাইলট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 </a:t>
            </a:r>
            <a:r>
              <a:rPr lang="en-US" sz="2800" b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ভার্চুয়াল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 </a:t>
            </a:r>
            <a:r>
              <a:rPr lang="en-US" sz="2800" b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ক্লাশ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 </a:t>
            </a:r>
            <a:r>
              <a:rPr lang="en-US" sz="2800" b="1" dirty="0" err="1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রোম</a:t>
            </a:r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 SONAR BANGLA"/>
              </a:rPr>
              <a:t> </a:t>
            </a:r>
            <a:endParaRPr lang="en-US" sz="2800" b="1" dirty="0">
              <a:ln>
                <a:solidFill>
                  <a:srgbClr val="00B050"/>
                </a:solidFill>
              </a:ln>
              <a:solidFill>
                <a:srgbClr val="FF0000"/>
              </a:solidFill>
              <a:latin typeface=" SONAR BANGL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7347" y="2201778"/>
            <a:ext cx="215475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স্থাপিতঃ</a:t>
            </a:r>
            <a:r>
              <a:rPr lang="en-US" dirty="0" smtClean="0">
                <a:solidFill>
                  <a:srgbClr val="FF0000"/>
                </a:solidFill>
              </a:rPr>
              <a:t>- ১৯৪৬ </a:t>
            </a:r>
            <a:r>
              <a:rPr lang="en-US" dirty="0" err="1" smtClean="0">
                <a:solidFill>
                  <a:srgbClr val="FF0000"/>
                </a:solidFill>
              </a:rPr>
              <a:t>খ্রিঃ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576" y="2611396"/>
            <a:ext cx="3334215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8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0020" y="433137"/>
                <a:ext cx="5919538" cy="578421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 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গ)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দেওয়া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আছে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119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119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119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[ </a:t>
                </a:r>
                <a:r>
                  <a:rPr lang="en-US" b="0" dirty="0" err="1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বর্গমূল</a:t>
                </a:r>
                <a:r>
                  <a:rPr lang="en-US" b="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b="0" dirty="0" err="1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করে</a:t>
                </a:r>
                <a:r>
                  <a:rPr lang="en-US" b="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] 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বর্গমূল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করে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উভয়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পক্ষকে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দ্বারা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গুণ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করে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(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𝑝𝑟𝑜𝑣𝑒𝑑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20" y="433137"/>
                <a:ext cx="5919538" cy="5784212"/>
              </a:xfrm>
              <a:prstGeom prst="rect">
                <a:avLst/>
              </a:prstGeom>
              <a:blipFill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82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 tmFilter="0,0; .5, 1; 1, 1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 tmFilter="0,0; .5, 1; 1, 1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1979" y="132347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মূল্যায়নঃ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11442" y="2021305"/>
                <a:ext cx="4833311" cy="1194622"/>
              </a:xfrm>
              <a:prstGeom prst="rect">
                <a:avLst/>
              </a:prstGeom>
              <a:solidFill>
                <a:srgbClr val="6666FF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১। </a:t>
                </a:r>
                <a:r>
                  <a:rPr lang="en-US" dirty="0" err="1" smtClean="0"/>
                  <a:t>অনুসিদ্ধান্ত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কাকে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বলে</a:t>
                </a:r>
                <a:r>
                  <a:rPr lang="en-US" dirty="0" smtClean="0"/>
                  <a:t> ?</a:t>
                </a:r>
              </a:p>
              <a:p>
                <a:r>
                  <a:rPr lang="en-US" dirty="0" smtClean="0"/>
                  <a:t>২।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হলে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 এর মান </a:t>
                </a:r>
                <a:r>
                  <a:rPr lang="en-US" dirty="0" err="1" smtClean="0"/>
                  <a:t>নির্ণয়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</a:t>
                </a:r>
                <a:r>
                  <a:rPr lang="en-US" dirty="0" smtClean="0"/>
                  <a:t> ।</a:t>
                </a:r>
              </a:p>
              <a:p>
                <a:r>
                  <a:rPr lang="en-US" dirty="0" smtClean="0"/>
                  <a:t>৩।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হলে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প্রমাণ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কর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যে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442" y="2021305"/>
                <a:ext cx="4833311" cy="1194622"/>
              </a:xfrm>
              <a:prstGeom prst="rect">
                <a:avLst/>
              </a:prstGeom>
              <a:blipFill>
                <a:blip r:embed="rId2"/>
                <a:stretch>
                  <a:fillRect l="-1009" t="-3061" r="-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3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062037" y="3763256"/>
            <a:ext cx="214162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বাড়ির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কাজঃ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75959" y="4289805"/>
                <a:ext cx="3429001" cy="39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/>
                  <a:t>এবং</a:t>
                </a:r>
                <a:r>
                  <a:rPr lang="en-US" dirty="0" smtClean="0"/>
                  <a:t> a&gt;0 </a:t>
                </a:r>
                <a:r>
                  <a:rPr lang="en-US" dirty="0" err="1" smtClean="0"/>
                  <a:t>হলে</a:t>
                </a:r>
                <a:r>
                  <a:rPr lang="en-US" dirty="0" smtClean="0"/>
                  <a:t>,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959" y="4289805"/>
                <a:ext cx="3429001" cy="397043"/>
              </a:xfrm>
              <a:prstGeom prst="rect">
                <a:avLst/>
              </a:prstGeom>
              <a:blipFill>
                <a:blip r:embed="rId2"/>
                <a:stretch>
                  <a:fillRect t="-3077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355071" y="4622029"/>
            <a:ext cx="267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(ক) a এর মান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23295" y="4897818"/>
                <a:ext cx="3934327" cy="877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(খ)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এর মান </a:t>
                </a:r>
                <a:r>
                  <a:rPr lang="en-US" dirty="0" err="1" smtClean="0"/>
                  <a:t>নির্ণয়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গ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প্রমাণ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কর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যে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322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295" y="4897818"/>
                <a:ext cx="3934327" cy="877548"/>
              </a:xfrm>
              <a:prstGeom prst="rect">
                <a:avLst/>
              </a:prstGeom>
              <a:blipFill>
                <a:blip r:embed="rId3"/>
                <a:stretch>
                  <a:fillRect l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88" y="217731"/>
            <a:ext cx="5693345" cy="339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52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8326" y="4764505"/>
            <a:ext cx="658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সকলের</a:t>
            </a:r>
            <a:r>
              <a:rPr lang="en-US" dirty="0" smtClean="0"/>
              <a:t> </a:t>
            </a:r>
            <a:r>
              <a:rPr lang="en-US" dirty="0" err="1" smtClean="0"/>
              <a:t>সু-স্বাস্থ্য</a:t>
            </a:r>
            <a:r>
              <a:rPr lang="en-US" dirty="0" smtClean="0"/>
              <a:t> ও </a:t>
            </a:r>
            <a:r>
              <a:rPr lang="en-US" dirty="0" err="1" smtClean="0"/>
              <a:t>দীর্ঘায়ূ</a:t>
            </a:r>
            <a:r>
              <a:rPr lang="en-US" dirty="0" smtClean="0"/>
              <a:t> </a:t>
            </a:r>
            <a:r>
              <a:rPr lang="en-US" dirty="0" err="1" smtClean="0"/>
              <a:t>কামনা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 smtClean="0"/>
              <a:t> </a:t>
            </a:r>
            <a:r>
              <a:rPr lang="en-US" dirty="0" err="1" smtClean="0"/>
              <a:t>করছি</a:t>
            </a:r>
            <a:r>
              <a:rPr lang="en-US" dirty="0" smtClean="0"/>
              <a:t> । ‘’</a:t>
            </a:r>
            <a:r>
              <a:rPr lang="en-US" dirty="0" err="1" smtClean="0"/>
              <a:t>ধন্যবাদ</a:t>
            </a:r>
            <a:r>
              <a:rPr lang="en-US" dirty="0" smtClean="0"/>
              <a:t> ‘’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16" y="1882273"/>
            <a:ext cx="8255000" cy="254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021" y="1167063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‘’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নির্দেশগুলো</a:t>
            </a:r>
            <a:r>
              <a:rPr lang="en-US" dirty="0" smtClean="0"/>
              <a:t> </a:t>
            </a:r>
            <a:r>
              <a:rPr lang="en-US" dirty="0" err="1" smtClean="0"/>
              <a:t>মানে</a:t>
            </a:r>
            <a:r>
              <a:rPr lang="en-US" dirty="0" smtClean="0"/>
              <a:t> </a:t>
            </a:r>
            <a:r>
              <a:rPr lang="en-US" dirty="0" err="1" smtClean="0"/>
              <a:t>চলি,সবাই</a:t>
            </a:r>
            <a:r>
              <a:rPr lang="en-US" dirty="0" smtClean="0"/>
              <a:t> </a:t>
            </a:r>
            <a:r>
              <a:rPr lang="en-US" dirty="0" err="1" smtClean="0"/>
              <a:t>মিলে</a:t>
            </a:r>
            <a:r>
              <a:rPr lang="en-US" dirty="0" smtClean="0"/>
              <a:t> </a:t>
            </a:r>
            <a:r>
              <a:rPr lang="en-US" dirty="0" err="1" smtClean="0"/>
              <a:t>সুস্থ্য</a:t>
            </a:r>
            <a:r>
              <a:rPr lang="en-US" dirty="0" smtClean="0"/>
              <a:t> </a:t>
            </a:r>
            <a:r>
              <a:rPr lang="en-US" dirty="0" err="1" smtClean="0"/>
              <a:t>থাকি</a:t>
            </a:r>
            <a:r>
              <a:rPr lang="en-US" dirty="0" smtClean="0"/>
              <a:t> ‘’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4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5113227"/>
              </p:ext>
            </p:extLst>
          </p:nvPr>
        </p:nvGraphicFramePr>
        <p:xfrm>
          <a:off x="1634835" y="471053"/>
          <a:ext cx="7121237" cy="5805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3228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2381" y="1296537"/>
            <a:ext cx="6182437" cy="3046988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শিক্ষকের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পরিচয়ঃ</a:t>
            </a:r>
            <a:endParaRPr lang="en-US" sz="3200" b="1" dirty="0" smtClean="0"/>
          </a:p>
          <a:p>
            <a:r>
              <a:rPr lang="en-US" sz="3200" b="1" dirty="0" err="1" smtClean="0"/>
              <a:t>মোঃ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লোকমান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হোসেন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খান</a:t>
            </a:r>
            <a:endParaRPr lang="en-US" sz="3200" b="1" dirty="0" smtClean="0"/>
          </a:p>
          <a:p>
            <a:r>
              <a:rPr lang="en-US" sz="3200" b="1" dirty="0" err="1" smtClean="0"/>
              <a:t>সিনিয়র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শিক্ষক</a:t>
            </a:r>
            <a:r>
              <a:rPr lang="en-US" sz="3200" b="1" dirty="0" smtClean="0"/>
              <a:t> ( </a:t>
            </a:r>
            <a:r>
              <a:rPr lang="en-US" sz="3200" b="1" dirty="0" err="1" smtClean="0"/>
              <a:t>গণিত</a:t>
            </a:r>
            <a:r>
              <a:rPr lang="en-US" sz="3200" b="1" dirty="0" smtClean="0"/>
              <a:t> )</a:t>
            </a:r>
          </a:p>
          <a:p>
            <a:r>
              <a:rPr lang="en-US" sz="3200" b="1" dirty="0" err="1" smtClean="0"/>
              <a:t>চরভদ্রাসন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পাইলট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উচ্চবিদ্যালয়</a:t>
            </a:r>
            <a:endParaRPr lang="en-US" sz="3200" b="1" dirty="0" smtClean="0"/>
          </a:p>
          <a:p>
            <a:r>
              <a:rPr lang="en-US" sz="3200" b="1" dirty="0" err="1" smtClean="0"/>
              <a:t>চরভদ্রাসন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ফরিদপুর</a:t>
            </a:r>
            <a:r>
              <a:rPr lang="en-US" sz="3200" b="1" dirty="0" smtClean="0"/>
              <a:t> । </a:t>
            </a:r>
          </a:p>
          <a:p>
            <a:r>
              <a:rPr lang="en-US" sz="3200" b="1" dirty="0" err="1" smtClean="0"/>
              <a:t>তারিখঃ</a:t>
            </a:r>
            <a:r>
              <a:rPr lang="en-US" sz="3200" b="1" smtClean="0"/>
              <a:t>- </a:t>
            </a:r>
            <a:r>
              <a:rPr lang="en-US" sz="3200" b="1" smtClean="0"/>
              <a:t>১১/০৪/২০২১ </a:t>
            </a:r>
            <a:r>
              <a:rPr lang="en-US" sz="3200" b="1" dirty="0" err="1" smtClean="0"/>
              <a:t>খ্রিঃ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38" y="1296537"/>
            <a:ext cx="1999398" cy="2320120"/>
          </a:xfrm>
          <a:prstGeom prst="ellipse">
            <a:avLst/>
          </a:prstGeom>
          <a:ln w="190500" cap="rnd">
            <a:solidFill>
              <a:srgbClr val="F4A292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27055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5110" y="230744"/>
            <a:ext cx="575510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চিত্রগুলো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লক্ষ্য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প্রশ্নগুলোর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উত্তর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দাওঃ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39472" y="982234"/>
            <a:ext cx="1685561" cy="1594617"/>
            <a:chOff x="1297404" y="886690"/>
            <a:chExt cx="1685561" cy="1594617"/>
          </a:xfrm>
        </p:grpSpPr>
        <p:grpSp>
          <p:nvGrpSpPr>
            <p:cNvPr id="14" name="Group 13"/>
            <p:cNvGrpSpPr/>
            <p:nvPr/>
          </p:nvGrpSpPr>
          <p:grpSpPr>
            <a:xfrm>
              <a:off x="1329130" y="886690"/>
              <a:ext cx="1653835" cy="1359215"/>
              <a:chOff x="1306695" y="794085"/>
              <a:chExt cx="1653835" cy="135921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619895" y="794085"/>
                <a:ext cx="1015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৩ </a:t>
                </a:r>
                <a:r>
                  <a:rPr lang="en-US" dirty="0" err="1" smtClean="0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সে.মি</a:t>
                </a:r>
                <a:r>
                  <a:rPr lang="en-US" dirty="0"/>
                  <a:t>.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200000">
                <a:off x="2294001" y="1368007"/>
                <a:ext cx="9637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৩ </a:t>
                </a:r>
                <a:r>
                  <a:rPr lang="en-US" dirty="0" err="1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সে.মি</a:t>
                </a:r>
                <a:endParaRPr lang="en-US" dirty="0"/>
              </a:p>
            </p:txBody>
          </p:sp>
          <p:sp>
            <p:nvSpPr>
              <p:cNvPr id="12" name="Arc 11"/>
              <p:cNvSpPr/>
              <p:nvPr/>
            </p:nvSpPr>
            <p:spPr>
              <a:xfrm rot="21260058">
                <a:off x="1306695" y="1704610"/>
                <a:ext cx="504680" cy="448690"/>
              </a:xfrm>
              <a:prstGeom prst="arc">
                <a:avLst>
                  <a:gd name="adj1" fmla="val 16200000"/>
                  <a:gd name="adj2" fmla="val 4557825"/>
                </a:avLst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/>
                  <p:cNvSpPr/>
                  <p:nvPr/>
                </p:nvSpPr>
                <p:spPr>
                  <a:xfrm rot="903566">
                    <a:off x="1466353" y="1862138"/>
                    <a:ext cx="445378" cy="2616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sz="1100" dirty="0"/>
                  </a:p>
                </p:txBody>
              </p:sp>
            </mc:Choice>
            <mc:Fallback xmlns="">
              <p:sp>
                <p:nvSpPr>
                  <p:cNvPr id="13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903566">
                    <a:off x="1466353" y="1862138"/>
                    <a:ext cx="445378" cy="2616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" name="Group 17"/>
            <p:cNvGrpSpPr/>
            <p:nvPr/>
          </p:nvGrpSpPr>
          <p:grpSpPr>
            <a:xfrm>
              <a:off x="1297404" y="1065488"/>
              <a:ext cx="1359947" cy="1415819"/>
              <a:chOff x="1274970" y="1070811"/>
              <a:chExt cx="1359947" cy="141581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528012" y="1070811"/>
                <a:ext cx="1106905" cy="105877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459636" y="2117298"/>
                <a:ext cx="9637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৩ </a:t>
                </a:r>
                <a:r>
                  <a:rPr lang="en-US" dirty="0" err="1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সে.মি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6200000">
                <a:off x="977773" y="1415534"/>
                <a:ext cx="9637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৩ </a:t>
                </a:r>
                <a:r>
                  <a:rPr lang="en-US" dirty="0" err="1">
                    <a:ln>
                      <a:solidFill>
                        <a:srgbClr val="FF0000"/>
                      </a:solidFill>
                    </a:ln>
                    <a:solidFill>
                      <a:srgbClr val="00B050"/>
                    </a:solidFill>
                  </a:rPr>
                  <a:t>সে.মি</a:t>
                </a:r>
                <a:endParaRPr lang="en-US" dirty="0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0" y="155615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১।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35182" y="1627588"/>
                <a:ext cx="12200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.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182" y="1627588"/>
                <a:ext cx="12200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633976" y="2891097"/>
            <a:ext cx="2933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Wingdings 2" panose="05020102010507070707" pitchFamily="18" charset="2"/>
              </a:rPr>
              <a:t>১ </a:t>
            </a:r>
            <a:r>
              <a:rPr lang="en-US" dirty="0" err="1" smtClean="0">
                <a:sym typeface="Wingdings 2" panose="05020102010507070707" pitchFamily="18" charset="2"/>
              </a:rPr>
              <a:t>নং</a:t>
            </a:r>
            <a:r>
              <a:rPr lang="en-US" dirty="0" smtClean="0">
                <a:sym typeface="Wingdings 2" panose="05020102010507070707" pitchFamily="18" charset="2"/>
              </a:rPr>
              <a:t> </a:t>
            </a:r>
            <a:r>
              <a:rPr lang="en-US" dirty="0" err="1" smtClean="0">
                <a:sym typeface="Wingdings 2" panose="05020102010507070707" pitchFamily="18" charset="2"/>
              </a:rPr>
              <a:t>চিত্র</a:t>
            </a:r>
            <a:r>
              <a:rPr lang="en-US" dirty="0" smtClean="0">
                <a:sym typeface="Wingdings 2" panose="05020102010507070707" pitchFamily="18" charset="2"/>
              </a:rPr>
              <a:t> </a:t>
            </a:r>
            <a:r>
              <a:rPr lang="en-US" dirty="0" err="1" smtClean="0">
                <a:sym typeface="Wingdings 2" panose="05020102010507070707" pitchFamily="18" charset="2"/>
              </a:rPr>
              <a:t>দ্বারা</a:t>
            </a:r>
            <a:r>
              <a:rPr lang="en-US" dirty="0" smtClean="0">
                <a:sym typeface="Wingdings 2" panose="05020102010507070707" pitchFamily="18" charset="2"/>
              </a:rPr>
              <a:t> </a:t>
            </a:r>
            <a:r>
              <a:rPr lang="en-US" dirty="0" err="1" smtClean="0">
                <a:sym typeface="Wingdings 2" panose="05020102010507070707" pitchFamily="18" charset="2"/>
              </a:rPr>
              <a:t>কী</a:t>
            </a:r>
            <a:r>
              <a:rPr lang="en-US" dirty="0" smtClean="0">
                <a:sym typeface="Wingdings 2" panose="05020102010507070707" pitchFamily="18" charset="2"/>
              </a:rPr>
              <a:t> </a:t>
            </a:r>
            <a:r>
              <a:rPr lang="en-US" dirty="0" err="1" smtClean="0">
                <a:sym typeface="Wingdings 2" panose="05020102010507070707" pitchFamily="18" charset="2"/>
              </a:rPr>
              <a:t>বুঝ</a:t>
            </a:r>
            <a:r>
              <a:rPr lang="en-US" dirty="0" smtClean="0">
                <a:sym typeface="Wingdings 2" panose="05020102010507070707" pitchFamily="18" charset="2"/>
              </a:rPr>
              <a:t> ?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67089" y="3328472"/>
            <a:ext cx="2388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Wingdings 2" panose="05020102010507070707" pitchFamily="18" charset="2"/>
              </a:rPr>
              <a:t>  ২নং এর </a:t>
            </a:r>
            <a:r>
              <a:rPr lang="en-US" dirty="0" err="1" smtClean="0">
                <a:sym typeface="Wingdings 2" panose="05020102010507070707" pitchFamily="18" charset="2"/>
              </a:rPr>
              <a:t>অর্থ</a:t>
            </a:r>
            <a:r>
              <a:rPr lang="en-US" dirty="0" smtClean="0">
                <a:sym typeface="Wingdings 2" panose="05020102010507070707" pitchFamily="18" charset="2"/>
              </a:rPr>
              <a:t> </a:t>
            </a:r>
            <a:r>
              <a:rPr lang="en-US" dirty="0" err="1" smtClean="0">
                <a:sym typeface="Wingdings 2" panose="05020102010507070707" pitchFamily="18" charset="2"/>
              </a:rPr>
              <a:t>কী</a:t>
            </a:r>
            <a:r>
              <a:rPr lang="en-US" dirty="0" smtClean="0">
                <a:sym typeface="Wingdings 2" panose="05020102010507070707" pitchFamily="18" charset="2"/>
              </a:rPr>
              <a:t> ? 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843765" y="2915123"/>
            <a:ext cx="3674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সেমি</a:t>
            </a:r>
            <a:r>
              <a:rPr lang="en-US" dirty="0" smtClean="0"/>
              <a:t> </a:t>
            </a:r>
            <a:r>
              <a:rPr lang="en-US" dirty="0" err="1" smtClean="0"/>
              <a:t>বাহুবিশিষ্ট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বর্গ </a:t>
            </a:r>
            <a:r>
              <a:rPr lang="en-US" dirty="0" err="1" smtClean="0"/>
              <a:t>বুঝায়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9478" y="3417498"/>
            <a:ext cx="34714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বাহুবিশিষ্ট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বর্গ </a:t>
            </a:r>
            <a:r>
              <a:rPr lang="en-US" dirty="0" err="1" smtClean="0"/>
              <a:t>বুঝায়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8916" y="5775158"/>
            <a:ext cx="8337884" cy="276999"/>
          </a:xfrm>
          <a:prstGeom prst="rect">
            <a:avLst/>
          </a:prstGeom>
          <a:noFill/>
        </p:spPr>
        <p:txBody>
          <a:bodyPr wrap="square" lIns="0" tIns="0" rIns="0" bIns="0" rtlCol="0">
            <a:prstTxWarp prst="textArchUp">
              <a:avLst/>
            </a:prstTxWarp>
            <a:spAutoFit/>
          </a:bodyPr>
          <a:lstStyle/>
          <a:p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মোঃ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লোকমান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হোসেন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খান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,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সিনিয়র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শিক্ষক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(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গণিত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),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চরভদ্রাসন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পাইলট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উচ্চ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en-US" dirty="0" err="1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বিদ্যালয়</a:t>
            </a:r>
            <a:r>
              <a:rPr lang="en-US" dirty="0" smtClean="0">
                <a:ln>
                  <a:solidFill>
                    <a:srgbClr val="FF33CC"/>
                  </a:solidFill>
                </a:ln>
                <a:solidFill>
                  <a:srgbClr val="6600FF"/>
                </a:solidFill>
              </a:rPr>
              <a:t> । </a:t>
            </a:r>
            <a:endParaRPr lang="en-US" dirty="0">
              <a:ln>
                <a:solidFill>
                  <a:srgbClr val="FF33CC"/>
                </a:solidFill>
              </a:ln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5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25 -3.7037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repeatCount="3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repeatCount="2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0" grpId="0"/>
      <p:bldP spid="25" grpId="0" build="p" bldLvl="4"/>
      <p:bldP spid="27" grpId="0"/>
      <p:bldP spid="28" grpId="0"/>
      <p:bldP spid="29" grpId="0"/>
      <p:bldP spid="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4326" y="411578"/>
            <a:ext cx="1277914" cy="646331"/>
          </a:xfrm>
          <a:prstGeom prst="rect">
            <a:avLst/>
          </a:prstGeom>
          <a:solidFill>
            <a:srgbClr val="FF00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ফলঃ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3180" y="1267507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এই পাঠ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শিক্ষার্থীরাঃ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7537" y="1732547"/>
            <a:ext cx="365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১। </a:t>
            </a:r>
            <a:r>
              <a:rPr lang="en-US" dirty="0" err="1" smtClean="0"/>
              <a:t>অনুসিদ্ধান্ত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1758" y="2382253"/>
            <a:ext cx="6846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২। ( বর্গ সূত্রের) </a:t>
            </a:r>
            <a:r>
              <a:rPr lang="en-US" dirty="0" err="1" smtClean="0"/>
              <a:t>অনিসিদ্ধান্ত</a:t>
            </a:r>
            <a:r>
              <a:rPr lang="en-US" dirty="0" smtClean="0"/>
              <a:t> প্রয়োগ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গাণিতিক</a:t>
            </a:r>
            <a:r>
              <a:rPr lang="en-US" dirty="0" smtClean="0"/>
              <a:t>  </a:t>
            </a:r>
            <a:r>
              <a:rPr lang="en-US" dirty="0" err="1" smtClean="0"/>
              <a:t>সমস্যাবলী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সমাধান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3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248">
              <a:srgbClr val="F9EEEC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6474" y="854242"/>
            <a:ext cx="3007893" cy="615553"/>
          </a:xfrm>
          <a:prstGeom prst="rect">
            <a:avLst/>
          </a:prstGeom>
          <a:solidFill>
            <a:srgbClr val="CC00FF"/>
          </a:solidFill>
        </p:spPr>
        <p:txBody>
          <a:bodyPr wrap="square" lIns="0" tIns="0" rIns="0" bIns="0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4000" dirty="0" smtClean="0"/>
              <a:t>পাঠ  ঘোষনা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240878" y="2779294"/>
            <a:ext cx="68580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isometricOffAxis1Right"/>
              <a:lightRig rig="threePt" dir="t"/>
            </a:scene3d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বর্গ সূত্রের অনিসিদ্ধান্তের প্রয়োগ নিয়ে আলোচনা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436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1326" y="409074"/>
            <a:ext cx="1402948" cy="400110"/>
          </a:xfrm>
          <a:prstGeom prst="rect">
            <a:avLst/>
          </a:prstGeom>
          <a:solidFill>
            <a:srgbClr val="CC00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NiKOS BAN"/>
              </a:rPr>
              <a:t>উপস্থাপন </a:t>
            </a:r>
            <a:endParaRPr lang="en-US" sz="2000" b="1" dirty="0">
              <a:latin typeface="NiKOS B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3611" y="1191126"/>
                <a:ext cx="1677319" cy="485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১।(I)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= 3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11" y="1191126"/>
                <a:ext cx="1677319" cy="485518"/>
              </a:xfrm>
              <a:prstGeom prst="rect">
                <a:avLst/>
              </a:prstGeom>
              <a:blipFill>
                <a:blip r:embed="rId2"/>
                <a:stretch>
                  <a:fillRect l="-3273" r="-2182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54721" y="1249219"/>
                <a:ext cx="1926746" cy="515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21" y="1249219"/>
                <a:ext cx="1926746" cy="515398"/>
              </a:xfrm>
              <a:prstGeom prst="rect">
                <a:avLst/>
              </a:prstGeom>
              <a:blipFill>
                <a:blip r:embed="rId3"/>
                <a:stretch>
                  <a:fillRect l="-2524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56789" y="1937084"/>
            <a:ext cx="453789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(ক) x এর মান নির্ণয় কর ।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0196" y="2378816"/>
                <a:ext cx="2949910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(খ) দেখাও যে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257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96" y="2378816"/>
                <a:ext cx="2949910" cy="487954"/>
              </a:xfrm>
              <a:prstGeom prst="rect">
                <a:avLst/>
              </a:prstGeom>
              <a:blipFill>
                <a:blip r:embed="rId4"/>
                <a:stretch>
                  <a:fillRect l="-186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789" y="2959944"/>
                <a:ext cx="4811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(গ) (ii) </a:t>
                </a:r>
                <a:r>
                  <a:rPr lang="en-US" dirty="0" err="1" smtClean="0"/>
                  <a:t>নং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হতে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প্রমাণ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</a:t>
                </a:r>
                <a:r>
                  <a:rPr lang="en-US" dirty="0" smtClean="0"/>
                  <a:t> যে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789" y="2959944"/>
                <a:ext cx="4811317" cy="369332"/>
              </a:xfrm>
              <a:prstGeom prst="rect">
                <a:avLst/>
              </a:prstGeom>
              <a:blipFill>
                <a:blip r:embed="rId5"/>
                <a:stretch>
                  <a:fillRect l="-1013" t="-10000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738" y="493295"/>
            <a:ext cx="1010651" cy="27699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err="1" smtClean="0"/>
              <a:t>সমাধান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0336" y="974558"/>
                <a:ext cx="6107826" cy="220855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ক)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দেওয়া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আছে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উভয়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পক্ষকে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দ্বারা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গুণ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করে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।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	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36" y="974558"/>
                <a:ext cx="6107826" cy="2208553"/>
              </a:xfrm>
              <a:prstGeom prst="rect">
                <a:avLst/>
              </a:prstGeom>
              <a:blipFill>
                <a:blip r:embed="rId2"/>
                <a:stretch>
                  <a:fillRect l="-798" t="-1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72388" y="3549316"/>
                <a:ext cx="25506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হয়,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r>
                  <a:rPr lang="en-US" b="0" dirty="0" smtClean="0">
                    <a:solidFill>
                      <a:schemeClr val="accent1">
                        <a:lumMod val="75000"/>
                      </a:schemeClr>
                    </a:solidFill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>
                  <a:solidFill>
                    <a:schemeClr val="accent1">
                      <a:lumMod val="75000"/>
                    </a:schemeClr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388" y="3549316"/>
                <a:ext cx="2550696" cy="923330"/>
              </a:xfrm>
              <a:prstGeom prst="rect">
                <a:avLst/>
              </a:prstGeom>
              <a:blipFill>
                <a:blip r:embed="rId3"/>
                <a:stretch>
                  <a:fillRect l="-1909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flipH="1">
                <a:off x="3799870" y="3641649"/>
                <a:ext cx="3407046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FF"/>
                    </a:solidFill>
                  </a:rPr>
                  <a:t>অথবা ,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</m:oMath>
                </a14:m>
                <a:endParaRPr lang="en-US" b="0" dirty="0" smtClean="0">
                  <a:solidFill>
                    <a:srgbClr val="FF00FF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FF"/>
                    </a:solidFill>
                  </a:rPr>
                  <a:t>	</a:t>
                </a:r>
                <a:r>
                  <a:rPr lang="en-US" dirty="0" err="1" smtClean="0">
                    <a:solidFill>
                      <a:srgbClr val="FF00FF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FF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 smtClean="0">
                  <a:solidFill>
                    <a:srgbClr val="FF00FF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FF00FF"/>
                    </a:solidFill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99870" y="3641649"/>
                <a:ext cx="3407046" cy="1062535"/>
              </a:xfrm>
              <a:prstGeom prst="rect">
                <a:avLst/>
              </a:prstGeom>
              <a:blipFill>
                <a:blip r:embed="rId4"/>
                <a:stretch>
                  <a:fillRect l="-1431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11442" y="4944979"/>
                <a:ext cx="4656221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নির্ণেয়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মানঃ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বা</m:t>
                      </m:r>
                      <m:r>
                        <a:rPr lang="en-US" b="0" i="1" smtClean="0">
                          <a:ln>
                            <a:solidFill>
                              <a:srgbClr val="3333CC"/>
                            </a:solidFill>
                          </a:ln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ln>
                                <a:solidFill>
                                  <a:srgbClr val="3333CC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n>
                                <a:solidFill>
                                  <a:srgbClr val="3333CC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n>
                                <a:solidFill>
                                  <a:srgbClr val="3333CC"/>
                                </a:solidFill>
                              </a:ln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ln>
                    <a:solidFill>
                      <a:srgbClr val="3333CC"/>
                    </a:solidFill>
                  </a:ln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442" y="4944979"/>
                <a:ext cx="4656221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979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4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repeatCount="2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build="p" bldLvl="4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 flipH="1">
                <a:off x="1369192" y="132348"/>
                <a:ext cx="2998270" cy="130285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sz="1400" dirty="0" smtClean="0"/>
                  <a:t>খ) </a:t>
                </a:r>
                <a:r>
                  <a:rPr lang="en-US" sz="1400" dirty="0" err="1" smtClean="0"/>
                  <a:t>দেওয়া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আছে</a:t>
                </a:r>
                <a:r>
                  <a:rPr lang="en-US" sz="1400" dirty="0" smtClean="0"/>
                  <a:t>,</a:t>
                </a:r>
              </a:p>
              <a:p>
                <a:r>
                  <a:rPr lang="en-US" sz="1400" dirty="0"/>
                  <a:t>	</a:t>
                </a:r>
                <a:r>
                  <a:rPr lang="en-US" sz="1400" dirty="0" smtClean="0"/>
                  <a:t>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 smtClean="0"/>
                  <a:t>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14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1400" dirty="0" smtClean="0"/>
                  <a:t>	</a:t>
                </a:r>
                <a:r>
                  <a:rPr lang="en-US" sz="1400" dirty="0" err="1" smtClean="0"/>
                  <a:t>বা</a:t>
                </a:r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14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1400" dirty="0" smtClean="0"/>
                  <a:t>	      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69192" y="132348"/>
                <a:ext cx="2998270" cy="1302857"/>
              </a:xfrm>
              <a:prstGeom prst="rect">
                <a:avLst/>
              </a:prstGeom>
              <a:blipFill>
                <a:blip r:embed="rId3"/>
                <a:stretch>
                  <a:fillRect l="-1833" t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flipH="1">
                <a:off x="1128560" y="1435205"/>
                <a:ext cx="4574408" cy="5412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L.S.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 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smtClean="0">
                                            <a:solidFill>
                                              <a:srgbClr val="3333CC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solidFill>
                                              <a:srgbClr val="3333CC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solidFill>
                                              <a:srgbClr val="3333CC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>
                  <a:solidFill>
                    <a:srgbClr val="3333CC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3333CC"/>
                    </a:solidFill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solidFill>
                                          <a:srgbClr val="3333CC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solidFill>
                                              <a:srgbClr val="3333CC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solidFill>
                                              <a:srgbClr val="3333CC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solidFill>
                                              <a:srgbClr val="3333CC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>
                  <a:solidFill>
                    <a:srgbClr val="3333CC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3333CC"/>
                    </a:solidFill>
                  </a:rPr>
                  <a:t>	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 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289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289</m:t>
                        </m:r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>
                    <a:solidFill>
                      <a:srgbClr val="3333CC"/>
                    </a:solidFill>
                  </a:rPr>
                  <a:t>	</a:t>
                </a:r>
                <a:r>
                  <a:rPr lang="en-US" dirty="0" smtClean="0">
                    <a:solidFill>
                      <a:srgbClr val="3333CC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257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3333CC"/>
                  </a:solidFill>
                </a:endParaRPr>
              </a:p>
              <a:p>
                <a:r>
                  <a:rPr lang="en-US" dirty="0" smtClean="0">
                    <a:solidFill>
                      <a:srgbClr val="3333CC"/>
                    </a:solidFill>
                  </a:rPr>
                  <a:t>`	 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( 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𝑝𝑟𝑜𝑣𝑒𝑑</m:t>
                    </m:r>
                    <m:r>
                      <a:rPr lang="en-US" b="0" i="1" smtClean="0">
                        <a:solidFill>
                          <a:srgbClr val="3333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28560" y="1435205"/>
                <a:ext cx="4574408" cy="5412059"/>
              </a:xfrm>
              <a:prstGeom prst="rect">
                <a:avLst/>
              </a:prstGeom>
              <a:blipFill>
                <a:blip r:embed="rId4"/>
                <a:stretch>
                  <a:fillRect l="-1065"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501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309</TotalTime>
  <Words>283</Words>
  <Application>Microsoft Office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 SONAR BANGLA</vt:lpstr>
      <vt:lpstr>Calibri</vt:lpstr>
      <vt:lpstr>Cambria Math</vt:lpstr>
      <vt:lpstr>NiKOS BAN</vt:lpstr>
      <vt:lpstr>Tw Cen MT</vt:lpstr>
      <vt:lpstr>Tw Cen MT Condensed</vt:lpstr>
      <vt:lpstr>Wingdings 2</vt:lpstr>
      <vt:lpstr>Wingdings 3</vt:lpstr>
      <vt:lpstr>Integral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systech</dc:creator>
  <cp:lastModifiedBy>systech</cp:lastModifiedBy>
  <cp:revision>74</cp:revision>
  <dcterms:created xsi:type="dcterms:W3CDTF">2021-04-06T16:33:55Z</dcterms:created>
  <dcterms:modified xsi:type="dcterms:W3CDTF">2021-04-11T16:53:05Z</dcterms:modified>
</cp:coreProperties>
</file>