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4" r:id="rId3"/>
    <p:sldId id="269" r:id="rId4"/>
    <p:sldId id="270" r:id="rId5"/>
    <p:sldId id="266" r:id="rId6"/>
    <p:sldId id="278" r:id="rId7"/>
    <p:sldId id="272" r:id="rId8"/>
    <p:sldId id="267" r:id="rId9"/>
    <p:sldId id="280" r:id="rId10"/>
    <p:sldId id="257" r:id="rId11"/>
    <p:sldId id="259" r:id="rId12"/>
    <p:sldId id="273" r:id="rId13"/>
    <p:sldId id="268" r:id="rId14"/>
    <p:sldId id="262" r:id="rId15"/>
    <p:sldId id="281" r:id="rId16"/>
    <p:sldId id="275" r:id="rId17"/>
    <p:sldId id="277" r:id="rId18"/>
    <p:sldId id="276" r:id="rId19"/>
    <p:sldId id="282" r:id="rId20"/>
    <p:sldId id="284" r:id="rId21"/>
    <p:sldId id="279" r:id="rId22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20" y="-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6823-1651-425E-92C8-1C0BCBFCEA0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E61-7ADF-4DCA-9223-6EC17BFA5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6823-1651-425E-92C8-1C0BCBFCEA0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E61-7ADF-4DCA-9223-6EC17BFA5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6823-1651-425E-92C8-1C0BCBFCEA0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E61-7ADF-4DCA-9223-6EC17BFA5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6823-1651-425E-92C8-1C0BCBFCEA0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E61-7ADF-4DCA-9223-6EC17BFA5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6823-1651-425E-92C8-1C0BCBFCEA0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E61-7ADF-4DCA-9223-6EC17BFA5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6823-1651-425E-92C8-1C0BCBFCEA0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E61-7ADF-4DCA-9223-6EC17BFA5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6823-1651-425E-92C8-1C0BCBFCEA0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E61-7ADF-4DCA-9223-6EC17BFA5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6823-1651-425E-92C8-1C0BCBFCEA0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E61-7ADF-4DCA-9223-6EC17BFA5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6823-1651-425E-92C8-1C0BCBFCEA0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E61-7ADF-4DCA-9223-6EC17BFA5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6823-1651-425E-92C8-1C0BCBFCEA0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E61-7ADF-4DCA-9223-6EC17BFA5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6823-1651-425E-92C8-1C0BCBFCEA0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E61-7ADF-4DCA-9223-6EC17BFA5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C6823-1651-425E-92C8-1C0BCBFCEA0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98E61-7ADF-4DCA-9223-6EC17BFA5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9.jp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8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0" y="274638"/>
            <a:ext cx="7680960" cy="868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বুনটের গুরুত্ব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371601"/>
            <a:ext cx="9875520" cy="4754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ফসল চাষাবাদের জন্য ফসল নির্বাচনে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মাটির বুনট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জানা প্রয়োজন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সেচ প্রদানের পরিমান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নির্ধারণ করার জন্য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বুনট জানতে হয়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সেচ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পদ্ধতি নির্বাচনের জন্য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মাটির বুনট নির্ণয় জরুরী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0" y="304800"/>
            <a:ext cx="7863840" cy="71596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বুনটের গুরুত্ব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371601"/>
            <a:ext cx="9875520" cy="4754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মাটির পুষ্টি ধারন ক্ষমতা মাটির বুনটের উপর নির্ভরশীল </a:t>
            </a:r>
            <a:r>
              <a:rPr lang="hi-IN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বুনটের উপর ভিত্তি করে ফসলের শস্য বিন্যাস করতে হয় ।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মাটির অম্লমান মাটির বুনটের উপর নির্ভর করে ।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মাটির উৎপাদন ক্ষমতা বুনটের উপর নির্ভরশীল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4480" y="304800"/>
            <a:ext cx="8129848" cy="4800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97280" y="5237018"/>
            <a:ext cx="8961120" cy="12399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মাটির বুনট কত প্রকার  ?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64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274638"/>
            <a:ext cx="795528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বুনটের শ্রেণিবিভাগ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263336"/>
              </p:ext>
            </p:extLst>
          </p:nvPr>
        </p:nvGraphicFramePr>
        <p:xfrm>
          <a:off x="640080" y="1295400"/>
          <a:ext cx="9875520" cy="5273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8880"/>
                <a:gridCol w="3108960"/>
                <a:gridCol w="4297680"/>
              </a:tblGrid>
              <a:tr h="15240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বুনট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মাটির বুনট ভিত্তিক শ্রেণির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নাম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/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১) বেলে</a:t>
                      </a:r>
                      <a:r>
                        <a:rPr lang="bn-BD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মাটি 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১) স্থুল</a:t>
                      </a:r>
                      <a:r>
                        <a:rPr lang="bn-BD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বুনট 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বেলে মাটি </a:t>
                      </a:r>
                    </a:p>
                  </a:txBody>
                  <a:tcPr marL="109728" marR="10972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২)</a:t>
                      </a:r>
                      <a:r>
                        <a:rPr lang="bn-BD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দো আশ বেলে মাটি 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5420">
                <a:tc rowSpan="7"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২) দো</a:t>
                      </a:r>
                      <a:r>
                        <a:rPr lang="bn-BD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আশ মাটি 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২)মাঝারি</a:t>
                      </a:r>
                      <a:r>
                        <a:rPr lang="bn-BD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স্থূল বুনট 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৩)</a:t>
                      </a:r>
                      <a:r>
                        <a:rPr lang="bn-BD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বেলে দো আশ মাটি 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৩) মাঝারি</a:t>
                      </a:r>
                      <a:r>
                        <a:rPr lang="bn-BD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বুনট 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৪)দো</a:t>
                      </a:r>
                      <a:r>
                        <a:rPr lang="bn-BD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আশ মাটি 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৫)পলি</a:t>
                      </a:r>
                      <a:r>
                        <a:rPr lang="bn-BD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দো আশ মাটি 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৬)পলি</a:t>
                      </a:r>
                      <a:r>
                        <a:rPr lang="bn-BD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মাটি 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৪) মাঝারি</a:t>
                      </a:r>
                      <a:r>
                        <a:rPr lang="bn-BD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সূক্ষ্ম বুনট 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৭)</a:t>
                      </a:r>
                      <a:r>
                        <a:rPr lang="bn-BD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বেলে এটেল দো আশ মাটি 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৮)</a:t>
                      </a:r>
                      <a:r>
                        <a:rPr lang="bn-BD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পলি এটেল দো আশ মাটি 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৯)এটেল</a:t>
                      </a:r>
                      <a:r>
                        <a:rPr lang="bn-BD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দোআঁশ মাটি 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/>
                </a:tc>
              </a:tr>
              <a:tr h="182880">
                <a:tc rowSpan="3"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৩)এটেল মাটি 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/>
                </a:tc>
                <a:tc rowSpan="3"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৫) সূক্ষ্ম</a:t>
                      </a:r>
                      <a:r>
                        <a:rPr lang="bn-BD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বুনট 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১০)বেলে</a:t>
                      </a:r>
                      <a:r>
                        <a:rPr lang="bn-BD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এটেল মাটি 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১১)পলি এটেল</a:t>
                      </a:r>
                      <a:r>
                        <a:rPr lang="bn-BD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মাটি 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১২)এটেল</a:t>
                      </a:r>
                      <a:r>
                        <a:rPr lang="bn-BD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মাটি 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9728" marR="10972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228600"/>
            <a:ext cx="8229600" cy="609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r>
              <a:rPr lang="bn-BD" sz="2000" b="1" dirty="0"/>
              <a:t>মাটির উল্লেখযোগ্য বুনট শ্রেনীর বৈশিষ্ট্য </a:t>
            </a:r>
            <a:endParaRPr lang="en-US" sz="2000" b="1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1" y="990600"/>
            <a:ext cx="950976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931920" y="609600"/>
            <a:ext cx="3566160" cy="2133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কর্মপত্র 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8720" y="2743200"/>
            <a:ext cx="8503920" cy="685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জোড়ায় জোড়ায় কাজ            সময়ঃ ৩ মিনিট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4439" y="3962400"/>
            <a:ext cx="8823961" cy="1828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/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গ্রুপ-কঃ 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দোআঁশ মাটির ৩টি বৈশিষ্ট্য লিখ ।  </a:t>
            </a:r>
            <a:endParaRPr lang="bn-BD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just"/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গ্রুপ-খঃ 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বুনটের শ্রেণিবিভাগ লিখ । 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120641" y="3429000"/>
            <a:ext cx="640080" cy="4572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280160" y="685800"/>
            <a:ext cx="2560320" cy="20574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3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build="p" animBg="1"/>
      <p:bldP spid="6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91836" y="949036"/>
            <a:ext cx="3200400" cy="206086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51564" y="3733800"/>
            <a:ext cx="3200400" cy="228946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89219" y="949036"/>
            <a:ext cx="3200400" cy="2060864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266709" y="3733800"/>
            <a:ext cx="3200400" cy="2289464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18218" y="949036"/>
            <a:ext cx="3200400" cy="2060864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7200" y="3733800"/>
            <a:ext cx="3200400" cy="2372592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52599" y="304800"/>
            <a:ext cx="7114309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নিচের ছবিতে কী কী দেখতে পাচ্ছ 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1836" y="3127664"/>
            <a:ext cx="2937164" cy="4537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এটেল মাটি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83182" y="3127664"/>
            <a:ext cx="2937164" cy="4537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জৈব সার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29945" y="3127664"/>
            <a:ext cx="2937164" cy="4537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সবুজ সার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6472" y="5997287"/>
            <a:ext cx="2937164" cy="4537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খামারজাত সার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14800" y="5997287"/>
            <a:ext cx="2937164" cy="4537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কেঁচো সার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96200" y="6023264"/>
            <a:ext cx="2937164" cy="4537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ঝাউ গাছ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6472" y="3009900"/>
            <a:ext cx="9608128" cy="723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বেলে মাটিকে এটেল মাটিতে কিভাবে রূপান্তর করা যায়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4854" y="2918114"/>
            <a:ext cx="3068782" cy="815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এটেল মাটি প্রয়োগ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17373" y="3009900"/>
            <a:ext cx="3068782" cy="815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জৈব সার প্রয়োগ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56763" y="2974398"/>
            <a:ext cx="3068782" cy="815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সবুজ সার প্রয়োগ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" y="5816312"/>
            <a:ext cx="3394363" cy="815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খামারজাত সার প্রয়োগ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83182" y="5816312"/>
            <a:ext cx="3068782" cy="815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কেঁচো সার প্রয়োগ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64582" y="5842289"/>
            <a:ext cx="3068782" cy="815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ঝাউ গাছ রোপণ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0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91835" y="949036"/>
            <a:ext cx="3297383" cy="217862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51564" y="3733800"/>
            <a:ext cx="3200400" cy="228946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89219" y="949036"/>
            <a:ext cx="3200400" cy="2060864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266709" y="3733800"/>
            <a:ext cx="3200400" cy="2289464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18218" y="949036"/>
            <a:ext cx="3200400" cy="2060864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7200" y="3733800"/>
            <a:ext cx="3200400" cy="2372592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52599" y="304800"/>
            <a:ext cx="7114309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নিচের ছবিতে কী কী দেখতে পাচ্ছ 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1836" y="3127664"/>
            <a:ext cx="2937164" cy="4537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বেলে মাটি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83182" y="3127664"/>
            <a:ext cx="2937164" cy="4537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জৈব সার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29945" y="3127664"/>
            <a:ext cx="2937164" cy="4537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সবুজ সার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6472" y="5997287"/>
            <a:ext cx="2937164" cy="4537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খামারজাত সার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14800" y="5997287"/>
            <a:ext cx="2937164" cy="4537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কেঁচো সার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96200" y="6023264"/>
            <a:ext cx="2937164" cy="4537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পানি নিষ্কাসন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9318" y="3080905"/>
            <a:ext cx="9608128" cy="723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এটেল মাটিকে দোআঁশ মাটিতে কিভাবে রূপান্তর করা যায়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4854" y="2918114"/>
            <a:ext cx="3068782" cy="8156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বেলে মাটি প্রয়োগ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17373" y="3009900"/>
            <a:ext cx="3068782" cy="8156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জৈব সার প্রয়োগ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56763" y="2974398"/>
            <a:ext cx="3068782" cy="8156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সবুজ সার প্রয়োগ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" y="5816312"/>
            <a:ext cx="3394363" cy="8156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খামারজাত সার প্রয়োগ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83182" y="5816312"/>
            <a:ext cx="3068782" cy="8156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কেঁচো সার প্রয়োগ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356763" y="5816312"/>
            <a:ext cx="3276601" cy="6606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অতিরিক্ত পানি নিষ্কাসন করে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8" grpId="0" animBg="1"/>
      <p:bldP spid="28" grpId="1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75164" y="339436"/>
            <a:ext cx="6629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ছবিটি মনযোগ দিয়ে দেখি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43000" y="1066800"/>
            <a:ext cx="8541327" cy="4495800"/>
            <a:chOff x="1143000" y="1066800"/>
            <a:chExt cx="8541327" cy="4495800"/>
          </a:xfrm>
        </p:grpSpPr>
        <p:sp>
          <p:nvSpPr>
            <p:cNvPr id="15" name="Rectangle 14"/>
            <p:cNvSpPr/>
            <p:nvPr/>
          </p:nvSpPr>
          <p:spPr>
            <a:xfrm>
              <a:off x="1143000" y="1066800"/>
              <a:ext cx="8534400" cy="44958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45727" y="1066800"/>
              <a:ext cx="4038600" cy="1402472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905000" y="5791200"/>
            <a:ext cx="6629400" cy="5584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ছবিতে কী দেখতে পেলে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5000" y="5765625"/>
            <a:ext cx="6629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গোবর , কেচো, জৈব সার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89019" y="1235451"/>
            <a:ext cx="6615545" cy="8219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কেঁচো সার কী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9200" y="2748798"/>
            <a:ext cx="8382000" cy="2661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বিশেষ প্রজাতির কেঁচো পালনের মাধ্যমে জৈব পদার্থ যেমন গোবর, বিষ্ঠা ইত্যাদি প্রক্রিয়াজাতকরণ করে যে জৈব সার প্রস্তুত করা হয় তাকে কেঁচো সার বা ভার্মি কম্পোস্ট বলে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4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1" y="444108"/>
            <a:ext cx="2743200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5841" y="1371608"/>
            <a:ext cx="8686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আদর্শ মাটিতে জৈব পদার্থ শতকরা কত ভাগ ? </a:t>
            </a:r>
            <a:endParaRPr lang="en-US" sz="32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399" y="1981200"/>
            <a:ext cx="4426269" cy="381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% </a:t>
            </a:r>
            <a:endParaRPr lang="en-US" sz="28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399" y="2514600"/>
            <a:ext cx="4426269" cy="381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% </a:t>
            </a:r>
            <a:endParaRPr lang="en-US" sz="28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2133" y="2514600"/>
            <a:ext cx="4060508" cy="381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৬%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2133" y="1981200"/>
            <a:ext cx="4060508" cy="381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% </a:t>
            </a:r>
            <a:endParaRPr lang="en-US" sz="24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1" y="3154326"/>
            <a:ext cx="8869680" cy="58477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পলি মাটি কোন বুনট ভুক্ত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2" y="3886200"/>
            <a:ext cx="4426270" cy="381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সূক্ষ্ম বুনট 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2" y="4419600"/>
            <a:ext cx="4426270" cy="381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স্থুল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বুনট </a:t>
            </a:r>
            <a:endParaRPr lang="en-US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5209" y="3880904"/>
            <a:ext cx="4324522" cy="381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মাঝারি সুক্ষ্ম বুনট   </a:t>
            </a:r>
            <a:endParaRPr lang="en-US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07569" y="4419600"/>
            <a:ext cx="4324522" cy="381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মাঝারি বুনট  </a:t>
            </a:r>
            <a:endParaRPr lang="en-US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3497581" y="5181600"/>
            <a:ext cx="3977640" cy="1219200"/>
          </a:xfrm>
          <a:prstGeom prst="roundRect">
            <a:avLst/>
          </a:prstGeom>
        </p:spPr>
      </p:pic>
      <p:pic>
        <p:nvPicPr>
          <p:cNvPr id="14" name="Picture 13" descr="15151511.png"/>
          <p:cNvPicPr>
            <a:picLocks noChangeAspect="1"/>
          </p:cNvPicPr>
          <p:nvPr/>
        </p:nvPicPr>
        <p:blipFill>
          <a:blip r:embed="rId5"/>
          <a:srcRect l="-656" t="-3463" r="-1728" b="-1280"/>
          <a:stretch>
            <a:fillRect/>
          </a:stretch>
        </p:blipFill>
        <p:spPr>
          <a:xfrm>
            <a:off x="3291839" y="5105400"/>
            <a:ext cx="4251960" cy="12954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3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3849581" y="3572142"/>
            <a:ext cx="5468203" cy="19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05840" y="1447800"/>
            <a:ext cx="5394960" cy="4038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কৃষিবিদ বিধান চন্দ্র সাহা</a:t>
            </a: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প্রভাষক(ইনডেক্সঃ৩০৯১৩০৪),কৃষিশিক্ষা বিভাগ </a:t>
            </a: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মুক্তিযোদ্ধা মেমোরিয়াল ডিগ্রি কলেজ, থানা সদর মহিপুর,পটুয়াখালী </a:t>
            </a: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দূরালাপনীঃ ০১৭২৫৩৭৭৭৮৭ </a:t>
            </a:r>
          </a:p>
          <a:p>
            <a:pPr algn="just"/>
            <a:r>
              <a:rPr lang="bn-BD" sz="2000" dirty="0" smtClean="0"/>
              <a:t>ইমেইল ঃ </a:t>
            </a:r>
            <a:r>
              <a:rPr lang="en-US" sz="2000" dirty="0" smtClean="0"/>
              <a:t>bidhansahapstu07@gmail.com</a:t>
            </a:r>
            <a:r>
              <a:rPr lang="bn-BD" sz="2000" dirty="0" smtClean="0"/>
              <a:t> </a:t>
            </a:r>
            <a:endParaRPr lang="en-US" sz="2000" dirty="0"/>
          </a:p>
        </p:txBody>
      </p:sp>
      <p:sp>
        <p:nvSpPr>
          <p:cNvPr id="17" name="Rounded Rectangle 16"/>
          <p:cNvSpPr/>
          <p:nvPr/>
        </p:nvSpPr>
        <p:spPr>
          <a:xfrm>
            <a:off x="6675120" y="1447800"/>
            <a:ext cx="3200400" cy="449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শ্রেণিঃ একাদশ </a:t>
            </a:r>
          </a:p>
          <a:p>
            <a:pPr algn="just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</a:p>
          <a:p>
            <a:pPr algn="just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কৃষিশিক্ষা </a:t>
            </a:r>
            <a:r>
              <a:rPr lang="bn-BD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১ম  পত্র </a:t>
            </a:r>
          </a:p>
          <a:p>
            <a:pPr algn="just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অধ্যায়ঃ ২য়   </a:t>
            </a:r>
          </a:p>
          <a:p>
            <a:pPr algn="just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পরিচ্ছেদঃ ২য় </a:t>
            </a:r>
          </a:p>
          <a:p>
            <a:pPr algn="just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 ৪০ মিনিট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6858000" y="685800"/>
            <a:ext cx="2651758" cy="609600"/>
          </a:xfrm>
          <a:prstGeom prst="round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2103120" y="609600"/>
            <a:ext cx="3566160" cy="762000"/>
          </a:xfrm>
          <a:prstGeom prst="round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86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  <p:bldP spid="17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4023360" y="609600"/>
            <a:ext cx="3383280" cy="175260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কর্মপত্র 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8723" y="2438400"/>
            <a:ext cx="8961119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3733800"/>
            <a:ext cx="9753600" cy="1905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মাটির বুনট নির্নয় ফসল চাষে গুরুত্ব বহন করে- ব্যাখ্যা কর  ।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937760" y="3200400"/>
            <a:ext cx="64008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05840" y="609600"/>
            <a:ext cx="2560320" cy="18288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4" grpId="0" build="allAtOnce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10134600" cy="6096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5346" y="1295400"/>
            <a:ext cx="8595360" cy="442652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737360" y="76200"/>
            <a:ext cx="7680960" cy="1066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নিচের ছবিটিতে কী দেখতে পাচ্ছ 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5867400"/>
            <a:ext cx="7680960" cy="9074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বিভিন্ন ধরনের মাটি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29047" y="221673"/>
            <a:ext cx="7963592" cy="1066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 দেখে আজকের পাঠের বিষয়বস্তু অনুমান কর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5840" y="1371600"/>
            <a:ext cx="9144000" cy="4343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34441" y="1704109"/>
            <a:ext cx="8686799" cy="1371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4052455"/>
            <a:ext cx="9692640" cy="198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মাটির বুনট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04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0" y="228600"/>
            <a:ext cx="7955280" cy="762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4800" b="1" dirty="0" smtClean="0"/>
              <a:t>শিখনফল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31520" y="1371600"/>
            <a:ext cx="9601200" cy="4572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মাটির বুনটের সংজ্ঞা বলতে পারবে ।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মাটির বুনটের গুরত্ব ব্যাখ্যা করতে পারবে ।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মাটির বৈশিষ্ট্য অনুযায়ী বুনট চিহ্নিত করতে পারবে ।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মাটির বুনট রূপান্তরের পদ্ধতি বর্ণনা করতে পারবে ।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540327"/>
            <a:ext cx="6477000" cy="5638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8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5920" y="152400"/>
            <a:ext cx="7955280" cy="4648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45920" y="2667000"/>
            <a:ext cx="237744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বালি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66560" y="3342409"/>
            <a:ext cx="2743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কর্দম কণা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9120" y="983673"/>
            <a:ext cx="237744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পলি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5920" y="4859482"/>
            <a:ext cx="795528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মাটির বুনট কী ?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45920" y="152400"/>
            <a:ext cx="7955280" cy="4648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18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589520" cy="76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মাটির বুনট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19201"/>
            <a:ext cx="9875520" cy="4906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মাটির বালি, পলি ও কর্দম কণার তুলনামূলক শতকরা পরিমাণ বা অণুপাতকে মাটির বুনট বলে । </a:t>
            </a:r>
          </a:p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মাটির একক কণাসমূহের পারস্পরিক অণুপাত দ্বারা সৃষ্ট স্থূলতা বা সূক্ষ্মতাকে মাটির বুনট বলে 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840481" y="762000"/>
            <a:ext cx="3749040" cy="2057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কর্মপত্র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8722" y="3352800"/>
            <a:ext cx="859536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        সময়ঃ ২ মিনিট    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5841" y="5181600"/>
            <a:ext cx="886968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মাটির বুনট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কী ?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120641" y="4419600"/>
            <a:ext cx="731520" cy="6096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88720" y="838200"/>
            <a:ext cx="2560320" cy="2514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  <p:bldP spid="4" grpId="0" build="p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525</Words>
  <Application>Microsoft Office PowerPoint</Application>
  <PresentationFormat>Custom</PresentationFormat>
  <Paragraphs>122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শিখনফল </vt:lpstr>
      <vt:lpstr>PowerPoint Presentation</vt:lpstr>
      <vt:lpstr>PowerPoint Presentation</vt:lpstr>
      <vt:lpstr>মাটির বুনট </vt:lpstr>
      <vt:lpstr>PowerPoint Presentation</vt:lpstr>
      <vt:lpstr>বুনটের গুরুত্ব </vt:lpstr>
      <vt:lpstr>বুনটের গুরুত্ব </vt:lpstr>
      <vt:lpstr>PowerPoint Presentation</vt:lpstr>
      <vt:lpstr>বুনটের শ্রেণিবিভাগ </vt:lpstr>
      <vt:lpstr>মাটির উল্লেখযোগ্য বুনট শ্রেনীর বৈশিষ্ট্য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bidhan</dc:creator>
  <cp:lastModifiedBy>AMCS_KP</cp:lastModifiedBy>
  <cp:revision>52</cp:revision>
  <dcterms:created xsi:type="dcterms:W3CDTF">2015-09-02T01:40:19Z</dcterms:created>
  <dcterms:modified xsi:type="dcterms:W3CDTF">2021-04-10T15:48:03Z</dcterms:modified>
</cp:coreProperties>
</file>