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2" r:id="rId3"/>
    <p:sldId id="270" r:id="rId4"/>
    <p:sldId id="260" r:id="rId5"/>
    <p:sldId id="261" r:id="rId6"/>
    <p:sldId id="258" r:id="rId7"/>
    <p:sldId id="262" r:id="rId8"/>
    <p:sldId id="263" r:id="rId9"/>
    <p:sldId id="279" r:id="rId10"/>
    <p:sldId id="264" r:id="rId11"/>
    <p:sldId id="265" r:id="rId12"/>
    <p:sldId id="266" r:id="rId13"/>
    <p:sldId id="268" r:id="rId14"/>
    <p:sldId id="267" r:id="rId15"/>
    <p:sldId id="272" r:id="rId16"/>
    <p:sldId id="276" r:id="rId17"/>
    <p:sldId id="271" r:id="rId18"/>
    <p:sldId id="281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8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F5276-3BC3-478D-8C5E-01218633302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4027C2-8E9D-412B-ADF1-60547D8EBB90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১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F933AF32-A39E-452D-9F2E-B7D6C2410BB0}" type="parTrans" cxnId="{A57DAFA0-7E9C-4E37-8865-80803E13AD3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1F20B0-79CB-49BC-8D0E-7AB9875A5955}" type="sibTrans" cxnId="{A57DAFA0-7E9C-4E37-8865-80803E13AD3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4986EF0-DC75-41BB-BD39-CFA71E0D31D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পুষ্টি কী তা বলতে পারবে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57D65F-F295-4246-A000-5D127C344E27}" type="parTrans" cxnId="{0FDE7FF2-EB9D-431D-9791-5618161E42E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BBAB6BD-7724-4488-B74D-485F0B272627}" type="sibTrans" cxnId="{0FDE7FF2-EB9D-431D-9791-5618161E42E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8BFA09-82EC-456C-9B4C-6812965F6BA7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5D801886-1381-4D42-A990-540AB28593B2}" type="parTrans" cxnId="{15E7E8C4-E780-4643-8F2D-BE05DAB70C9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560D0E-D61E-4581-AA33-C7BD1758F9CF}" type="sibTrans" cxnId="{15E7E8C4-E780-4643-8F2D-BE05DAB70C9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5234098-8C9E-4F92-ACE0-36422734C2E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পুষ্টি অনুযায়ী খাদ্যের শ্রেণিবিভাগ করতে পারবে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3EF0069-E918-49CC-B2ED-1A91121E601B}" type="parTrans" cxnId="{83646E2E-0784-4B67-9985-E86553DB9B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B510C55-B54E-4318-990E-3BB1401FBA56}" type="sibTrans" cxnId="{83646E2E-0784-4B67-9985-E86553DB9BD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4564821-8D66-4FC6-8D1F-7491DFB26D82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566DB3B-8587-4DA1-B235-CCE950DAB2F3}" type="parTrans" cxnId="{33BCDC7C-A181-49C7-91E8-6F055BBC7C8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F254CD8-656A-45C1-A78E-EE1C3590E5D6}" type="sibTrans" cxnId="{33BCDC7C-A181-49C7-91E8-6F055BBC7C8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7F9EA4A-E2C1-4F6E-8D94-A5F805D68F2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সুষম খাদ্য কী তা বলতে পারবে 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A0FD131-3A65-407A-A33F-2AD764F98A60}" type="parTrans" cxnId="{442D620A-8CA5-4E17-A063-12189469CFE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E7CCA58-E928-4097-938A-65E40E7EE5E2}" type="sibTrans" cxnId="{442D620A-8CA5-4E17-A063-12189469CFE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3A515E7-233F-4F02-8DB8-1E8CEB145135}" type="pres">
      <dgm:prSet presAssocID="{85DF5276-3BC3-478D-8C5E-0121863330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684131-E0A4-46A4-9F05-BB16D956D0FD}" type="pres">
      <dgm:prSet presAssocID="{B44027C2-8E9D-412B-ADF1-60547D8EBB90}" presName="composite" presStyleCnt="0"/>
      <dgm:spPr/>
    </dgm:pt>
    <dgm:pt modelId="{FEC33A36-2E3B-4C24-B1A6-01557BA79DB3}" type="pres">
      <dgm:prSet presAssocID="{B44027C2-8E9D-412B-ADF1-60547D8EBB90}" presName="parentText" presStyleLbl="alignNode1" presStyleIdx="0" presStyleCnt="3" custLinFactNeighborY="33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5C252-50DE-40D2-AE6C-F4BD162FE02A}" type="pres">
      <dgm:prSet presAssocID="{B44027C2-8E9D-412B-ADF1-60547D8EBB90}" presName="descendantText" presStyleLbl="alignAcc1" presStyleIdx="0" presStyleCnt="3" custScaleX="99625" custScaleY="100000" custLinFactNeighborY="2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06339-FCEA-43C5-838B-AD0578919FF3}" type="pres">
      <dgm:prSet presAssocID="{411F20B0-79CB-49BC-8D0E-7AB9875A5955}" presName="sp" presStyleCnt="0"/>
      <dgm:spPr/>
    </dgm:pt>
    <dgm:pt modelId="{A4857718-56EC-4DC5-998D-A75593D57BA9}" type="pres">
      <dgm:prSet presAssocID="{698BFA09-82EC-456C-9B4C-6812965F6BA7}" presName="composite" presStyleCnt="0"/>
      <dgm:spPr/>
    </dgm:pt>
    <dgm:pt modelId="{90CCCFB9-2B66-4115-8205-87D8C71DD687}" type="pres">
      <dgm:prSet presAssocID="{698BFA09-82EC-456C-9B4C-6812965F6BA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7A28-7C60-4895-AFB4-EE14CC0B6C51}" type="pres">
      <dgm:prSet presAssocID="{698BFA09-82EC-456C-9B4C-6812965F6BA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D58D8-F5F8-450A-BCEE-25E8BF63DB75}" type="pres">
      <dgm:prSet presAssocID="{69560D0E-D61E-4581-AA33-C7BD1758F9CF}" presName="sp" presStyleCnt="0"/>
      <dgm:spPr/>
    </dgm:pt>
    <dgm:pt modelId="{E465427A-A139-4865-B400-4F58CD90B28D}" type="pres">
      <dgm:prSet presAssocID="{34564821-8D66-4FC6-8D1F-7491DFB26D82}" presName="composite" presStyleCnt="0"/>
      <dgm:spPr/>
    </dgm:pt>
    <dgm:pt modelId="{1D8FDEAC-A86C-4C8E-B3FF-DE0B510B4813}" type="pres">
      <dgm:prSet presAssocID="{34564821-8D66-4FC6-8D1F-7491DFB26D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5711E-693C-4514-B407-1725A7673246}" type="pres">
      <dgm:prSet presAssocID="{34564821-8D66-4FC6-8D1F-7491DFB26D82}" presName="descendantText" presStyleLbl="alignAcc1" presStyleIdx="2" presStyleCnt="3" custScaleX="99835" custScaleY="109062" custLinFactNeighborX="-719" custLinFactNeighborY="5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64A622-1F6C-4C3A-9ACA-F4AB5E673DC0}" type="presOf" srcId="{85DF5276-3BC3-478D-8C5E-012186333026}" destId="{C3A515E7-233F-4F02-8DB8-1E8CEB145135}" srcOrd="0" destOrd="0" presId="urn:microsoft.com/office/officeart/2005/8/layout/chevron2"/>
    <dgm:cxn modelId="{C99E0A1B-B04F-49A3-984A-EC5E5252F85F}" type="presOf" srcId="{A7F9EA4A-E2C1-4F6E-8D94-A5F805D68F26}" destId="{1505711E-693C-4514-B407-1725A7673246}" srcOrd="0" destOrd="0" presId="urn:microsoft.com/office/officeart/2005/8/layout/chevron2"/>
    <dgm:cxn modelId="{83646E2E-0784-4B67-9985-E86553DB9BDB}" srcId="{698BFA09-82EC-456C-9B4C-6812965F6BA7}" destId="{75234098-8C9E-4F92-ACE0-36422734C2EB}" srcOrd="0" destOrd="0" parTransId="{D3EF0069-E918-49CC-B2ED-1A91121E601B}" sibTransId="{0B510C55-B54E-4318-990E-3BB1401FBA56}"/>
    <dgm:cxn modelId="{A57DAFA0-7E9C-4E37-8865-80803E13AD33}" srcId="{85DF5276-3BC3-478D-8C5E-012186333026}" destId="{B44027C2-8E9D-412B-ADF1-60547D8EBB90}" srcOrd="0" destOrd="0" parTransId="{F933AF32-A39E-452D-9F2E-B7D6C2410BB0}" sibTransId="{411F20B0-79CB-49BC-8D0E-7AB9875A5955}"/>
    <dgm:cxn modelId="{34C73103-A421-4AE6-8235-5370A91FE218}" type="presOf" srcId="{34564821-8D66-4FC6-8D1F-7491DFB26D82}" destId="{1D8FDEAC-A86C-4C8E-B3FF-DE0B510B4813}" srcOrd="0" destOrd="0" presId="urn:microsoft.com/office/officeart/2005/8/layout/chevron2"/>
    <dgm:cxn modelId="{DE03C642-08ED-4F4C-8586-2BD396430457}" type="presOf" srcId="{75234098-8C9E-4F92-ACE0-36422734C2EB}" destId="{F2767A28-7C60-4895-AFB4-EE14CC0B6C51}" srcOrd="0" destOrd="0" presId="urn:microsoft.com/office/officeart/2005/8/layout/chevron2"/>
    <dgm:cxn modelId="{33BCDC7C-A181-49C7-91E8-6F055BBC7C80}" srcId="{85DF5276-3BC3-478D-8C5E-012186333026}" destId="{34564821-8D66-4FC6-8D1F-7491DFB26D82}" srcOrd="2" destOrd="0" parTransId="{1566DB3B-8587-4DA1-B235-CCE950DAB2F3}" sibTransId="{BF254CD8-656A-45C1-A78E-EE1C3590E5D6}"/>
    <dgm:cxn modelId="{8046F59F-87A3-4F69-BC05-2DCEE53D4D83}" type="presOf" srcId="{84986EF0-DC75-41BB-BD39-CFA71E0D31D4}" destId="{B3F5C252-50DE-40D2-AE6C-F4BD162FE02A}" srcOrd="0" destOrd="0" presId="urn:microsoft.com/office/officeart/2005/8/layout/chevron2"/>
    <dgm:cxn modelId="{0FDE7FF2-EB9D-431D-9791-5618161E42EF}" srcId="{B44027C2-8E9D-412B-ADF1-60547D8EBB90}" destId="{84986EF0-DC75-41BB-BD39-CFA71E0D31D4}" srcOrd="0" destOrd="0" parTransId="{9657D65F-F295-4246-A000-5D127C344E27}" sibTransId="{6BBAB6BD-7724-4488-B74D-485F0B272627}"/>
    <dgm:cxn modelId="{C7DAF2E9-C8A0-4754-91F0-4F322F3FAE13}" type="presOf" srcId="{B44027C2-8E9D-412B-ADF1-60547D8EBB90}" destId="{FEC33A36-2E3B-4C24-B1A6-01557BA79DB3}" srcOrd="0" destOrd="0" presId="urn:microsoft.com/office/officeart/2005/8/layout/chevron2"/>
    <dgm:cxn modelId="{442D620A-8CA5-4E17-A063-12189469CFEA}" srcId="{34564821-8D66-4FC6-8D1F-7491DFB26D82}" destId="{A7F9EA4A-E2C1-4F6E-8D94-A5F805D68F26}" srcOrd="0" destOrd="0" parTransId="{7A0FD131-3A65-407A-A33F-2AD764F98A60}" sibTransId="{2E7CCA58-E928-4097-938A-65E40E7EE5E2}"/>
    <dgm:cxn modelId="{15E7E8C4-E780-4643-8F2D-BE05DAB70C9D}" srcId="{85DF5276-3BC3-478D-8C5E-012186333026}" destId="{698BFA09-82EC-456C-9B4C-6812965F6BA7}" srcOrd="1" destOrd="0" parTransId="{5D801886-1381-4D42-A990-540AB28593B2}" sibTransId="{69560D0E-D61E-4581-AA33-C7BD1758F9CF}"/>
    <dgm:cxn modelId="{CBEEE9FF-F6DC-4B75-8E73-6B97E7F590C0}" type="presOf" srcId="{698BFA09-82EC-456C-9B4C-6812965F6BA7}" destId="{90CCCFB9-2B66-4115-8205-87D8C71DD687}" srcOrd="0" destOrd="0" presId="urn:microsoft.com/office/officeart/2005/8/layout/chevron2"/>
    <dgm:cxn modelId="{9A145BBB-E2F1-4224-9AF6-2C4F1E66D36E}" type="presParOf" srcId="{C3A515E7-233F-4F02-8DB8-1E8CEB145135}" destId="{45684131-E0A4-46A4-9F05-BB16D956D0FD}" srcOrd="0" destOrd="0" presId="urn:microsoft.com/office/officeart/2005/8/layout/chevron2"/>
    <dgm:cxn modelId="{42F0EF21-017D-41C4-8C2C-9183F790D013}" type="presParOf" srcId="{45684131-E0A4-46A4-9F05-BB16D956D0FD}" destId="{FEC33A36-2E3B-4C24-B1A6-01557BA79DB3}" srcOrd="0" destOrd="0" presId="urn:microsoft.com/office/officeart/2005/8/layout/chevron2"/>
    <dgm:cxn modelId="{C0E263DF-27E1-4192-9B6A-D2DFFFAEC9DA}" type="presParOf" srcId="{45684131-E0A4-46A4-9F05-BB16D956D0FD}" destId="{B3F5C252-50DE-40D2-AE6C-F4BD162FE02A}" srcOrd="1" destOrd="0" presId="urn:microsoft.com/office/officeart/2005/8/layout/chevron2"/>
    <dgm:cxn modelId="{E0B6E17A-CBA3-44FA-9090-8EA5064579BC}" type="presParOf" srcId="{C3A515E7-233F-4F02-8DB8-1E8CEB145135}" destId="{28506339-FCEA-43C5-838B-AD0578919FF3}" srcOrd="1" destOrd="0" presId="urn:microsoft.com/office/officeart/2005/8/layout/chevron2"/>
    <dgm:cxn modelId="{7D62A140-04AD-4974-A700-69EA8A330965}" type="presParOf" srcId="{C3A515E7-233F-4F02-8DB8-1E8CEB145135}" destId="{A4857718-56EC-4DC5-998D-A75593D57BA9}" srcOrd="2" destOrd="0" presId="urn:microsoft.com/office/officeart/2005/8/layout/chevron2"/>
    <dgm:cxn modelId="{F46C5A26-AE22-47D1-8594-260E735B6D29}" type="presParOf" srcId="{A4857718-56EC-4DC5-998D-A75593D57BA9}" destId="{90CCCFB9-2B66-4115-8205-87D8C71DD687}" srcOrd="0" destOrd="0" presId="urn:microsoft.com/office/officeart/2005/8/layout/chevron2"/>
    <dgm:cxn modelId="{F3E86F8A-5A0E-452E-A03A-283CFC5540FA}" type="presParOf" srcId="{A4857718-56EC-4DC5-998D-A75593D57BA9}" destId="{F2767A28-7C60-4895-AFB4-EE14CC0B6C51}" srcOrd="1" destOrd="0" presId="urn:microsoft.com/office/officeart/2005/8/layout/chevron2"/>
    <dgm:cxn modelId="{9BC84250-6B1F-4205-90BB-8BBF4EF98112}" type="presParOf" srcId="{C3A515E7-233F-4F02-8DB8-1E8CEB145135}" destId="{6A5D58D8-F5F8-450A-BCEE-25E8BF63DB75}" srcOrd="3" destOrd="0" presId="urn:microsoft.com/office/officeart/2005/8/layout/chevron2"/>
    <dgm:cxn modelId="{44CE2160-45DD-491B-A242-42B13DA6E814}" type="presParOf" srcId="{C3A515E7-233F-4F02-8DB8-1E8CEB145135}" destId="{E465427A-A139-4865-B400-4F58CD90B28D}" srcOrd="4" destOrd="0" presId="urn:microsoft.com/office/officeart/2005/8/layout/chevron2"/>
    <dgm:cxn modelId="{C2E858E6-74F7-4332-B3BF-7D165FE226DA}" type="presParOf" srcId="{E465427A-A139-4865-B400-4F58CD90B28D}" destId="{1D8FDEAC-A86C-4C8E-B3FF-DE0B510B4813}" srcOrd="0" destOrd="0" presId="urn:microsoft.com/office/officeart/2005/8/layout/chevron2"/>
    <dgm:cxn modelId="{BC592545-4862-44C7-B719-D3B1C70D15DB}" type="presParOf" srcId="{E465427A-A139-4865-B400-4F58CD90B28D}" destId="{1505711E-693C-4514-B407-1725A76732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C33A36-2E3B-4C24-B1A6-01557BA79DB3}">
      <dsp:nvSpPr>
        <dsp:cNvPr id="0" name=""/>
        <dsp:cNvSpPr/>
      </dsp:nvSpPr>
      <dsp:spPr>
        <a:xfrm rot="5400000">
          <a:off x="-170557" y="210088"/>
          <a:ext cx="1137046" cy="795932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১</a:t>
          </a:r>
          <a:endParaRPr lang="en-US" sz="22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 rot="5400000">
        <a:off x="-170557" y="210088"/>
        <a:ext cx="1137046" cy="795932"/>
      </dsp:txXfrm>
    </dsp:sp>
    <dsp:sp modelId="{B3F5C252-50DE-40D2-AE6C-F4BD162FE02A}">
      <dsp:nvSpPr>
        <dsp:cNvPr id="0" name=""/>
        <dsp:cNvSpPr/>
      </dsp:nvSpPr>
      <dsp:spPr>
        <a:xfrm rot="5400000">
          <a:off x="3381226" y="-2553839"/>
          <a:ext cx="739080" cy="5887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পুষ্টি কী তা বলতে পারবে ।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381226" y="-2553839"/>
        <a:ext cx="739080" cy="5887505"/>
      </dsp:txXfrm>
    </dsp:sp>
    <dsp:sp modelId="{90CCCFB9-2B66-4115-8205-87D8C71DD687}">
      <dsp:nvSpPr>
        <dsp:cNvPr id="0" name=""/>
        <dsp:cNvSpPr/>
      </dsp:nvSpPr>
      <dsp:spPr>
        <a:xfrm rot="5400000">
          <a:off x="-170557" y="1109289"/>
          <a:ext cx="1137046" cy="795932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sz="22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 rot="5400000">
        <a:off x="-170557" y="1109289"/>
        <a:ext cx="1137046" cy="795932"/>
      </dsp:txXfrm>
    </dsp:sp>
    <dsp:sp modelId="{F2767A28-7C60-4895-AFB4-EE14CC0B6C51}">
      <dsp:nvSpPr>
        <dsp:cNvPr id="0" name=""/>
        <dsp:cNvSpPr/>
      </dsp:nvSpPr>
      <dsp:spPr>
        <a:xfrm rot="5400000">
          <a:off x="3381226" y="-1646560"/>
          <a:ext cx="739080" cy="5909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পুষ্টি অনুযায়ী খাদ্যের শ্রেণিবিভাগ করতে পারবে ।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381226" y="-1646560"/>
        <a:ext cx="739080" cy="5909667"/>
      </dsp:txXfrm>
    </dsp:sp>
    <dsp:sp modelId="{1D8FDEAC-A86C-4C8E-B3FF-DE0B510B4813}">
      <dsp:nvSpPr>
        <dsp:cNvPr id="0" name=""/>
        <dsp:cNvSpPr/>
      </dsp:nvSpPr>
      <dsp:spPr>
        <a:xfrm rot="5400000">
          <a:off x="-170557" y="2079990"/>
          <a:ext cx="1137046" cy="795932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sz="22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 rot="5400000">
        <a:off x="-170557" y="2079990"/>
        <a:ext cx="1137046" cy="795932"/>
      </dsp:txXfrm>
    </dsp:sp>
    <dsp:sp modelId="{1505711E-693C-4514-B407-1725A7673246}">
      <dsp:nvSpPr>
        <dsp:cNvPr id="0" name=""/>
        <dsp:cNvSpPr/>
      </dsp:nvSpPr>
      <dsp:spPr>
        <a:xfrm rot="5400000">
          <a:off x="3305247" y="-632389"/>
          <a:ext cx="806055" cy="5899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সুষম খাদ্য কী তা বলতে পারবে ।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305247" y="-632389"/>
        <a:ext cx="806055" cy="5899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B7AD0-3575-40D4-A60B-DF09F7AE44C8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F384D-9DDA-487E-8B82-0EB7450C42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A8BAE-B69A-4C9E-956F-466D436DCEA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6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9.png"/><Relationship Id="rId5" Type="http://schemas.openxmlformats.org/officeDocument/2006/relationships/image" Target="../media/image19.jpeg"/><Relationship Id="rId10" Type="http://schemas.openxmlformats.org/officeDocument/2006/relationships/image" Target="../media/image28.jpeg"/><Relationship Id="rId4" Type="http://schemas.openxmlformats.org/officeDocument/2006/relationships/image" Target="../media/image1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685800"/>
            <a:ext cx="152400" cy="5867400"/>
          </a:xfrm>
          <a:prstGeom prst="rect">
            <a:avLst/>
          </a:prstGeom>
          <a:gradFill flip="none" rotWithShape="1">
            <a:gsLst>
              <a:gs pos="90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838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57150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178888448_1a815e86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4374" y="1219200"/>
            <a:ext cx="6368026" cy="4419600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12" name="Donut 11"/>
          <p:cNvSpPr/>
          <p:nvPr/>
        </p:nvSpPr>
        <p:spPr>
          <a:xfrm>
            <a:off x="1447800" y="1295400"/>
            <a:ext cx="6324600" cy="4267200"/>
          </a:xfrm>
          <a:prstGeom prst="donut">
            <a:avLst>
              <a:gd name="adj" fmla="val 1948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381000"/>
            <a:ext cx="6172200" cy="10668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বিজ্ঞান পাঠে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533525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53340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533525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 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33525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629400" y="3962400"/>
            <a:ext cx="1981200" cy="838200"/>
            <a:chOff x="6629400" y="3962400"/>
            <a:chExt cx="1981200" cy="838200"/>
          </a:xfrm>
        </p:grpSpPr>
        <p:sp>
          <p:nvSpPr>
            <p:cNvPr id="26" name="Oval 25"/>
            <p:cNvSpPr/>
            <p:nvPr/>
          </p:nvSpPr>
          <p:spPr>
            <a:xfrm>
              <a:off x="7010400" y="3962400"/>
              <a:ext cx="1143000" cy="838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9400" y="42672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আলু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95400" y="3962400"/>
            <a:ext cx="1981200" cy="838200"/>
            <a:chOff x="1295400" y="3962400"/>
            <a:chExt cx="1981200" cy="838200"/>
          </a:xfrm>
        </p:grpSpPr>
        <p:sp>
          <p:nvSpPr>
            <p:cNvPr id="25" name="Oval 24"/>
            <p:cNvSpPr/>
            <p:nvPr/>
          </p:nvSpPr>
          <p:spPr>
            <a:xfrm>
              <a:off x="1676400" y="3962400"/>
              <a:ext cx="1143000" cy="838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5400" y="427738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ভাত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86200" y="2514600"/>
            <a:ext cx="1981200" cy="904220"/>
            <a:chOff x="3886200" y="2514600"/>
            <a:chExt cx="1981200" cy="904220"/>
          </a:xfrm>
        </p:grpSpPr>
        <p:sp>
          <p:nvSpPr>
            <p:cNvPr id="28" name="Oval 27"/>
            <p:cNvSpPr/>
            <p:nvPr/>
          </p:nvSpPr>
          <p:spPr>
            <a:xfrm>
              <a:off x="4267200" y="2514600"/>
              <a:ext cx="1143000" cy="838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28956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রুটি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76200" y="762000"/>
            <a:ext cx="381000" cy="5486400"/>
          </a:xfrm>
          <a:prstGeom prst="flowChartDecision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114300">
              <a:schemeClr val="accent6">
                <a:lumMod val="75000"/>
              </a:schemeClr>
            </a:innerShdw>
          </a:effectLst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0" y="1066800"/>
            <a:ext cx="381000" cy="381000"/>
          </a:xfrm>
          <a:prstGeom prst="sun">
            <a:avLst>
              <a:gd name="adj" fmla="val 36539"/>
            </a:avLst>
          </a:prstGeom>
          <a:gradFill>
            <a:gsLst>
              <a:gs pos="14000">
                <a:srgbClr val="A603AB">
                  <a:alpha val="8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0" y="5334000"/>
            <a:ext cx="381000" cy="381000"/>
          </a:xfrm>
          <a:prstGeom prst="sun">
            <a:avLst>
              <a:gd name="adj" fmla="val 36539"/>
            </a:avLst>
          </a:prstGeom>
          <a:gradFill>
            <a:gsLst>
              <a:gs pos="14000">
                <a:srgbClr val="A603AB">
                  <a:alpha val="8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ssssss.jpg"/>
          <p:cNvPicPr>
            <a:picLocks noChangeAspect="1"/>
          </p:cNvPicPr>
          <p:nvPr/>
        </p:nvPicPr>
        <p:blipFill>
          <a:blip r:embed="rId4" cstate="print"/>
          <a:srcRect r="64815"/>
          <a:stretch>
            <a:fillRect/>
          </a:stretch>
        </p:blipFill>
        <p:spPr>
          <a:xfrm>
            <a:off x="3810000" y="609600"/>
            <a:ext cx="1905000" cy="2294021"/>
          </a:xfrm>
          <a:prstGeom prst="rect">
            <a:avLst/>
          </a:prstGeom>
          <a:ln w="381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2133600"/>
            <a:ext cx="2971800" cy="214206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vat.jpg"/>
          <p:cNvPicPr>
            <a:picLocks noChangeAspect="1"/>
          </p:cNvPicPr>
          <p:nvPr/>
        </p:nvPicPr>
        <p:blipFill>
          <a:blip r:embed="rId6" cstate="print"/>
          <a:srcRect t="26087"/>
          <a:stretch>
            <a:fillRect/>
          </a:stretch>
        </p:blipFill>
        <p:spPr>
          <a:xfrm>
            <a:off x="457200" y="2133600"/>
            <a:ext cx="3234344" cy="21336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29" name="Group 28"/>
          <p:cNvGrpSpPr/>
          <p:nvPr/>
        </p:nvGrpSpPr>
        <p:grpSpPr>
          <a:xfrm>
            <a:off x="3886200" y="4648200"/>
            <a:ext cx="1981200" cy="914400"/>
            <a:chOff x="3886200" y="4648200"/>
            <a:chExt cx="1981200" cy="914400"/>
          </a:xfrm>
        </p:grpSpPr>
        <p:sp>
          <p:nvSpPr>
            <p:cNvPr id="27" name="Oval 26"/>
            <p:cNvSpPr/>
            <p:nvPr/>
          </p:nvSpPr>
          <p:spPr>
            <a:xfrm>
              <a:off x="4267200" y="4648200"/>
              <a:ext cx="1143000" cy="838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6200" y="503938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চিনি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33600" y="5638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কী জাতীয় খাদ্য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5638800"/>
            <a:ext cx="3505200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শর্করা জাতীয় খাদ্য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k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4496" y="3657600"/>
            <a:ext cx="1950503" cy="13716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TextBox 23"/>
          <p:cNvSpPr txBox="1"/>
          <p:nvPr/>
        </p:nvSpPr>
        <p:spPr>
          <a:xfrm>
            <a:off x="3200400" y="5648980"/>
            <a:ext cx="3352800" cy="52322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কী খাদ্য দেখতে পাচ্ছ ?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600200" y="4201180"/>
            <a:ext cx="1219200" cy="828020"/>
            <a:chOff x="1600200" y="4572000"/>
            <a:chExt cx="1219200" cy="828020"/>
          </a:xfrm>
        </p:grpSpPr>
        <p:sp>
          <p:nvSpPr>
            <p:cNvPr id="22" name="Flowchart: Extract 21"/>
            <p:cNvSpPr/>
            <p:nvPr/>
          </p:nvSpPr>
          <p:spPr>
            <a:xfrm>
              <a:off x="1676400" y="4572000"/>
              <a:ext cx="1066800" cy="762000"/>
            </a:xfrm>
            <a:prstGeom prst="flowChartExtra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00200" y="48768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দুধ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91000" y="1752600"/>
            <a:ext cx="1219200" cy="980420"/>
            <a:chOff x="4114800" y="3276600"/>
            <a:chExt cx="1219200" cy="980420"/>
          </a:xfrm>
        </p:grpSpPr>
        <p:sp>
          <p:nvSpPr>
            <p:cNvPr id="23" name="Flowchart: Extract 22"/>
            <p:cNvSpPr/>
            <p:nvPr/>
          </p:nvSpPr>
          <p:spPr>
            <a:xfrm>
              <a:off x="4114800" y="3276600"/>
              <a:ext cx="1143000" cy="914400"/>
            </a:xfrm>
            <a:prstGeom prst="flowChartExtra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37338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মাখন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5600" y="4191000"/>
            <a:ext cx="1219200" cy="904220"/>
            <a:chOff x="6781800" y="4419600"/>
            <a:chExt cx="1219200" cy="904220"/>
          </a:xfrm>
        </p:grpSpPr>
        <p:sp>
          <p:nvSpPr>
            <p:cNvPr id="24" name="Flowchart: Extract 23"/>
            <p:cNvSpPr/>
            <p:nvPr/>
          </p:nvSpPr>
          <p:spPr>
            <a:xfrm>
              <a:off x="6781800" y="4419600"/>
              <a:ext cx="1143000" cy="762000"/>
            </a:xfrm>
            <a:prstGeom prst="flowChartExtra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81800" y="48006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তৈল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76200" y="762000"/>
            <a:ext cx="381000" cy="5486400"/>
          </a:xfrm>
          <a:prstGeom prst="flowChartDecision">
            <a:avLst/>
          </a:prstGeom>
          <a:blipFill>
            <a:blip r:embed="rId3" cstate="print"/>
            <a:tile tx="0" ty="0" sx="100000" sy="100000" flip="none" algn="tl"/>
          </a:blipFill>
          <a:effectLst>
            <a:innerShdw blurRad="114300">
              <a:schemeClr val="accent6">
                <a:lumMod val="75000"/>
              </a:schemeClr>
            </a:innerShdw>
          </a:effectLst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0" y="1066800"/>
            <a:ext cx="381000" cy="381000"/>
          </a:xfrm>
          <a:prstGeom prst="sun">
            <a:avLst>
              <a:gd name="adj" fmla="val 36539"/>
            </a:avLst>
          </a:prstGeom>
          <a:gradFill>
            <a:gsLst>
              <a:gs pos="14000">
                <a:srgbClr val="A603AB">
                  <a:alpha val="8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0" y="5334000"/>
            <a:ext cx="381000" cy="381000"/>
          </a:xfrm>
          <a:prstGeom prst="sun">
            <a:avLst>
              <a:gd name="adj" fmla="val 36539"/>
            </a:avLst>
          </a:prstGeom>
          <a:gradFill>
            <a:gsLst>
              <a:gs pos="14000">
                <a:srgbClr val="A603AB">
                  <a:alpha val="8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855" y="381000"/>
            <a:ext cx="2414545" cy="1752600"/>
          </a:xfrm>
          <a:prstGeom prst="rect">
            <a:avLst/>
          </a:prstGeom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2285999"/>
            <a:ext cx="3470357" cy="2259055"/>
          </a:xfrm>
          <a:prstGeom prst="rect">
            <a:avLst/>
          </a:prstGeom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dud.jpg"/>
          <p:cNvPicPr>
            <a:picLocks noChangeAspect="1"/>
          </p:cNvPicPr>
          <p:nvPr/>
        </p:nvPicPr>
        <p:blipFill>
          <a:blip r:embed="rId6" cstate="print"/>
          <a:srcRect l="3965" r="4828"/>
          <a:stretch>
            <a:fillRect/>
          </a:stretch>
        </p:blipFill>
        <p:spPr>
          <a:xfrm>
            <a:off x="533400" y="2286000"/>
            <a:ext cx="3505200" cy="220980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2286000" y="5257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কী জাতীয় খাদ্য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5562600"/>
            <a:ext cx="3505200" cy="523220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জাতীয় খাদ্য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5191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কী কী খাদ্য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1328"/>
            </a:avLst>
          </a:prstGeom>
          <a:gradFill flip="none" rotWithShape="1">
            <a:gsLst>
              <a:gs pos="57000">
                <a:srgbClr val="A603AB">
                  <a:alpha val="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5181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876300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883920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8839200" y="52578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Vitamin-A-Fo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609600"/>
            <a:ext cx="4083152" cy="22180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Picture 15" descr="Immagin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971800"/>
            <a:ext cx="3429000" cy="2438400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 descr="les-vitamines-roles-carences-et-alimentations-2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971800"/>
            <a:ext cx="3614411" cy="2467056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1828800" y="5562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বলতে পার এগুলো কী জাতীয় খাদ্য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5562600"/>
            <a:ext cx="51054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খনিজ লবণ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জাতীয় খাদ্য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1328"/>
            </a:avLst>
          </a:prstGeom>
          <a:gradFill flip="none" rotWithShape="1">
            <a:gsLst>
              <a:gs pos="57000">
                <a:srgbClr val="A603AB">
                  <a:alpha val="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5181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876300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883920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8839200" y="52578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ld-water-diet-is-one-of-the-latest-exciting-fash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3733800" cy="2669569"/>
          </a:xfrm>
          <a:prstGeom prst="ellips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57200" y="4648200"/>
            <a:ext cx="8305800" cy="954107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সরাসরি পুষ্টি উপাদান নয় । তবে খাদ্য হজম এবং দেহে শোষণের জন্য পরিমাণমতো নিরাপদ পানি পান করা প্রয়োজন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05200" y="3048000"/>
            <a:ext cx="2286000" cy="874931"/>
            <a:chOff x="3429000" y="3276600"/>
            <a:chExt cx="2286000" cy="874931"/>
          </a:xfrm>
        </p:grpSpPr>
        <p:sp>
          <p:nvSpPr>
            <p:cNvPr id="18" name="Flowchart: Extract 17"/>
            <p:cNvSpPr/>
            <p:nvPr/>
          </p:nvSpPr>
          <p:spPr>
            <a:xfrm>
              <a:off x="3429000" y="3276600"/>
              <a:ext cx="2286000" cy="838200"/>
            </a:xfrm>
            <a:prstGeom prst="flowChartExtra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400" y="35052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2" descr="C:\Documents and Settings\ATAUR\Desktop\New Folder\b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990600"/>
            <a:ext cx="3607676" cy="2743200"/>
          </a:xfrm>
          <a:prstGeom prst="ellipse">
            <a:avLst/>
          </a:prstGeom>
          <a:noFill/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1328"/>
            </a:avLst>
          </a:prstGeom>
          <a:gradFill flip="none" rotWithShape="1">
            <a:gsLst>
              <a:gs pos="57000">
                <a:srgbClr val="A603AB">
                  <a:alpha val="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5181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876300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883920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8839200" y="52578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304800"/>
            <a:ext cx="175260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609600"/>
            <a:ext cx="4876800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দেখে খাদ্য উপাদান গুলোর নাম লিখ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F:\HOBIGONJ PTI\ICT-2014\Primary text book\Image Book\Science\science-3_2013_Extracted_Images\page41output.jpg"/>
          <p:cNvPicPr>
            <a:picLocks noChangeAspect="1" noChangeArrowheads="1"/>
          </p:cNvPicPr>
          <p:nvPr/>
        </p:nvPicPr>
        <p:blipFill>
          <a:blip r:embed="rId3" cstate="print"/>
          <a:srcRect l="13791" t="61111" r="60414" b="24222"/>
          <a:stretch>
            <a:fillRect/>
          </a:stretch>
        </p:blipFill>
        <p:spPr bwMode="auto">
          <a:xfrm>
            <a:off x="609600" y="2133600"/>
            <a:ext cx="2209800" cy="2083526"/>
          </a:xfrm>
          <a:prstGeom prst="rect">
            <a:avLst/>
          </a:prstGeom>
          <a:noFill/>
        </p:spPr>
      </p:pic>
      <p:pic>
        <p:nvPicPr>
          <p:cNvPr id="17" name="Picture 2" descr="F:\HOBIGONJ PTI\ICT-2014\Primary text book\Image Book\Science\science-3_2013_Extracted_Images\page41output.jpg"/>
          <p:cNvPicPr>
            <a:picLocks noChangeAspect="1" noChangeArrowheads="1"/>
          </p:cNvPicPr>
          <p:nvPr/>
        </p:nvPicPr>
        <p:blipFill>
          <a:blip r:embed="rId3" cstate="print"/>
          <a:srcRect l="41060" t="61556" r="34620" b="25111"/>
          <a:stretch>
            <a:fillRect/>
          </a:stretch>
        </p:blipFill>
        <p:spPr bwMode="auto">
          <a:xfrm>
            <a:off x="6096000" y="2209800"/>
            <a:ext cx="2209800" cy="2008909"/>
          </a:xfrm>
          <a:prstGeom prst="rect">
            <a:avLst/>
          </a:prstGeom>
          <a:noFill/>
        </p:spPr>
      </p:pic>
      <p:pic>
        <p:nvPicPr>
          <p:cNvPr id="18" name="Picture 2" descr="F:\HOBIGONJ PTI\ICT-2014\Primary text book\Image Book\Science\science-3_2013_Extracted_Images\page41output.jpg"/>
          <p:cNvPicPr>
            <a:picLocks noChangeAspect="1" noChangeArrowheads="1"/>
          </p:cNvPicPr>
          <p:nvPr/>
        </p:nvPicPr>
        <p:blipFill>
          <a:blip r:embed="rId3" cstate="print"/>
          <a:srcRect l="64643" t="59910" r="15458" b="23333"/>
          <a:stretch>
            <a:fillRect/>
          </a:stretch>
        </p:blipFill>
        <p:spPr bwMode="auto">
          <a:xfrm>
            <a:off x="3733800" y="1219200"/>
            <a:ext cx="1905000" cy="1924756"/>
          </a:xfrm>
          <a:prstGeom prst="rect">
            <a:avLst/>
          </a:prstGeom>
          <a:noFill/>
        </p:spPr>
      </p:pic>
      <p:pic>
        <p:nvPicPr>
          <p:cNvPr id="22" name="Picture 21" descr="FruitBasket.png"/>
          <p:cNvPicPr>
            <a:picLocks noChangeAspect="1"/>
          </p:cNvPicPr>
          <p:nvPr/>
        </p:nvPicPr>
        <p:blipFill>
          <a:blip r:embed="rId4" cstate="print">
            <a:lum bright="20000" contrast="40000"/>
          </a:blip>
          <a:stretch>
            <a:fillRect/>
          </a:stretch>
        </p:blipFill>
        <p:spPr>
          <a:xfrm>
            <a:off x="3048000" y="3657600"/>
            <a:ext cx="3048000" cy="1676400"/>
          </a:xfrm>
          <a:prstGeom prst="rect">
            <a:avLst/>
          </a:prstGeom>
        </p:spPr>
      </p:pic>
      <p:sp>
        <p:nvSpPr>
          <p:cNvPr id="28" name="Donut 27"/>
          <p:cNvSpPr/>
          <p:nvPr/>
        </p:nvSpPr>
        <p:spPr>
          <a:xfrm>
            <a:off x="304800" y="2057400"/>
            <a:ext cx="3048000" cy="2286000"/>
          </a:xfrm>
          <a:prstGeom prst="donut">
            <a:avLst>
              <a:gd name="adj" fmla="val 2700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5791200" y="2057400"/>
            <a:ext cx="3048000" cy="2286000"/>
          </a:xfrm>
          <a:prstGeom prst="donut">
            <a:avLst>
              <a:gd name="adj" fmla="val 2700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048000" y="3352800"/>
            <a:ext cx="3124200" cy="2133600"/>
          </a:xfrm>
          <a:prstGeom prst="donut">
            <a:avLst>
              <a:gd name="adj" fmla="val 1757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3124200" y="1219200"/>
            <a:ext cx="2895600" cy="2057400"/>
          </a:xfrm>
          <a:prstGeom prst="donut">
            <a:avLst>
              <a:gd name="adj" fmla="val 1709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971800" y="5552182"/>
            <a:ext cx="3429000" cy="1077218"/>
            <a:chOff x="2971800" y="5475982"/>
            <a:chExt cx="3429000" cy="1077218"/>
          </a:xfrm>
        </p:grpSpPr>
        <p:grpSp>
          <p:nvGrpSpPr>
            <p:cNvPr id="27" name="Group 26"/>
            <p:cNvGrpSpPr/>
            <p:nvPr/>
          </p:nvGrpSpPr>
          <p:grpSpPr>
            <a:xfrm>
              <a:off x="3048000" y="5486400"/>
              <a:ext cx="3352800" cy="990600"/>
              <a:chOff x="3048000" y="4876800"/>
              <a:chExt cx="3352800" cy="1219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048000" y="4876800"/>
                <a:ext cx="3352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048000" y="5181600"/>
                <a:ext cx="3352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48000" y="5486400"/>
                <a:ext cx="3352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048000" y="5791200"/>
                <a:ext cx="3352800" cy="3048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971800" y="5475982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</a:t>
              </a:r>
            </a:p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২</a:t>
              </a:r>
            </a:p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৩</a:t>
              </a:r>
            </a:p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৪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86600" y="304800"/>
            <a:ext cx="175260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228600" y="838200"/>
            <a:ext cx="152400" cy="5257800"/>
          </a:xfrm>
          <a:prstGeom prst="ca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10668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50292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0" y="31242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F:\HOBIGONJ PTI\ICT-2014\Primary text book\Image Book\Science\science-3_2013_Extracted_Images\page41output.jpg"/>
          <p:cNvPicPr>
            <a:picLocks noChangeAspect="1" noChangeArrowheads="1"/>
          </p:cNvPicPr>
          <p:nvPr/>
        </p:nvPicPr>
        <p:blipFill>
          <a:blip r:embed="rId4" cstate="print"/>
          <a:srcRect l="13791" t="61111" r="60414" b="24222"/>
          <a:stretch>
            <a:fillRect/>
          </a:stretch>
        </p:blipFill>
        <p:spPr bwMode="auto">
          <a:xfrm>
            <a:off x="1066800" y="2590799"/>
            <a:ext cx="2057400" cy="175260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3" name="Picture 2" descr="F:\HOBIGONJ PTI\ICT-2014\Primary text book\Image Book\Science\science-3_2013_Extracted_Images\page41output.jpg"/>
          <p:cNvPicPr>
            <a:picLocks noChangeAspect="1" noChangeArrowheads="1"/>
          </p:cNvPicPr>
          <p:nvPr/>
        </p:nvPicPr>
        <p:blipFill>
          <a:blip r:embed="rId4" cstate="print"/>
          <a:srcRect l="41060" t="61556" r="34620" b="25111"/>
          <a:stretch>
            <a:fillRect/>
          </a:stretch>
        </p:blipFill>
        <p:spPr bwMode="auto">
          <a:xfrm>
            <a:off x="3505200" y="990600"/>
            <a:ext cx="2057400" cy="14478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4" name="Picture 2" descr="F:\HOBIGONJ PTI\ICT-2014\Primary text book\Image Book\Science\science-3_2013_Extracted_Images\page41output.jpg"/>
          <p:cNvPicPr>
            <a:picLocks noChangeAspect="1" noChangeArrowheads="1"/>
          </p:cNvPicPr>
          <p:nvPr/>
        </p:nvPicPr>
        <p:blipFill>
          <a:blip r:embed="rId4" cstate="print"/>
          <a:srcRect l="64643" t="59910" r="15458" b="23333"/>
          <a:stretch>
            <a:fillRect/>
          </a:stretch>
        </p:blipFill>
        <p:spPr bwMode="auto">
          <a:xfrm>
            <a:off x="6067926" y="2743200"/>
            <a:ext cx="2085474" cy="15240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5" name="Picture 14" descr="FruitBasket.pn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>
            <a:off x="3505200" y="4724400"/>
            <a:ext cx="2100084" cy="1447800"/>
          </a:xfrm>
          <a:prstGeom prst="ellipse">
            <a:avLst/>
          </a:prstGeom>
          <a:ln w="28575">
            <a:solidFill>
              <a:srgbClr val="00B05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371600" y="314980"/>
            <a:ext cx="6553200" cy="52322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ধরনের খাবার মিশিয়ে তৈরি হয়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খাদ্য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0" y="2971800"/>
            <a:ext cx="1524000" cy="11430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3786187" y="3248442"/>
            <a:ext cx="162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সুষমখাদ্য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38200" y="2590800"/>
            <a:ext cx="2362200" cy="1752600"/>
            <a:chOff x="838200" y="4495800"/>
            <a:chExt cx="2362200" cy="1752600"/>
          </a:xfrm>
        </p:grpSpPr>
        <p:sp>
          <p:nvSpPr>
            <p:cNvPr id="31" name="Oval 30"/>
            <p:cNvSpPr/>
            <p:nvPr/>
          </p:nvSpPr>
          <p:spPr>
            <a:xfrm>
              <a:off x="990600" y="4495800"/>
              <a:ext cx="2209800" cy="1752600"/>
            </a:xfrm>
            <a:prstGeom prst="ellipse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" y="5007114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আমিষ 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429000" y="914400"/>
            <a:ext cx="2362200" cy="1524000"/>
            <a:chOff x="914400" y="914400"/>
            <a:chExt cx="2362200" cy="1524000"/>
          </a:xfrm>
        </p:grpSpPr>
        <p:sp>
          <p:nvSpPr>
            <p:cNvPr id="24" name="Oval 23"/>
            <p:cNvSpPr/>
            <p:nvPr/>
          </p:nvSpPr>
          <p:spPr>
            <a:xfrm>
              <a:off x="914400" y="914400"/>
              <a:ext cx="2209800" cy="1524000"/>
            </a:xfrm>
            <a:prstGeom prst="ellipse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4400" y="129540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শর্করা 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19800" y="2743200"/>
            <a:ext cx="2362200" cy="1524000"/>
            <a:chOff x="5943600" y="1447800"/>
            <a:chExt cx="2362200" cy="1524000"/>
          </a:xfrm>
        </p:grpSpPr>
        <p:sp>
          <p:nvSpPr>
            <p:cNvPr id="32" name="Oval 31"/>
            <p:cNvSpPr/>
            <p:nvPr/>
          </p:nvSpPr>
          <p:spPr>
            <a:xfrm>
              <a:off x="5943600" y="1447800"/>
              <a:ext cx="2209800" cy="1524000"/>
            </a:xfrm>
            <a:prstGeom prst="ellipse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3600" y="1828800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চর্বি  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52800" y="4648200"/>
            <a:ext cx="2362200" cy="1524000"/>
            <a:chOff x="5562600" y="4648200"/>
            <a:chExt cx="2362200" cy="1524000"/>
          </a:xfrm>
        </p:grpSpPr>
        <p:sp>
          <p:nvSpPr>
            <p:cNvPr id="33" name="Oval 32"/>
            <p:cNvSpPr/>
            <p:nvPr/>
          </p:nvSpPr>
          <p:spPr>
            <a:xfrm>
              <a:off x="5562600" y="4648200"/>
              <a:ext cx="2362200" cy="1524000"/>
            </a:xfrm>
            <a:prstGeom prst="ellipse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62600" y="5177135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ভিটামিন ও খনিজ লবণ 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4800" y="6243935"/>
            <a:ext cx="85344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সুষম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খাদ্যে আমিষ,শর্করা,চর্বি,ভিটামিন ও খনিজ লবণ প্রয়োজনীয় পরিমানে থাকতে হবে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hevron 33"/>
          <p:cNvSpPr/>
          <p:nvPr/>
        </p:nvSpPr>
        <p:spPr>
          <a:xfrm rot="5400000">
            <a:off x="4305300" y="4076700"/>
            <a:ext cx="533400" cy="609600"/>
          </a:xfrm>
          <a:prstGeom prst="chevron">
            <a:avLst/>
          </a:prstGeom>
          <a:gradFill>
            <a:gsLst>
              <a:gs pos="49000">
                <a:srgbClr val="A603AB">
                  <a:alpha val="4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 rot="16200000">
            <a:off x="4305300" y="2400300"/>
            <a:ext cx="533400" cy="609600"/>
          </a:xfrm>
          <a:prstGeom prst="chevron">
            <a:avLst/>
          </a:prstGeom>
          <a:gradFill>
            <a:gsLst>
              <a:gs pos="49000">
                <a:srgbClr val="A603AB">
                  <a:alpha val="4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5315629" y="3216337"/>
            <a:ext cx="533400" cy="609600"/>
          </a:xfrm>
          <a:prstGeom prst="chevron">
            <a:avLst/>
          </a:prstGeom>
          <a:gradFill>
            <a:gsLst>
              <a:gs pos="49000">
                <a:srgbClr val="A603AB">
                  <a:alpha val="4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 rot="10800000">
            <a:off x="3276600" y="3162300"/>
            <a:ext cx="533400" cy="609600"/>
          </a:xfrm>
          <a:prstGeom prst="chevron">
            <a:avLst/>
          </a:prstGeom>
          <a:gradFill>
            <a:gsLst>
              <a:gs pos="49000">
                <a:srgbClr val="A603AB">
                  <a:alpha val="4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8800" y="304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সুষম খাদ্য কী তা বলতে পারবে 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90600" y="914400"/>
            <a:ext cx="7315200" cy="52578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42" grpId="0"/>
      <p:bldP spid="42" grpId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1328"/>
            </a:avLst>
          </a:prstGeom>
          <a:gradFill flip="none" rotWithShape="1">
            <a:gsLst>
              <a:gs pos="57000">
                <a:srgbClr val="A603AB">
                  <a:alpha val="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5181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876300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883920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8839200" y="52578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:\New Folder (3)\1004520_695580373827860_92509690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76600"/>
            <a:ext cx="2438400" cy="20574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1447800" y="533400"/>
            <a:ext cx="68580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দৈনিক সুষম খাদ্য গ্রহণ করা আমাদের জন্য খুবই গুরুত্বপূর্ন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2829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সুষম খাদ্য আমাদের সুস্থ রাখে এবং শক্তিশালী করে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522893"/>
            <a:ext cx="7620000" cy="95410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অনেকে মনে করে দামি খাবারের পুষ্টিমান বেশি । এ ধারণা ভুল । দামি অথবা কমদামি সব খাদ্যেই পরিমিত পুষ্টিমান আছে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Content Placeholder 9" descr="muscles-in-the-human-body-for-ki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990600"/>
            <a:ext cx="1524000" cy="194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219200"/>
            <a:ext cx="2192279" cy="1524000"/>
          </a:xfrm>
          <a:prstGeom prst="rect">
            <a:avLst/>
          </a:prstGeom>
        </p:spPr>
      </p:pic>
      <p:pic>
        <p:nvPicPr>
          <p:cNvPr id="2051" name="Picture 3" descr="C:\Users\ATAUR RAHMAN\Desktop\aakkhhk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333971"/>
            <a:ext cx="2543175" cy="201907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2" name="Equal 21"/>
          <p:cNvSpPr/>
          <p:nvPr/>
        </p:nvSpPr>
        <p:spPr>
          <a:xfrm>
            <a:off x="4419600" y="3886200"/>
            <a:ext cx="990600" cy="914400"/>
          </a:xfrm>
          <a:prstGeom prst="mathEqual">
            <a:avLst/>
          </a:prstGeom>
          <a:solidFill>
            <a:srgbClr val="00B050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228600" y="838200"/>
            <a:ext cx="152400" cy="5257800"/>
          </a:xfrm>
          <a:prstGeom prst="can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10668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50292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0" y="31242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304800"/>
            <a:ext cx="1524000" cy="461665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304800"/>
            <a:ext cx="1524000" cy="461665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304800"/>
            <a:ext cx="25146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বোর্ডে এসে উত্তর লিখ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990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যেসব দ্রব্য আমাদের পুষ্টি সাধন করে তাকে কী বলে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1600200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আমিষ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1600200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ফলমূল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296180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খাদ্য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2296180"/>
            <a:ext cx="152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পানি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9057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আমিষ জাতীয় খাবার হলো-----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3352800"/>
            <a:ext cx="1600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তৈল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3352800"/>
            <a:ext cx="1600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আলু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3972580"/>
            <a:ext cx="1600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ভাত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4048780"/>
            <a:ext cx="1600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মাছ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5821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(৩) শর্করা জাতীয় খাদ্য কোনটি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5115580"/>
            <a:ext cx="1676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মাছ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5105400"/>
            <a:ext cx="1676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মাংস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5715000"/>
            <a:ext cx="1676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ধান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800" y="5715000"/>
            <a:ext cx="1676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কলা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3149025"/>
            <a:ext cx="2743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124200"/>
            <a:ext cx="2743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3600" y="3124200"/>
            <a:ext cx="2743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9800" y="3760053"/>
            <a:ext cx="2743200" cy="7357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9800" y="3760053"/>
            <a:ext cx="2743200" cy="7357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9800" y="3760053"/>
            <a:ext cx="2743200" cy="7357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3760053"/>
            <a:ext cx="2743200" cy="7357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9800" y="3760053"/>
            <a:ext cx="2743200" cy="7357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9800" y="3733800"/>
            <a:ext cx="2743200" cy="7357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9800" y="3733800"/>
            <a:ext cx="2743200" cy="7357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9800" y="3733800"/>
            <a:ext cx="2743200" cy="7357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19800" y="3733800"/>
            <a:ext cx="2743200" cy="7357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TAUR RAHMAN\Desktop\KHADDO 3\IMG_20150606_085659.jpg"/>
          <p:cNvPicPr>
            <a:picLocks noChangeAspect="1" noChangeArrowheads="1"/>
          </p:cNvPicPr>
          <p:nvPr/>
        </p:nvPicPr>
        <p:blipFill>
          <a:blip r:embed="rId3" cstate="print"/>
          <a:srcRect l="5556" t="31111" r="14444" b="28889"/>
          <a:stretch>
            <a:fillRect/>
          </a:stretch>
        </p:blipFill>
        <p:spPr bwMode="auto">
          <a:xfrm>
            <a:off x="1981200" y="1676400"/>
            <a:ext cx="5234763" cy="2830919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28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22000">
                <a:srgbClr val="EE3F17">
                  <a:alpha val="26000"/>
                </a:srgbClr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0480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৪৪ ও ৪৫ নং পৃষ্ঠা খোলে নিরবে পড়।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"/>
            <a:ext cx="5562600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4412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সাথে সমন্নয়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ATAUR PICTUR\PICTURE\FUNNY ICON\1-baby-reading-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029200"/>
            <a:ext cx="1143000" cy="1143000"/>
          </a:xfrm>
          <a:prstGeom prst="rect">
            <a:avLst/>
          </a:prstGeom>
          <a:noFill/>
        </p:spPr>
      </p:pic>
      <p:sp>
        <p:nvSpPr>
          <p:cNvPr id="10" name="Frame 9"/>
          <p:cNvSpPr/>
          <p:nvPr/>
        </p:nvSpPr>
        <p:spPr>
          <a:xfrm>
            <a:off x="1905000" y="1588680"/>
            <a:ext cx="5410200" cy="2983319"/>
          </a:xfrm>
          <a:prstGeom prst="frame">
            <a:avLst>
              <a:gd name="adj1" fmla="val 3750"/>
            </a:avLst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2171"/>
            </a:avLst>
          </a:prstGeom>
          <a:blipFill>
            <a:blip r:embed="rId6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228600" y="838200"/>
            <a:ext cx="152400" cy="5257800"/>
          </a:xfrm>
          <a:prstGeom prst="ca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10668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50292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0" y="31242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0400" y="304800"/>
            <a:ext cx="1828800" cy="52322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04800"/>
            <a:ext cx="1828800" cy="52322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1524000"/>
            <a:ext cx="5334000" cy="584775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 গুলোর উত্তর তোমাদের খাতায় লিখ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058180"/>
            <a:ext cx="716280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(১) পুষ্টি কী ব্যাখ্যা কর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124980"/>
            <a:ext cx="723900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(২) পুষ্টি অনুযায়ী খাদ্য কত প্রকার ও কী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3791" y="5191780"/>
            <a:ext cx="7255809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(৩) সুষম খাদ্য কাকে বলে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57600" y="2057400"/>
            <a:ext cx="4803776" cy="255454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►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জগজ্যোতি দেব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খলিলপুর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বিঃ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শ্রীমঙ্গল,মৌলভীবাজার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33400"/>
            <a:ext cx="5029200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B_IMG_1617686671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2143125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Half Frame 4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 flipV="1">
            <a:off x="8153400" y="5867400"/>
            <a:ext cx="990600" cy="9906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52600" y="1752600"/>
            <a:ext cx="5867400" cy="381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1328"/>
            </a:avLst>
          </a:prstGeom>
          <a:gradFill flip="none" rotWithShape="1">
            <a:gsLst>
              <a:gs pos="57000">
                <a:srgbClr val="A603AB">
                  <a:alpha val="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5181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876300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883920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8839200" y="52578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990600"/>
            <a:ext cx="6553200" cy="52322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ডানপাশের শব্দের সঙ্গে বামপাশের শব্দের মিল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220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9966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ভিটামিন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37586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চর্বি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4673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শর্করা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220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পনির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29966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চাউল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37586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রোগ প্রতিরোধ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4673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5715000"/>
            <a:ext cx="4724400" cy="5847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মিলিয়ে দেখি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3352800" y="2362200"/>
            <a:ext cx="1828800" cy="304800"/>
          </a:xfrm>
          <a:prstGeom prst="leftRightArrow">
            <a:avLst/>
          </a:prstGeom>
          <a:gradFill flip="none" rotWithShape="1">
            <a:gsLst>
              <a:gs pos="94000">
                <a:srgbClr val="A603AB">
                  <a:alpha val="1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3352800" y="3124200"/>
            <a:ext cx="1828800" cy="304800"/>
          </a:xfrm>
          <a:prstGeom prst="leftRightArrow">
            <a:avLst/>
          </a:prstGeom>
          <a:gradFill flip="none" rotWithShape="1">
            <a:gsLst>
              <a:gs pos="94000">
                <a:srgbClr val="A603AB">
                  <a:alpha val="1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3352800" y="3886200"/>
            <a:ext cx="1828800" cy="304800"/>
          </a:xfrm>
          <a:prstGeom prst="leftRightArrow">
            <a:avLst/>
          </a:prstGeom>
          <a:gradFill flip="none" rotWithShape="1">
            <a:gsLst>
              <a:gs pos="94000">
                <a:srgbClr val="A603AB">
                  <a:alpha val="1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3352800" y="4800600"/>
            <a:ext cx="1828800" cy="304800"/>
          </a:xfrm>
          <a:prstGeom prst="leftRightArrow">
            <a:avLst/>
          </a:prstGeom>
          <a:gradFill flip="none" rotWithShape="1">
            <a:gsLst>
              <a:gs pos="94000">
                <a:srgbClr val="A603AB">
                  <a:alpha val="15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1295 C -0.00573 -0.09597 -0.00659 -0.17923 -3.33333E-6 -0.26202 C -0.00052 -0.28561 -0.00069 -0.3092 -0.00139 -0.33279 C -0.00156 -0.33857 -0.00208 -0.34435 -0.0026 -0.35013 C -0.00295 -0.3536 -0.00399 -0.36054 -0.00399 -0.36031 " pathEditMode="relative" rAng="0" ptsTypes="ffffA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7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0611E-6 C -0.00156 -0.00855 -0.00347 -0.01734 -0.00521 -0.0259 C -0.0059 -0.02937 -0.00695 -0.03284 -0.00781 -0.03631 C -0.00816 -0.03792 -0.00903 -0.04139 -0.00903 -0.04139 C -0.00972 -0.06521 -0.01163 -0.0888 -0.01163 -0.11239 " pathEditMode="relative" ptsTypes="ffffA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9981E-6 L 0 0.2442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642E-6 L -3.33333E-6 0.2238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Callout 17"/>
          <p:cNvSpPr/>
          <p:nvPr/>
        </p:nvSpPr>
        <p:spPr>
          <a:xfrm>
            <a:off x="3200400" y="762000"/>
            <a:ext cx="3048000" cy="1143000"/>
          </a:xfrm>
          <a:prstGeom prst="downArrowCallout">
            <a:avLst>
              <a:gd name="adj1" fmla="val 10614"/>
              <a:gd name="adj2" fmla="val 26199"/>
              <a:gd name="adj3" fmla="val 25000"/>
              <a:gd name="adj4" fmla="val 64977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1328"/>
            </a:avLst>
          </a:prstGeom>
          <a:gradFill flip="none" rotWithShape="1">
            <a:gsLst>
              <a:gs pos="57000">
                <a:srgbClr val="A603AB">
                  <a:alpha val="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5181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876300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883920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8839200" y="52578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0" y="5267980"/>
            <a:ext cx="6172200" cy="523220"/>
          </a:xfrm>
          <a:prstGeom prst="rect">
            <a:avLst/>
          </a:prstGeom>
          <a:noFill/>
          <a:ln w="19050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কোন খাবার তুমি নিয়মিত খাও তা লিখে আনবে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5522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6096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914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ড়ির   কা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New Folder (3)\image_565_127784_0.jpg"/>
          <p:cNvPicPr>
            <a:picLocks noChangeAspect="1" noChangeArrowheads="1"/>
          </p:cNvPicPr>
          <p:nvPr/>
        </p:nvPicPr>
        <p:blipFill>
          <a:blip r:embed="rId4" cstate="print"/>
          <a:srcRect t="5128"/>
          <a:stretch>
            <a:fillRect/>
          </a:stretch>
        </p:blipFill>
        <p:spPr bwMode="auto">
          <a:xfrm>
            <a:off x="3048000" y="1924538"/>
            <a:ext cx="3352800" cy="3180862"/>
          </a:xfrm>
          <a:prstGeom prst="flowChartMagneticDisk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1328"/>
            </a:avLst>
          </a:prstGeom>
          <a:gradFill flip="none" rotWithShape="1">
            <a:gsLst>
              <a:gs pos="57000">
                <a:srgbClr val="A603AB">
                  <a:alpha val="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5181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876300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883920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8839200" y="52578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vyjbnyunuimuimlmnbvg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95400"/>
            <a:ext cx="6400800" cy="4267200"/>
          </a:xfrm>
          <a:prstGeom prst="ellipse">
            <a:avLst/>
          </a:prstGeom>
          <a:ln>
            <a:noFill/>
          </a:ln>
        </p:spPr>
      </p:pic>
      <p:pic>
        <p:nvPicPr>
          <p:cNvPr id="15" name="Picture 5" descr="F:\ATAUR PICTUR\PICTURE\ANIMETED ICON\t700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32711">
            <a:off x="4846548" y="1579512"/>
            <a:ext cx="608417" cy="479713"/>
          </a:xfrm>
          <a:prstGeom prst="rect">
            <a:avLst/>
          </a:prstGeom>
          <a:noFill/>
        </p:spPr>
      </p:pic>
      <p:pic>
        <p:nvPicPr>
          <p:cNvPr id="16" name="Picture 10" descr="F:\ATAUR PICTUR\PICTURE\ANIMETED ICON\t700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41999">
            <a:off x="3952559" y="1777341"/>
            <a:ext cx="634749" cy="5004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47800" y="533400"/>
            <a:ext cx="6553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15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ভাল থেকো তোমরা সবাই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49835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228600" y="838200"/>
            <a:ext cx="152400" cy="5257800"/>
          </a:xfrm>
          <a:prstGeom prst="ca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10668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50292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0" y="3124200"/>
            <a:ext cx="381000" cy="381000"/>
          </a:xfrm>
          <a:prstGeom prst="flowChartSummingJunction">
            <a:avLst/>
          </a:prstGeom>
          <a:gradFill flip="none" rotWithShape="1">
            <a:gsLst>
              <a:gs pos="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200" y="304800"/>
            <a:ext cx="36576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615625"/>
            <a:ext cx="7391400" cy="584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1425"/>
            <a:ext cx="7391400" cy="5847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তৃতীয়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987225"/>
            <a:ext cx="7391400" cy="58477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শিরোনামঃ খাদ্য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749225"/>
            <a:ext cx="7391400" cy="58477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পাঠাংশঃ খাদ্য এবং পুষ্টি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511225"/>
            <a:ext cx="7391400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৪০ মিনিট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9" cstate="print"/>
          <a:srcRect l="2593" t="7778" r="7037"/>
          <a:stretch>
            <a:fillRect/>
          </a:stretch>
        </p:blipFill>
        <p:spPr bwMode="auto">
          <a:xfrm>
            <a:off x="3810000" y="914400"/>
            <a:ext cx="1524000" cy="16564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r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26938"/>
            <a:ext cx="2558512" cy="189973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066800"/>
            <a:ext cx="152400" cy="48006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 contourW="44450" prstMaterial="flat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Or 8"/>
          <p:cNvSpPr/>
          <p:nvPr/>
        </p:nvSpPr>
        <p:spPr>
          <a:xfrm>
            <a:off x="0" y="1143000"/>
            <a:ext cx="304800" cy="304800"/>
          </a:xfrm>
          <a:prstGeom prst="flowChar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Or 9"/>
          <p:cNvSpPr/>
          <p:nvPr/>
        </p:nvSpPr>
        <p:spPr>
          <a:xfrm>
            <a:off x="0" y="3505200"/>
            <a:ext cx="304800" cy="304800"/>
          </a:xfrm>
          <a:prstGeom prst="flowChar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Or 10"/>
          <p:cNvSpPr/>
          <p:nvPr/>
        </p:nvSpPr>
        <p:spPr>
          <a:xfrm>
            <a:off x="0" y="5410200"/>
            <a:ext cx="304800" cy="304800"/>
          </a:xfrm>
          <a:prstGeom prst="flowChar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19400" y="228600"/>
            <a:ext cx="3505200" cy="52322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একটু চিন্তা করে বল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600364"/>
            <a:ext cx="1581150" cy="15332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4" name="Picture 13" descr="du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085850"/>
            <a:ext cx="2276475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t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2590800"/>
            <a:ext cx="2408238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tometo.jpg"/>
          <p:cNvPicPr>
            <a:picLocks noChangeAspect="1"/>
          </p:cNvPicPr>
          <p:nvPr/>
        </p:nvPicPr>
        <p:blipFill>
          <a:blip r:embed="rId8" cstate="print"/>
          <a:srcRect l="9756" r="7317"/>
          <a:stretch>
            <a:fillRect/>
          </a:stretch>
        </p:blipFill>
        <p:spPr>
          <a:xfrm>
            <a:off x="304800" y="5029201"/>
            <a:ext cx="2590800" cy="1523999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Picture 2" descr="F:\HOBIGONJ PTI\ICT-2014\Primary text book\Image Book\Science\science-3_2013_Extracted_Images\page41output.jpg"/>
          <p:cNvPicPr>
            <a:picLocks noChangeAspect="1" noChangeArrowheads="1"/>
          </p:cNvPicPr>
          <p:nvPr/>
        </p:nvPicPr>
        <p:blipFill>
          <a:blip r:embed="rId9" cstate="print"/>
          <a:srcRect l="14528" t="60667" r="60414" b="24666"/>
          <a:stretch>
            <a:fillRect/>
          </a:stretch>
        </p:blipFill>
        <p:spPr bwMode="auto">
          <a:xfrm>
            <a:off x="533400" y="2209800"/>
            <a:ext cx="2433782" cy="2362200"/>
          </a:xfrm>
          <a:prstGeom prst="rect">
            <a:avLst/>
          </a:prstGeom>
          <a:noFill/>
        </p:spPr>
      </p:pic>
      <p:pic>
        <p:nvPicPr>
          <p:cNvPr id="23" name="Picture 22" descr="Carbohydrat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1200" y="2667000"/>
            <a:ext cx="3019100" cy="202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carrots-winter-vegetable-l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24600" y="5097584"/>
            <a:ext cx="2480813" cy="1455616"/>
          </a:xfrm>
          <a:prstGeom prst="rect">
            <a:avLst/>
          </a:prstGeom>
          <a:ln w="28575">
            <a:solidFill>
              <a:srgbClr val="7030A0"/>
            </a:solidFill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3048000" y="5054025"/>
            <a:ext cx="3200400" cy="584775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5791200"/>
            <a:ext cx="2971800" cy="58477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প্রকারের খাদ্য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38400" y="1676400"/>
            <a:ext cx="4572000" cy="3505200"/>
            <a:chOff x="2438400" y="1676400"/>
            <a:chExt cx="4572000" cy="3505200"/>
          </a:xfrm>
        </p:grpSpPr>
        <p:pic>
          <p:nvPicPr>
            <p:cNvPr id="16" name="Picture 15" descr="frui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1752600"/>
              <a:ext cx="4419600" cy="3281621"/>
            </a:xfrm>
            <a:prstGeom prst="ellipse">
              <a:avLst/>
            </a:prstGeom>
            <a:ln>
              <a:noFill/>
            </a:ln>
            <a:effectLst/>
          </p:spPr>
        </p:pic>
        <p:sp>
          <p:nvSpPr>
            <p:cNvPr id="17" name="Donut 16"/>
            <p:cNvSpPr/>
            <p:nvPr/>
          </p:nvSpPr>
          <p:spPr>
            <a:xfrm>
              <a:off x="2438400" y="1676400"/>
              <a:ext cx="4495800" cy="3505200"/>
            </a:xfrm>
            <a:prstGeom prst="donut">
              <a:avLst>
                <a:gd name="adj" fmla="val 2318"/>
              </a:avLst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1328"/>
            </a:avLst>
          </a:prstGeom>
          <a:gradFill flip="none" rotWithShape="1">
            <a:gsLst>
              <a:gs pos="57000">
                <a:srgbClr val="A603AB">
                  <a:alpha val="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5181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876300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883920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8839200" y="52578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9538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আজকের পাঠ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5486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এবং পুষ্টি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971800" y="762000"/>
            <a:ext cx="3810000" cy="1066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76200" y="762000"/>
            <a:ext cx="381000" cy="5486400"/>
          </a:xfrm>
          <a:prstGeom prst="flowChartDecision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114300">
              <a:schemeClr val="accent6">
                <a:lumMod val="75000"/>
              </a:schemeClr>
            </a:innerShdw>
          </a:effectLst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0" y="1066800"/>
            <a:ext cx="381000" cy="381000"/>
          </a:xfrm>
          <a:prstGeom prst="sun">
            <a:avLst>
              <a:gd name="adj" fmla="val 36539"/>
            </a:avLst>
          </a:prstGeom>
          <a:gradFill>
            <a:gsLst>
              <a:gs pos="14000">
                <a:srgbClr val="A603AB">
                  <a:alpha val="8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0" y="5334000"/>
            <a:ext cx="381000" cy="381000"/>
          </a:xfrm>
          <a:prstGeom prst="sun">
            <a:avLst>
              <a:gd name="adj" fmla="val 36539"/>
            </a:avLst>
          </a:prstGeom>
          <a:gradFill>
            <a:gsLst>
              <a:gs pos="14000">
                <a:srgbClr val="A603AB">
                  <a:alpha val="8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9216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1143000" y="2971800"/>
          <a:ext cx="6705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81200" y="22961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28600"/>
            <a:ext cx="3657600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খাদ্য খাই কেন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19800"/>
            <a:ext cx="8534400" cy="523220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হলো জীবদেহের বৃদ্ধি ও বেঁচে থাকার জন্য প্রয়োজনীয় সকল উপাদান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ATAUR RAHMAN\Desktop\New folder (2)\cc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32949"/>
            <a:ext cx="3810000" cy="310565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ATAUR RAHMAN\Desktop\kh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57200"/>
            <a:ext cx="2552700" cy="17907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ATAUR RAHMAN\Desktop\k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2524125"/>
            <a:ext cx="2552700" cy="1743075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3124200" y="4582180"/>
            <a:ext cx="42672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ছবির মানুষগুলো কী করছে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81600"/>
            <a:ext cx="4114800" cy="523220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খাদ্যে কী উপাদান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4800600"/>
            <a:ext cx="3429000" cy="523220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খাদ্যে আছে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উপাদান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 descr="D:\FFOutput\Pictur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60" t="7514" r="9363"/>
          <a:stretch>
            <a:fillRect/>
          </a:stretch>
        </p:blipFill>
        <p:spPr bwMode="auto">
          <a:xfrm>
            <a:off x="914400" y="4240631"/>
            <a:ext cx="1752600" cy="170296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352800" y="48400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879389"/>
            <a:ext cx="1828800" cy="148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5" descr="C:\Users\pti kushtia\Downloads\indexi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14400"/>
            <a:ext cx="199505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76200" y="762000"/>
            <a:ext cx="381000" cy="5486400"/>
          </a:xfrm>
          <a:prstGeom prst="flowChartDecision">
            <a:avLst/>
          </a:prstGeom>
          <a:blipFill>
            <a:blip r:embed="rId5" cstate="print"/>
            <a:tile tx="0" ty="0" sx="100000" sy="100000" flip="none" algn="tl"/>
          </a:blipFill>
          <a:effectLst>
            <a:innerShdw blurRad="114300">
              <a:schemeClr val="accent6">
                <a:lumMod val="75000"/>
              </a:schemeClr>
            </a:innerShdw>
          </a:effectLst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0" y="1066800"/>
            <a:ext cx="381000" cy="381000"/>
          </a:xfrm>
          <a:prstGeom prst="sun">
            <a:avLst>
              <a:gd name="adj" fmla="val 36539"/>
            </a:avLst>
          </a:prstGeom>
          <a:gradFill>
            <a:gsLst>
              <a:gs pos="14000">
                <a:srgbClr val="A603AB">
                  <a:alpha val="8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0" y="5334000"/>
            <a:ext cx="381000" cy="381000"/>
          </a:xfrm>
          <a:prstGeom prst="sun">
            <a:avLst>
              <a:gd name="adj" fmla="val 36539"/>
            </a:avLst>
          </a:prstGeom>
          <a:gradFill>
            <a:gsLst>
              <a:gs pos="14000">
                <a:srgbClr val="A603AB">
                  <a:alpha val="8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0" y="468868"/>
            <a:ext cx="4953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 কোন কোন উৎস থেকে খাদ্য পাই 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4114800"/>
            <a:ext cx="5638800" cy="461665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নিচের ছকের মতো একটি ছক তৈরি করে সাজিয়ে লেখ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304800"/>
            <a:ext cx="1524000" cy="46166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5200" y="304800"/>
            <a:ext cx="1524000" cy="461665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14400" y="4724400"/>
            <a:ext cx="7620000" cy="1554480"/>
            <a:chOff x="838200" y="2971800"/>
            <a:chExt cx="7620000" cy="2240280"/>
          </a:xfrm>
        </p:grpSpPr>
        <p:sp>
          <p:nvSpPr>
            <p:cNvPr id="19" name="Rectangle 18"/>
            <p:cNvSpPr/>
            <p:nvPr/>
          </p:nvSpPr>
          <p:spPr>
            <a:xfrm>
              <a:off x="838200" y="2971800"/>
              <a:ext cx="3810000" cy="64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48200" y="2971800"/>
              <a:ext cx="3810000" cy="64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8200" y="361188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8200" y="361188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8200" y="4038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48200" y="4038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8200" y="4419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48200" y="4419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8200" y="4800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8200" y="4800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71600" y="29718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প্রাণী থেকে পাওয়া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05400" y="29718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উদ্ভিদ থেকে পাওয়া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514600" y="62585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উপস্থাপন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ge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879764"/>
            <a:ext cx="1371600" cy="13300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7" name="Picture 36" descr="peanuts_food_allerg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4400" y="990601"/>
            <a:ext cx="1828800" cy="119999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8" name="Picture 37" descr="ba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199" y="2438400"/>
            <a:ext cx="1694877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dud.jpg"/>
          <p:cNvPicPr>
            <a:picLocks noChangeAspect="1"/>
          </p:cNvPicPr>
          <p:nvPr/>
        </p:nvPicPr>
        <p:blipFill>
          <a:blip r:embed="rId9" cstate="print"/>
          <a:srcRect l="6695" r="36402"/>
          <a:stretch>
            <a:fillRect/>
          </a:stretch>
        </p:blipFill>
        <p:spPr>
          <a:xfrm>
            <a:off x="2819400" y="2514600"/>
            <a:ext cx="1237397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 descr="photo-4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2362200"/>
            <a:ext cx="1905000" cy="148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0"/>
            <a:ext cx="1752600" cy="166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8229600" y="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943600"/>
            <a:ext cx="914400" cy="914400"/>
          </a:xfrm>
          <a:prstGeom prst="halfFrame">
            <a:avLst/>
          </a:prstGeom>
          <a:gradFill flip="none" rotWithShape="1">
            <a:gsLst>
              <a:gs pos="52000">
                <a:srgbClr val="03D4A8">
                  <a:alpha val="39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" y="228600"/>
            <a:ext cx="8686800" cy="6400800"/>
          </a:xfrm>
          <a:prstGeom prst="frame">
            <a:avLst>
              <a:gd name="adj1" fmla="val 1328"/>
            </a:avLst>
          </a:prstGeom>
          <a:gradFill flip="none" rotWithShape="1">
            <a:gsLst>
              <a:gs pos="57000">
                <a:srgbClr val="A603AB">
                  <a:alpha val="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8"/>
          <p:cNvSpPr/>
          <p:nvPr/>
        </p:nvSpPr>
        <p:spPr>
          <a:xfrm>
            <a:off x="0" y="5181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umming Junction 9"/>
          <p:cNvSpPr/>
          <p:nvPr/>
        </p:nvSpPr>
        <p:spPr>
          <a:xfrm>
            <a:off x="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umming Junction 10"/>
          <p:cNvSpPr/>
          <p:nvPr/>
        </p:nvSpPr>
        <p:spPr>
          <a:xfrm>
            <a:off x="8763000" y="12192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8839200" y="32766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8839200" y="5257800"/>
            <a:ext cx="381000" cy="304800"/>
          </a:xfrm>
          <a:prstGeom prst="flowChartSummingJunction">
            <a:avLst/>
          </a:prstGeom>
          <a:gradFill>
            <a:gsLst>
              <a:gs pos="43000">
                <a:srgbClr val="A603AB">
                  <a:alpha val="3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ource of fish oil.jpg"/>
          <p:cNvPicPr>
            <a:picLocks noChangeAspect="1"/>
          </p:cNvPicPr>
          <p:nvPr/>
        </p:nvPicPr>
        <p:blipFill>
          <a:blip r:embed="rId3" cstate="print"/>
          <a:srcRect t="54082"/>
          <a:stretch>
            <a:fillRect/>
          </a:stretch>
        </p:blipFill>
        <p:spPr>
          <a:xfrm>
            <a:off x="609600" y="838200"/>
            <a:ext cx="2667000" cy="16764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200400"/>
            <a:ext cx="2538059" cy="16002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4" name="Picture 23" descr="me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914400"/>
            <a:ext cx="2590800" cy="1629833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Picture 6" descr="C:\Users\pti kushtia\Downloads\imagesrtyu.jpg"/>
          <p:cNvPicPr>
            <a:picLocks noChangeAspect="1" noChangeArrowheads="1"/>
          </p:cNvPicPr>
          <p:nvPr/>
        </p:nvPicPr>
        <p:blipFill>
          <a:blip r:embed="rId6" cstate="print"/>
          <a:srcRect r="11719" b="15578"/>
          <a:stretch>
            <a:fillRect/>
          </a:stretch>
        </p:blipFill>
        <p:spPr bwMode="auto">
          <a:xfrm>
            <a:off x="3276600" y="2590800"/>
            <a:ext cx="2819400" cy="1752600"/>
          </a:xfrm>
          <a:prstGeom prst="roundRect">
            <a:avLst/>
          </a:prstGeom>
          <a:noFill/>
        </p:spPr>
      </p:pic>
      <p:pic>
        <p:nvPicPr>
          <p:cNvPr id="27" name="Picture 26" descr="Eggs-May-13-p28-660x4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3276600"/>
            <a:ext cx="2514600" cy="16002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2057400" y="52679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কী জাতীয় খাদ্য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200" y="5344180"/>
            <a:ext cx="30480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আমিষ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জাতীয় খাদ্য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" y="252478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18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মাংস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4876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দুধ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488698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ডিম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415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শিমের বিচি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cimer.jpg"/>
          <p:cNvPicPr>
            <a:picLocks noChangeAspect="1"/>
          </p:cNvPicPr>
          <p:nvPr/>
        </p:nvPicPr>
        <p:blipFill>
          <a:blip r:embed="rId8" cstate="print"/>
          <a:srcRect l="3704" r="9259" b="22081"/>
          <a:stretch>
            <a:fillRect/>
          </a:stretch>
        </p:blipFill>
        <p:spPr>
          <a:xfrm>
            <a:off x="3581400" y="990600"/>
            <a:ext cx="2362200" cy="1524000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2667000" y="5334000"/>
            <a:ext cx="4191000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খাদ্য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 animBg="1"/>
      <p:bldP spid="30" grpId="0"/>
      <p:bldP spid="31" grpId="0"/>
      <p:bldP spid="32" grpId="0"/>
      <p:bldP spid="33" grpId="0"/>
      <p:bldP spid="34" grpId="0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556</Words>
  <Application>Microsoft Office PowerPoint</Application>
  <PresentationFormat>On-screen Show (4:3)</PresentationFormat>
  <Paragraphs>140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 RAHMAN</dc:creator>
  <cp:lastModifiedBy>user</cp:lastModifiedBy>
  <cp:revision>185</cp:revision>
  <dcterms:created xsi:type="dcterms:W3CDTF">2006-08-16T00:00:00Z</dcterms:created>
  <dcterms:modified xsi:type="dcterms:W3CDTF">2021-04-11T01:51:10Z</dcterms:modified>
</cp:coreProperties>
</file>