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0" r:id="rId2"/>
    <p:sldId id="299" r:id="rId3"/>
    <p:sldId id="258" r:id="rId4"/>
    <p:sldId id="259" r:id="rId5"/>
    <p:sldId id="260" r:id="rId6"/>
    <p:sldId id="262" r:id="rId7"/>
    <p:sldId id="380" r:id="rId8"/>
    <p:sldId id="382" r:id="rId9"/>
    <p:sldId id="383" r:id="rId10"/>
    <p:sldId id="384" r:id="rId11"/>
    <p:sldId id="381" r:id="rId12"/>
    <p:sldId id="385" r:id="rId13"/>
    <p:sldId id="386" r:id="rId14"/>
    <p:sldId id="392" r:id="rId15"/>
    <p:sldId id="387" r:id="rId16"/>
    <p:sldId id="393" r:id="rId17"/>
    <p:sldId id="389" r:id="rId18"/>
    <p:sldId id="394" r:id="rId19"/>
    <p:sldId id="395" r:id="rId20"/>
    <p:sldId id="396" r:id="rId21"/>
    <p:sldId id="390" r:id="rId22"/>
    <p:sldId id="391" r:id="rId23"/>
    <p:sldId id="400" r:id="rId24"/>
    <p:sldId id="379" r:id="rId25"/>
    <p:sldId id="374" r:id="rId26"/>
    <p:sldId id="373" r:id="rId27"/>
    <p:sldId id="282" r:id="rId28"/>
    <p:sldId id="283" r:id="rId29"/>
    <p:sldId id="284" r:id="rId30"/>
    <p:sldId id="280" r:id="rId31"/>
    <p:sldId id="341" r:id="rId32"/>
    <p:sldId id="340" r:id="rId33"/>
  </p:sldIdLst>
  <p:sldSz cx="12188825" cy="6858000"/>
  <p:notesSz cx="6858000" cy="9144000"/>
  <p:defaultTextStyle>
    <a:defPPr>
      <a:defRPr lang="en-US"/>
    </a:defPPr>
    <a:lvl1pPr marL="0" algn="l" defTabSz="1218848" rtl="0" eaLnBrk="1" latinLnBrk="0" hangingPunct="1">
      <a:defRPr sz="2400" kern="1200">
        <a:solidFill>
          <a:schemeClr val="tx1"/>
        </a:solidFill>
        <a:latin typeface="+mn-lt"/>
        <a:ea typeface="+mn-ea"/>
        <a:cs typeface="+mn-cs"/>
      </a:defRPr>
    </a:lvl1pPr>
    <a:lvl2pPr marL="609424" algn="l" defTabSz="1218848" rtl="0" eaLnBrk="1" latinLnBrk="0" hangingPunct="1">
      <a:defRPr sz="2400" kern="1200">
        <a:solidFill>
          <a:schemeClr val="tx1"/>
        </a:solidFill>
        <a:latin typeface="+mn-lt"/>
        <a:ea typeface="+mn-ea"/>
        <a:cs typeface="+mn-cs"/>
      </a:defRPr>
    </a:lvl2pPr>
    <a:lvl3pPr marL="1218848" algn="l" defTabSz="1218848" rtl="0" eaLnBrk="1" latinLnBrk="0" hangingPunct="1">
      <a:defRPr sz="2400" kern="1200">
        <a:solidFill>
          <a:schemeClr val="tx1"/>
        </a:solidFill>
        <a:latin typeface="+mn-lt"/>
        <a:ea typeface="+mn-ea"/>
        <a:cs typeface="+mn-cs"/>
      </a:defRPr>
    </a:lvl3pPr>
    <a:lvl4pPr marL="1828272" algn="l" defTabSz="1218848" rtl="0" eaLnBrk="1" latinLnBrk="0" hangingPunct="1">
      <a:defRPr sz="2400" kern="1200">
        <a:solidFill>
          <a:schemeClr val="tx1"/>
        </a:solidFill>
        <a:latin typeface="+mn-lt"/>
        <a:ea typeface="+mn-ea"/>
        <a:cs typeface="+mn-cs"/>
      </a:defRPr>
    </a:lvl4pPr>
    <a:lvl5pPr marL="2437696" algn="l" defTabSz="1218848" rtl="0" eaLnBrk="1" latinLnBrk="0" hangingPunct="1">
      <a:defRPr sz="2400" kern="1200">
        <a:solidFill>
          <a:schemeClr val="tx1"/>
        </a:solidFill>
        <a:latin typeface="+mn-lt"/>
        <a:ea typeface="+mn-ea"/>
        <a:cs typeface="+mn-cs"/>
      </a:defRPr>
    </a:lvl5pPr>
    <a:lvl6pPr marL="3047120" algn="l" defTabSz="1218848" rtl="0" eaLnBrk="1" latinLnBrk="0" hangingPunct="1">
      <a:defRPr sz="2400" kern="1200">
        <a:solidFill>
          <a:schemeClr val="tx1"/>
        </a:solidFill>
        <a:latin typeface="+mn-lt"/>
        <a:ea typeface="+mn-ea"/>
        <a:cs typeface="+mn-cs"/>
      </a:defRPr>
    </a:lvl6pPr>
    <a:lvl7pPr marL="3656544" algn="l" defTabSz="1218848" rtl="0" eaLnBrk="1" latinLnBrk="0" hangingPunct="1">
      <a:defRPr sz="2400" kern="1200">
        <a:solidFill>
          <a:schemeClr val="tx1"/>
        </a:solidFill>
        <a:latin typeface="+mn-lt"/>
        <a:ea typeface="+mn-ea"/>
        <a:cs typeface="+mn-cs"/>
      </a:defRPr>
    </a:lvl7pPr>
    <a:lvl8pPr marL="4265968" algn="l" defTabSz="1218848" rtl="0" eaLnBrk="1" latinLnBrk="0" hangingPunct="1">
      <a:defRPr sz="2400" kern="1200">
        <a:solidFill>
          <a:schemeClr val="tx1"/>
        </a:solidFill>
        <a:latin typeface="+mn-lt"/>
        <a:ea typeface="+mn-ea"/>
        <a:cs typeface="+mn-cs"/>
      </a:defRPr>
    </a:lvl8pPr>
    <a:lvl9pPr marL="4875392" algn="l" defTabSz="1218848"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681" autoAdjust="0"/>
    <p:restoredTop sz="94660"/>
  </p:normalViewPr>
  <p:slideViewPr>
    <p:cSldViewPr>
      <p:cViewPr>
        <p:scale>
          <a:sx n="33" d="100"/>
          <a:sy n="33" d="100"/>
        </p:scale>
        <p:origin x="-1350" y="-1038"/>
      </p:cViewPr>
      <p:guideLst>
        <p:guide orient="horz" pos="2160"/>
        <p:guide pos="383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347D8-9D24-4944-B1C4-C10DA75F5509}" type="doc">
      <dgm:prSet loTypeId="urn:microsoft.com/office/officeart/2005/8/layout/hList6" loCatId="list" qsTypeId="urn:microsoft.com/office/officeart/2005/8/quickstyle/3d3" qsCatId="3D" csTypeId="urn:microsoft.com/office/officeart/2005/8/colors/colorful2" csCatId="colorful" phldr="1"/>
      <dgm:spPr/>
      <dgm:t>
        <a:bodyPr/>
        <a:lstStyle/>
        <a:p>
          <a:endParaRPr lang="en-US"/>
        </a:p>
      </dgm:t>
    </dgm:pt>
    <dgm:pt modelId="{91A191BD-57E3-4C9A-BCF8-72134FD232C1}">
      <dgm:prSet phldrT="[Text]" custT="1"/>
      <dgm:spPr/>
      <dgm:t>
        <a:bodyPr/>
        <a:lstStyle/>
        <a:p>
          <a:r>
            <a:rPr lang="en-US" sz="3200" b="1" dirty="0" err="1" smtClean="0">
              <a:solidFill>
                <a:srgbClr val="002060"/>
              </a:solidFill>
            </a:rPr>
            <a:t>অর্থের</a:t>
          </a:r>
          <a:r>
            <a:rPr lang="en-US" sz="3200" b="1" dirty="0" smtClean="0">
              <a:solidFill>
                <a:srgbClr val="002060"/>
              </a:solidFill>
            </a:rPr>
            <a:t> </a:t>
          </a:r>
          <a:r>
            <a:rPr lang="en-US" sz="3200" b="1" dirty="0" err="1" smtClean="0">
              <a:solidFill>
                <a:srgbClr val="002060"/>
              </a:solidFill>
            </a:rPr>
            <a:t>সময়</a:t>
          </a:r>
          <a:r>
            <a:rPr lang="en-US" sz="3200" b="1" dirty="0" smtClean="0">
              <a:solidFill>
                <a:srgbClr val="002060"/>
              </a:solidFill>
            </a:rPr>
            <a:t> </a:t>
          </a:r>
          <a:r>
            <a:rPr lang="en-US" sz="3200" b="1" dirty="0" err="1" smtClean="0">
              <a:solidFill>
                <a:srgbClr val="002060"/>
              </a:solidFill>
            </a:rPr>
            <a:t>মূল্যের</a:t>
          </a:r>
          <a:r>
            <a:rPr lang="en-US" sz="3200" b="1" dirty="0" smtClean="0">
              <a:solidFill>
                <a:srgbClr val="002060"/>
              </a:solidFill>
            </a:rPr>
            <a:t> </a:t>
          </a:r>
          <a:r>
            <a:rPr lang="en-US" sz="3200" b="1" dirty="0" err="1" smtClean="0">
              <a:solidFill>
                <a:srgbClr val="002060"/>
              </a:solidFill>
            </a:rPr>
            <a:t>ধারনা</a:t>
          </a:r>
          <a:r>
            <a:rPr lang="en-US" sz="3200" b="1" dirty="0" smtClean="0">
              <a:solidFill>
                <a:srgbClr val="002060"/>
              </a:solidFill>
            </a:rPr>
            <a:t> </a:t>
          </a:r>
          <a:r>
            <a:rPr lang="en-US" sz="3200" b="1" dirty="0" err="1" smtClean="0">
              <a:solidFill>
                <a:srgbClr val="002060"/>
              </a:solidFill>
            </a:rPr>
            <a:t>ব্যাখ্যা</a:t>
          </a:r>
          <a:r>
            <a:rPr lang="en-US" sz="3200" b="1" dirty="0" smtClean="0">
              <a:solidFill>
                <a:srgbClr val="002060"/>
              </a:solidFill>
            </a:rPr>
            <a:t> </a:t>
          </a:r>
          <a:r>
            <a:rPr lang="en-US" sz="3200" b="1" dirty="0" err="1" smtClean="0">
              <a:solidFill>
                <a:srgbClr val="002060"/>
              </a:solidFill>
            </a:rPr>
            <a:t>করতে</a:t>
          </a:r>
          <a:r>
            <a:rPr lang="en-US" sz="3200" b="1" dirty="0" smtClean="0">
              <a:solidFill>
                <a:srgbClr val="002060"/>
              </a:solidFill>
            </a:rPr>
            <a:t> </a:t>
          </a:r>
          <a:r>
            <a:rPr lang="en-US" sz="3200" b="1" dirty="0" err="1" smtClean="0">
              <a:solidFill>
                <a:srgbClr val="002060"/>
              </a:solidFill>
            </a:rPr>
            <a:t>পারবে</a:t>
          </a:r>
          <a:r>
            <a:rPr lang="en-US" sz="3200" b="1" dirty="0" smtClean="0">
              <a:solidFill>
                <a:srgbClr val="002060"/>
              </a:solidFill>
            </a:rPr>
            <a:t>।</a:t>
          </a:r>
          <a:endParaRPr lang="en-US" sz="3200" b="1" u="none" dirty="0">
            <a:solidFill>
              <a:srgbClr val="002060"/>
            </a:solidFill>
          </a:endParaRPr>
        </a:p>
      </dgm:t>
    </dgm:pt>
    <dgm:pt modelId="{E8BB6674-E317-4692-A018-8AB8056D2015}" type="parTrans" cxnId="{183D94D7-C7CB-4EF3-A506-6F552D54C30F}">
      <dgm:prSet/>
      <dgm:spPr/>
      <dgm:t>
        <a:bodyPr/>
        <a:lstStyle/>
        <a:p>
          <a:endParaRPr lang="en-US"/>
        </a:p>
      </dgm:t>
    </dgm:pt>
    <dgm:pt modelId="{75827863-C58A-469F-9BD7-2B386BAD5254}" type="sibTrans" cxnId="{183D94D7-C7CB-4EF3-A506-6F552D54C30F}">
      <dgm:prSet/>
      <dgm:spPr/>
      <dgm:t>
        <a:bodyPr/>
        <a:lstStyle/>
        <a:p>
          <a:endParaRPr lang="en-US"/>
        </a:p>
      </dgm:t>
    </dgm:pt>
    <dgm:pt modelId="{2AE73A67-3A3D-4AF8-BDC9-6910874D1A3D}">
      <dgm:prSet phldrT="[Text]" custT="1"/>
      <dgm:spPr/>
      <dgm:t>
        <a:bodyPr/>
        <a:lstStyle/>
        <a:p>
          <a:r>
            <a:rPr lang="en-US" sz="3200" b="1" dirty="0" smtClean="0">
              <a:solidFill>
                <a:srgbClr val="002060"/>
              </a:solidFill>
            </a:rPr>
            <a:t>PV </a:t>
          </a:r>
          <a:r>
            <a:rPr lang="en-US" sz="3200" b="1" dirty="0" err="1" smtClean="0">
              <a:solidFill>
                <a:srgbClr val="002060"/>
              </a:solidFill>
            </a:rPr>
            <a:t>এবং</a:t>
          </a:r>
          <a:r>
            <a:rPr lang="en-US" sz="3200" b="1" dirty="0" smtClean="0">
              <a:solidFill>
                <a:srgbClr val="002060"/>
              </a:solidFill>
            </a:rPr>
            <a:t> FV </a:t>
          </a:r>
          <a:r>
            <a:rPr lang="en-US" sz="3200" b="1" dirty="0" err="1" smtClean="0">
              <a:solidFill>
                <a:srgbClr val="002060"/>
              </a:solidFill>
            </a:rPr>
            <a:t>এর</a:t>
          </a:r>
          <a:r>
            <a:rPr lang="en-US" sz="3200" b="1" dirty="0" smtClean="0">
              <a:solidFill>
                <a:srgbClr val="002060"/>
              </a:solidFill>
            </a:rPr>
            <a:t> </a:t>
          </a:r>
          <a:r>
            <a:rPr lang="en-US" sz="3200" b="1" dirty="0" err="1" smtClean="0">
              <a:solidFill>
                <a:srgbClr val="002060"/>
              </a:solidFill>
            </a:rPr>
            <a:t>মধ্যে</a:t>
          </a:r>
          <a:r>
            <a:rPr lang="en-US" sz="3200" b="1" dirty="0" smtClean="0">
              <a:solidFill>
                <a:srgbClr val="002060"/>
              </a:solidFill>
            </a:rPr>
            <a:t> </a:t>
          </a:r>
          <a:r>
            <a:rPr lang="en-US" sz="3200" b="1" dirty="0" err="1" smtClean="0">
              <a:solidFill>
                <a:srgbClr val="002060"/>
              </a:solidFill>
            </a:rPr>
            <a:t>সম্পর্ক</a:t>
          </a:r>
          <a:r>
            <a:rPr lang="en-US" sz="3200" b="1" dirty="0" smtClean="0">
              <a:solidFill>
                <a:srgbClr val="002060"/>
              </a:solidFill>
            </a:rPr>
            <a:t> </a:t>
          </a:r>
          <a:r>
            <a:rPr lang="en-US" sz="3200" b="1" dirty="0" err="1" smtClean="0">
              <a:solidFill>
                <a:srgbClr val="002060"/>
              </a:solidFill>
            </a:rPr>
            <a:t>নির্ণয়</a:t>
          </a:r>
          <a:r>
            <a:rPr lang="en-US" sz="3200" b="1" dirty="0" smtClean="0">
              <a:solidFill>
                <a:srgbClr val="002060"/>
              </a:solidFill>
            </a:rPr>
            <a:t> </a:t>
          </a:r>
          <a:r>
            <a:rPr lang="en-US" sz="3200" b="1" dirty="0" err="1" smtClean="0">
              <a:solidFill>
                <a:srgbClr val="002060"/>
              </a:solidFill>
            </a:rPr>
            <a:t>করতে</a:t>
          </a:r>
          <a:r>
            <a:rPr lang="en-US" sz="3200" b="1" dirty="0" smtClean="0">
              <a:solidFill>
                <a:srgbClr val="002060"/>
              </a:solidFill>
            </a:rPr>
            <a:t> </a:t>
          </a:r>
          <a:r>
            <a:rPr lang="en-US" sz="3200" b="1" dirty="0" err="1" smtClean="0">
              <a:solidFill>
                <a:srgbClr val="002060"/>
              </a:solidFill>
            </a:rPr>
            <a:t>পারবে</a:t>
          </a:r>
          <a:r>
            <a:rPr lang="en-US" sz="3200" b="1" dirty="0" smtClean="0">
              <a:solidFill>
                <a:srgbClr val="002060"/>
              </a:solidFill>
            </a:rPr>
            <a:t>।</a:t>
          </a:r>
          <a:endParaRPr lang="en-US" sz="3200" b="1" u="none" dirty="0">
            <a:solidFill>
              <a:srgbClr val="7030A0"/>
            </a:solidFill>
          </a:endParaRPr>
        </a:p>
      </dgm:t>
    </dgm:pt>
    <dgm:pt modelId="{9F0C0273-98CC-4E17-8A66-99999C43D8AB}" type="parTrans" cxnId="{D18EF652-6159-4D14-BD83-ABBF4AB062E9}">
      <dgm:prSet/>
      <dgm:spPr/>
      <dgm:t>
        <a:bodyPr/>
        <a:lstStyle/>
        <a:p>
          <a:endParaRPr lang="en-US"/>
        </a:p>
      </dgm:t>
    </dgm:pt>
    <dgm:pt modelId="{5353BC97-5D80-45EF-B787-017D52FA7E44}" type="sibTrans" cxnId="{D18EF652-6159-4D14-BD83-ABBF4AB062E9}">
      <dgm:prSet/>
      <dgm:spPr/>
      <dgm:t>
        <a:bodyPr/>
        <a:lstStyle/>
        <a:p>
          <a:endParaRPr lang="en-US"/>
        </a:p>
      </dgm:t>
    </dgm:pt>
    <dgm:pt modelId="{3FA82910-EBD3-4BC0-A17D-97D7EA2EF24C}" type="pres">
      <dgm:prSet presAssocID="{3FA347D8-9D24-4944-B1C4-C10DA75F5509}" presName="Name0" presStyleCnt="0">
        <dgm:presLayoutVars>
          <dgm:dir/>
          <dgm:resizeHandles val="exact"/>
        </dgm:presLayoutVars>
      </dgm:prSet>
      <dgm:spPr/>
      <dgm:t>
        <a:bodyPr/>
        <a:lstStyle/>
        <a:p>
          <a:endParaRPr lang="en-US"/>
        </a:p>
      </dgm:t>
    </dgm:pt>
    <dgm:pt modelId="{4936AFD2-11DE-45B9-AD6A-839FF51BB114}" type="pres">
      <dgm:prSet presAssocID="{91A191BD-57E3-4C9A-BCF8-72134FD232C1}" presName="node" presStyleLbl="node1" presStyleIdx="0" presStyleCnt="2" custLinFactNeighborX="-2906" custLinFactNeighborY="-1639">
        <dgm:presLayoutVars>
          <dgm:bulletEnabled val="1"/>
        </dgm:presLayoutVars>
      </dgm:prSet>
      <dgm:spPr/>
      <dgm:t>
        <a:bodyPr/>
        <a:lstStyle/>
        <a:p>
          <a:endParaRPr lang="en-US"/>
        </a:p>
      </dgm:t>
    </dgm:pt>
    <dgm:pt modelId="{B103D6C1-505F-410F-A654-9896C7E505F7}" type="pres">
      <dgm:prSet presAssocID="{75827863-C58A-469F-9BD7-2B386BAD5254}" presName="sibTrans" presStyleCnt="0"/>
      <dgm:spPr/>
      <dgm:t>
        <a:bodyPr/>
        <a:lstStyle/>
        <a:p>
          <a:endParaRPr lang="en-US"/>
        </a:p>
      </dgm:t>
    </dgm:pt>
    <dgm:pt modelId="{BD0E8127-0DD0-4354-8AE9-A9C456AC98C1}" type="pres">
      <dgm:prSet presAssocID="{2AE73A67-3A3D-4AF8-BDC9-6910874D1A3D}" presName="node" presStyleLbl="node1" presStyleIdx="1" presStyleCnt="2">
        <dgm:presLayoutVars>
          <dgm:bulletEnabled val="1"/>
        </dgm:presLayoutVars>
      </dgm:prSet>
      <dgm:spPr/>
      <dgm:t>
        <a:bodyPr/>
        <a:lstStyle/>
        <a:p>
          <a:endParaRPr lang="en-US"/>
        </a:p>
      </dgm:t>
    </dgm:pt>
  </dgm:ptLst>
  <dgm:cxnLst>
    <dgm:cxn modelId="{73C483F3-E481-439A-906E-E8F8092599DC}" type="presOf" srcId="{2AE73A67-3A3D-4AF8-BDC9-6910874D1A3D}" destId="{BD0E8127-0DD0-4354-8AE9-A9C456AC98C1}" srcOrd="0" destOrd="0" presId="urn:microsoft.com/office/officeart/2005/8/layout/hList6"/>
    <dgm:cxn modelId="{EBC06A24-A033-4E83-B8BD-77827AC2B32E}" type="presOf" srcId="{3FA347D8-9D24-4944-B1C4-C10DA75F5509}" destId="{3FA82910-EBD3-4BC0-A17D-97D7EA2EF24C}" srcOrd="0" destOrd="0" presId="urn:microsoft.com/office/officeart/2005/8/layout/hList6"/>
    <dgm:cxn modelId="{D18EF652-6159-4D14-BD83-ABBF4AB062E9}" srcId="{3FA347D8-9D24-4944-B1C4-C10DA75F5509}" destId="{2AE73A67-3A3D-4AF8-BDC9-6910874D1A3D}" srcOrd="1" destOrd="0" parTransId="{9F0C0273-98CC-4E17-8A66-99999C43D8AB}" sibTransId="{5353BC97-5D80-45EF-B787-017D52FA7E44}"/>
    <dgm:cxn modelId="{183D94D7-C7CB-4EF3-A506-6F552D54C30F}" srcId="{3FA347D8-9D24-4944-B1C4-C10DA75F5509}" destId="{91A191BD-57E3-4C9A-BCF8-72134FD232C1}" srcOrd="0" destOrd="0" parTransId="{E8BB6674-E317-4692-A018-8AB8056D2015}" sibTransId="{75827863-C58A-469F-9BD7-2B386BAD5254}"/>
    <dgm:cxn modelId="{0BD1DA2A-F0F1-471B-8884-40F36D06D470}" type="presOf" srcId="{91A191BD-57E3-4C9A-BCF8-72134FD232C1}" destId="{4936AFD2-11DE-45B9-AD6A-839FF51BB114}" srcOrd="0" destOrd="0" presId="urn:microsoft.com/office/officeart/2005/8/layout/hList6"/>
    <dgm:cxn modelId="{FF812663-2261-48C1-903F-F2328A50F9AB}" type="presParOf" srcId="{3FA82910-EBD3-4BC0-A17D-97D7EA2EF24C}" destId="{4936AFD2-11DE-45B9-AD6A-839FF51BB114}" srcOrd="0" destOrd="0" presId="urn:microsoft.com/office/officeart/2005/8/layout/hList6"/>
    <dgm:cxn modelId="{BB07B4C1-C419-46C8-940F-8AF59804BBBB}" type="presParOf" srcId="{3FA82910-EBD3-4BC0-A17D-97D7EA2EF24C}" destId="{B103D6C1-505F-410F-A654-9896C7E505F7}" srcOrd="1" destOrd="0" presId="urn:microsoft.com/office/officeart/2005/8/layout/hList6"/>
    <dgm:cxn modelId="{A9CBAAC6-5828-41BD-9539-4AE5E8D43DC2}" type="presParOf" srcId="{3FA82910-EBD3-4BC0-A17D-97D7EA2EF24C}" destId="{BD0E8127-0DD0-4354-8AE9-A9C456AC98C1}" srcOrd="2"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B3BCF-C8EB-4DBE-B3EC-579DEEA58DC2}" type="datetimeFigureOut">
              <a:rPr lang="en-US" smtClean="0"/>
              <a:pPr/>
              <a:t>4/12/2021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11095-8C2D-4CC8-8E82-B1E0BEADF0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24" indent="0" algn="ctr">
              <a:buNone/>
              <a:defRPr>
                <a:solidFill>
                  <a:schemeClr val="tx1">
                    <a:tint val="75000"/>
                  </a:schemeClr>
                </a:solidFill>
              </a:defRPr>
            </a:lvl2pPr>
            <a:lvl3pPr marL="1218848" indent="0" algn="ctr">
              <a:buNone/>
              <a:defRPr>
                <a:solidFill>
                  <a:schemeClr val="tx1">
                    <a:tint val="75000"/>
                  </a:schemeClr>
                </a:solidFill>
              </a:defRPr>
            </a:lvl3pPr>
            <a:lvl4pPr marL="1828272" indent="0" algn="ctr">
              <a:buNone/>
              <a:defRPr>
                <a:solidFill>
                  <a:schemeClr val="tx1">
                    <a:tint val="75000"/>
                  </a:schemeClr>
                </a:solidFill>
              </a:defRPr>
            </a:lvl4pPr>
            <a:lvl5pPr marL="2437696" indent="0" algn="ctr">
              <a:buNone/>
              <a:defRPr>
                <a:solidFill>
                  <a:schemeClr val="tx1">
                    <a:tint val="75000"/>
                  </a:schemeClr>
                </a:solidFill>
              </a:defRPr>
            </a:lvl5pPr>
            <a:lvl6pPr marL="3047120" indent="0" algn="ctr">
              <a:buNone/>
              <a:defRPr>
                <a:solidFill>
                  <a:schemeClr val="tx1">
                    <a:tint val="75000"/>
                  </a:schemeClr>
                </a:solidFill>
              </a:defRPr>
            </a:lvl6pPr>
            <a:lvl7pPr marL="3656544" indent="0" algn="ctr">
              <a:buNone/>
              <a:defRPr>
                <a:solidFill>
                  <a:schemeClr val="tx1">
                    <a:tint val="75000"/>
                  </a:schemeClr>
                </a:solidFill>
              </a:defRPr>
            </a:lvl7pPr>
            <a:lvl8pPr marL="4265968" indent="0" algn="ctr">
              <a:buNone/>
              <a:defRPr>
                <a:solidFill>
                  <a:schemeClr val="tx1">
                    <a:tint val="75000"/>
                  </a:schemeClr>
                </a:solidFill>
              </a:defRPr>
            </a:lvl8pPr>
            <a:lvl9pPr marL="487539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DEB46-C1BB-47A5-AF69-E3DD565EC67F}"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DEB46-C1BB-47A5-AF69-E3DD565EC67F}"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5"/>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5"/>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DEB46-C1BB-47A5-AF69-E3DD565EC67F}"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DEB46-C1BB-47A5-AF69-E3DD565EC67F}"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24" indent="0">
              <a:buNone/>
              <a:defRPr sz="2400">
                <a:solidFill>
                  <a:schemeClr val="tx1">
                    <a:tint val="75000"/>
                  </a:schemeClr>
                </a:solidFill>
              </a:defRPr>
            </a:lvl2pPr>
            <a:lvl3pPr marL="1218848" indent="0">
              <a:buNone/>
              <a:defRPr sz="2100">
                <a:solidFill>
                  <a:schemeClr val="tx1">
                    <a:tint val="75000"/>
                  </a:schemeClr>
                </a:solidFill>
              </a:defRPr>
            </a:lvl3pPr>
            <a:lvl4pPr marL="1828272" indent="0">
              <a:buNone/>
              <a:defRPr sz="1900">
                <a:solidFill>
                  <a:schemeClr val="tx1">
                    <a:tint val="75000"/>
                  </a:schemeClr>
                </a:solidFill>
              </a:defRPr>
            </a:lvl4pPr>
            <a:lvl5pPr marL="2437696" indent="0">
              <a:buNone/>
              <a:defRPr sz="1900">
                <a:solidFill>
                  <a:schemeClr val="tx1">
                    <a:tint val="75000"/>
                  </a:schemeClr>
                </a:solidFill>
              </a:defRPr>
            </a:lvl5pPr>
            <a:lvl6pPr marL="3047120" indent="0">
              <a:buNone/>
              <a:defRPr sz="1900">
                <a:solidFill>
                  <a:schemeClr val="tx1">
                    <a:tint val="75000"/>
                  </a:schemeClr>
                </a:solidFill>
              </a:defRPr>
            </a:lvl6pPr>
            <a:lvl7pPr marL="3656544" indent="0">
              <a:buNone/>
              <a:defRPr sz="1900">
                <a:solidFill>
                  <a:schemeClr val="tx1">
                    <a:tint val="75000"/>
                  </a:schemeClr>
                </a:solidFill>
              </a:defRPr>
            </a:lvl7pPr>
            <a:lvl8pPr marL="4265968" indent="0">
              <a:buNone/>
              <a:defRPr sz="1900">
                <a:solidFill>
                  <a:schemeClr val="tx1">
                    <a:tint val="75000"/>
                  </a:schemeClr>
                </a:solidFill>
              </a:defRPr>
            </a:lvl8pPr>
            <a:lvl9pPr marL="4875392"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CDEB46-C1BB-47A5-AF69-E3DD565EC67F}"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2"/>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2"/>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CDEB46-C1BB-47A5-AF69-E3DD565EC67F}"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24" indent="0">
              <a:buNone/>
              <a:defRPr sz="2700" b="1"/>
            </a:lvl2pPr>
            <a:lvl3pPr marL="1218848" indent="0">
              <a:buNone/>
              <a:defRPr sz="2400" b="1"/>
            </a:lvl3pPr>
            <a:lvl4pPr marL="1828272" indent="0">
              <a:buNone/>
              <a:defRPr sz="2100" b="1"/>
            </a:lvl4pPr>
            <a:lvl5pPr marL="2437696" indent="0">
              <a:buNone/>
              <a:defRPr sz="2100" b="1"/>
            </a:lvl5pPr>
            <a:lvl6pPr marL="3047120" indent="0">
              <a:buNone/>
              <a:defRPr sz="2100" b="1"/>
            </a:lvl6pPr>
            <a:lvl7pPr marL="3656544" indent="0">
              <a:buNone/>
              <a:defRPr sz="2100" b="1"/>
            </a:lvl7pPr>
            <a:lvl8pPr marL="4265968" indent="0">
              <a:buNone/>
              <a:defRPr sz="2100" b="1"/>
            </a:lvl8pPr>
            <a:lvl9pPr marL="4875392"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7" y="1535113"/>
            <a:ext cx="5387630" cy="639763"/>
          </a:xfrm>
        </p:spPr>
        <p:txBody>
          <a:bodyPr anchor="b"/>
          <a:lstStyle>
            <a:lvl1pPr marL="0" indent="0">
              <a:buNone/>
              <a:defRPr sz="3200" b="1"/>
            </a:lvl1pPr>
            <a:lvl2pPr marL="609424" indent="0">
              <a:buNone/>
              <a:defRPr sz="2700" b="1"/>
            </a:lvl2pPr>
            <a:lvl3pPr marL="1218848" indent="0">
              <a:buNone/>
              <a:defRPr sz="2400" b="1"/>
            </a:lvl3pPr>
            <a:lvl4pPr marL="1828272" indent="0">
              <a:buNone/>
              <a:defRPr sz="2100" b="1"/>
            </a:lvl4pPr>
            <a:lvl5pPr marL="2437696" indent="0">
              <a:buNone/>
              <a:defRPr sz="2100" b="1"/>
            </a:lvl5pPr>
            <a:lvl6pPr marL="3047120" indent="0">
              <a:buNone/>
              <a:defRPr sz="2100" b="1"/>
            </a:lvl6pPr>
            <a:lvl7pPr marL="3656544" indent="0">
              <a:buNone/>
              <a:defRPr sz="2100" b="1"/>
            </a:lvl7pPr>
            <a:lvl8pPr marL="4265968" indent="0">
              <a:buNone/>
              <a:defRPr sz="2100" b="1"/>
            </a:lvl8pPr>
            <a:lvl9pPr marL="4875392"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CDEB46-C1BB-47A5-AF69-E3DD565EC67F}" type="datetimeFigureOut">
              <a:rPr lang="en-US" smtClean="0"/>
              <a:pPr/>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CDEB46-C1BB-47A5-AF69-E3DD565EC67F}" type="datetimeFigureOut">
              <a:rPr lang="en-US" smtClean="0"/>
              <a:pPr/>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DEB46-C1BB-47A5-AF69-E3DD565EC67F}" type="datetimeFigureOut">
              <a:rPr lang="en-US" smtClean="0"/>
              <a:pPr/>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3" y="273053"/>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900"/>
            </a:lvl1pPr>
            <a:lvl2pPr marL="609424" indent="0">
              <a:buNone/>
              <a:defRPr sz="1600"/>
            </a:lvl2pPr>
            <a:lvl3pPr marL="1218848" indent="0">
              <a:buNone/>
              <a:defRPr sz="1300"/>
            </a:lvl3pPr>
            <a:lvl4pPr marL="1828272" indent="0">
              <a:buNone/>
              <a:defRPr sz="1200"/>
            </a:lvl4pPr>
            <a:lvl5pPr marL="2437696" indent="0">
              <a:buNone/>
              <a:defRPr sz="1200"/>
            </a:lvl5pPr>
            <a:lvl6pPr marL="3047120" indent="0">
              <a:buNone/>
              <a:defRPr sz="1200"/>
            </a:lvl6pPr>
            <a:lvl7pPr marL="3656544" indent="0">
              <a:buNone/>
              <a:defRPr sz="1200"/>
            </a:lvl7pPr>
            <a:lvl8pPr marL="4265968" indent="0">
              <a:buNone/>
              <a:defRPr sz="1200"/>
            </a:lvl8pPr>
            <a:lvl9pPr marL="4875392"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DEB46-C1BB-47A5-AF69-E3DD565EC67F}"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24" indent="0">
              <a:buNone/>
              <a:defRPr sz="3700"/>
            </a:lvl2pPr>
            <a:lvl3pPr marL="1218848" indent="0">
              <a:buNone/>
              <a:defRPr sz="3200"/>
            </a:lvl3pPr>
            <a:lvl4pPr marL="1828272" indent="0">
              <a:buNone/>
              <a:defRPr sz="2700"/>
            </a:lvl4pPr>
            <a:lvl5pPr marL="2437696" indent="0">
              <a:buNone/>
              <a:defRPr sz="2700"/>
            </a:lvl5pPr>
            <a:lvl6pPr marL="3047120" indent="0">
              <a:buNone/>
              <a:defRPr sz="2700"/>
            </a:lvl6pPr>
            <a:lvl7pPr marL="3656544" indent="0">
              <a:buNone/>
              <a:defRPr sz="2700"/>
            </a:lvl7pPr>
            <a:lvl8pPr marL="4265968" indent="0">
              <a:buNone/>
              <a:defRPr sz="2700"/>
            </a:lvl8pPr>
            <a:lvl9pPr marL="4875392" indent="0">
              <a:buNone/>
              <a:defRPr sz="2700"/>
            </a:lvl9pPr>
          </a:lstStyle>
          <a:p>
            <a:endParaRPr lang="en-US"/>
          </a:p>
        </p:txBody>
      </p:sp>
      <p:sp>
        <p:nvSpPr>
          <p:cNvPr id="4" name="Text Placeholder 3"/>
          <p:cNvSpPr>
            <a:spLocks noGrp="1"/>
          </p:cNvSpPr>
          <p:nvPr>
            <p:ph type="body" sz="half" idx="2"/>
          </p:nvPr>
        </p:nvSpPr>
        <p:spPr>
          <a:xfrm>
            <a:off x="2389095" y="5367339"/>
            <a:ext cx="7313295" cy="804863"/>
          </a:xfrm>
        </p:spPr>
        <p:txBody>
          <a:bodyPr/>
          <a:lstStyle>
            <a:lvl1pPr marL="0" indent="0">
              <a:buNone/>
              <a:defRPr sz="1900"/>
            </a:lvl1pPr>
            <a:lvl2pPr marL="609424" indent="0">
              <a:buNone/>
              <a:defRPr sz="1600"/>
            </a:lvl2pPr>
            <a:lvl3pPr marL="1218848" indent="0">
              <a:buNone/>
              <a:defRPr sz="1300"/>
            </a:lvl3pPr>
            <a:lvl4pPr marL="1828272" indent="0">
              <a:buNone/>
              <a:defRPr sz="1200"/>
            </a:lvl4pPr>
            <a:lvl5pPr marL="2437696" indent="0">
              <a:buNone/>
              <a:defRPr sz="1200"/>
            </a:lvl5pPr>
            <a:lvl6pPr marL="3047120" indent="0">
              <a:buNone/>
              <a:defRPr sz="1200"/>
            </a:lvl6pPr>
            <a:lvl7pPr marL="3656544" indent="0">
              <a:buNone/>
              <a:defRPr sz="1200"/>
            </a:lvl7pPr>
            <a:lvl8pPr marL="4265968" indent="0">
              <a:buNone/>
              <a:defRPr sz="1200"/>
            </a:lvl8pPr>
            <a:lvl9pPr marL="4875392"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DEB46-C1BB-47A5-AF69-E3DD565EC67F}"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85" tIns="60943" rIns="121885" bIns="6094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85" tIns="60943" rIns="121885" bIns="609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2"/>
            <a:ext cx="2844059" cy="365125"/>
          </a:xfrm>
          <a:prstGeom prst="rect">
            <a:avLst/>
          </a:prstGeom>
        </p:spPr>
        <p:txBody>
          <a:bodyPr vert="horz" lIns="121885" tIns="60943" rIns="121885" bIns="60943" rtlCol="0" anchor="ctr"/>
          <a:lstStyle>
            <a:lvl1pPr algn="l">
              <a:defRPr sz="1600">
                <a:solidFill>
                  <a:schemeClr val="tx1">
                    <a:tint val="75000"/>
                  </a:schemeClr>
                </a:solidFill>
              </a:defRPr>
            </a:lvl1pPr>
          </a:lstStyle>
          <a:p>
            <a:fld id="{8DCDEB46-C1BB-47A5-AF69-E3DD565EC67F}" type="datetimeFigureOut">
              <a:rPr lang="en-US" smtClean="0"/>
              <a:pPr/>
              <a:t>4/12/2021</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1885" tIns="60943" rIns="121885" bIns="6094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121885" tIns="60943" rIns="121885" bIns="60943" rtlCol="0" anchor="ctr"/>
          <a:lstStyle>
            <a:lvl1pPr algn="r">
              <a:defRPr sz="1600">
                <a:solidFill>
                  <a:schemeClr val="tx1">
                    <a:tint val="75000"/>
                  </a:schemeClr>
                </a:solidFill>
              </a:defRPr>
            </a:lvl1pPr>
          </a:lstStyle>
          <a:p>
            <a:fld id="{E56D18B6-8778-45CE-8369-C6CB4A76B0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848" rtl="0" eaLnBrk="1" latinLnBrk="0" hangingPunct="1">
        <a:spcBef>
          <a:spcPct val="0"/>
        </a:spcBef>
        <a:buNone/>
        <a:defRPr sz="5900" kern="1200">
          <a:solidFill>
            <a:schemeClr val="tx1"/>
          </a:solidFill>
          <a:latin typeface="+mj-lt"/>
          <a:ea typeface="+mj-ea"/>
          <a:cs typeface="+mj-cs"/>
        </a:defRPr>
      </a:lvl1pPr>
    </p:titleStyle>
    <p:bodyStyle>
      <a:lvl1pPr marL="457068" indent="-457068" algn="l" defTabSz="1218848"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13" indent="-380889" algn="l" defTabSz="1218848"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560" indent="-304712" algn="l" defTabSz="121884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984"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408"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1832"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256"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680"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104"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848" rtl="0" eaLnBrk="1" latinLnBrk="0" hangingPunct="1">
        <a:defRPr sz="2400" kern="1200">
          <a:solidFill>
            <a:schemeClr val="tx1"/>
          </a:solidFill>
          <a:latin typeface="+mn-lt"/>
          <a:ea typeface="+mn-ea"/>
          <a:cs typeface="+mn-cs"/>
        </a:defRPr>
      </a:lvl1pPr>
      <a:lvl2pPr marL="609424" algn="l" defTabSz="1218848" rtl="0" eaLnBrk="1" latinLnBrk="0" hangingPunct="1">
        <a:defRPr sz="2400" kern="1200">
          <a:solidFill>
            <a:schemeClr val="tx1"/>
          </a:solidFill>
          <a:latin typeface="+mn-lt"/>
          <a:ea typeface="+mn-ea"/>
          <a:cs typeface="+mn-cs"/>
        </a:defRPr>
      </a:lvl2pPr>
      <a:lvl3pPr marL="1218848" algn="l" defTabSz="1218848" rtl="0" eaLnBrk="1" latinLnBrk="0" hangingPunct="1">
        <a:defRPr sz="2400" kern="1200">
          <a:solidFill>
            <a:schemeClr val="tx1"/>
          </a:solidFill>
          <a:latin typeface="+mn-lt"/>
          <a:ea typeface="+mn-ea"/>
          <a:cs typeface="+mn-cs"/>
        </a:defRPr>
      </a:lvl3pPr>
      <a:lvl4pPr marL="1828272" algn="l" defTabSz="1218848" rtl="0" eaLnBrk="1" latinLnBrk="0" hangingPunct="1">
        <a:defRPr sz="2400" kern="1200">
          <a:solidFill>
            <a:schemeClr val="tx1"/>
          </a:solidFill>
          <a:latin typeface="+mn-lt"/>
          <a:ea typeface="+mn-ea"/>
          <a:cs typeface="+mn-cs"/>
        </a:defRPr>
      </a:lvl4pPr>
      <a:lvl5pPr marL="2437696" algn="l" defTabSz="1218848" rtl="0" eaLnBrk="1" latinLnBrk="0" hangingPunct="1">
        <a:defRPr sz="2400" kern="1200">
          <a:solidFill>
            <a:schemeClr val="tx1"/>
          </a:solidFill>
          <a:latin typeface="+mn-lt"/>
          <a:ea typeface="+mn-ea"/>
          <a:cs typeface="+mn-cs"/>
        </a:defRPr>
      </a:lvl5pPr>
      <a:lvl6pPr marL="3047120" algn="l" defTabSz="1218848" rtl="0" eaLnBrk="1" latinLnBrk="0" hangingPunct="1">
        <a:defRPr sz="2400" kern="1200">
          <a:solidFill>
            <a:schemeClr val="tx1"/>
          </a:solidFill>
          <a:latin typeface="+mn-lt"/>
          <a:ea typeface="+mn-ea"/>
          <a:cs typeface="+mn-cs"/>
        </a:defRPr>
      </a:lvl6pPr>
      <a:lvl7pPr marL="3656544" algn="l" defTabSz="1218848" rtl="0" eaLnBrk="1" latinLnBrk="0" hangingPunct="1">
        <a:defRPr sz="2400" kern="1200">
          <a:solidFill>
            <a:schemeClr val="tx1"/>
          </a:solidFill>
          <a:latin typeface="+mn-lt"/>
          <a:ea typeface="+mn-ea"/>
          <a:cs typeface="+mn-cs"/>
        </a:defRPr>
      </a:lvl7pPr>
      <a:lvl8pPr marL="4265968" algn="l" defTabSz="1218848" rtl="0" eaLnBrk="1" latinLnBrk="0" hangingPunct="1">
        <a:defRPr sz="2400" kern="1200">
          <a:solidFill>
            <a:schemeClr val="tx1"/>
          </a:solidFill>
          <a:latin typeface="+mn-lt"/>
          <a:ea typeface="+mn-ea"/>
          <a:cs typeface="+mn-cs"/>
        </a:defRPr>
      </a:lvl8pPr>
      <a:lvl9pPr marL="4875392" algn="l" defTabSz="121884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8.wdp"/><Relationship Id="rId3" Type="http://schemas.openxmlformats.org/officeDocument/2006/relationships/image" Target="../media/image21.jpe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jpeg"/><Relationship Id="rId9"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35.png"/><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2" y="179162"/>
            <a:ext cx="11887140" cy="6513739"/>
          </a:xfrm>
          <a:prstGeom prst="rect">
            <a:avLst/>
          </a:prstGeom>
          <a:noFill/>
          <a:ln w="254000">
            <a:solidFill>
              <a:schemeClr val="accent6">
                <a:lumMod val="75000"/>
              </a:schemeClr>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85" tIns="42193" rIns="84385" bIns="42193" numCol="1" spcCol="0" rtlCol="0" fromWordArt="0" anchor="ctr" anchorCtr="0" forceAA="0" compatLnSpc="1">
            <a:prstTxWarp prst="textNoShape">
              <a:avLst/>
            </a:prstTxWarp>
            <a:noAutofit/>
          </a:bodyPr>
          <a:lstStyle/>
          <a:p>
            <a:pPr algn="ctr"/>
            <a:endParaRPr lang="en-US" sz="2278"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xmlns="" val="0"/>
              </a:ext>
            </a:extLst>
          </a:blip>
          <a:srcRect b="4657"/>
          <a:stretch/>
        </p:blipFill>
        <p:spPr>
          <a:xfrm>
            <a:off x="384722" y="415726"/>
            <a:ext cx="11424690" cy="6019799"/>
          </a:xfrm>
          <a:prstGeom prst="rect">
            <a:avLst/>
          </a:prstGeom>
          <a:ln w="76200">
            <a:solidFill>
              <a:srgbClr val="0070C0"/>
            </a:solidFill>
          </a:ln>
        </p:spPr>
      </p:pic>
      <p:sp>
        <p:nvSpPr>
          <p:cNvPr id="7" name="Rounded Rectangle 6"/>
          <p:cNvSpPr/>
          <p:nvPr/>
        </p:nvSpPr>
        <p:spPr>
          <a:xfrm>
            <a:off x="2992154" y="362859"/>
            <a:ext cx="7176696" cy="991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18105" y="489964"/>
            <a:ext cx="4177747" cy="707886"/>
          </a:xfrm>
          <a:prstGeom prst="rect">
            <a:avLst/>
          </a:prstGeom>
          <a:noFill/>
        </p:spPr>
        <p:txBody>
          <a:bodyPr wrap="none" rtlCol="0">
            <a:spAutoFit/>
          </a:bodyPr>
          <a:lstStyle/>
          <a:p>
            <a:r>
              <a:rPr lang="bn-BD" sz="4000" dirty="0">
                <a:solidFill>
                  <a:srgbClr val="FFFF00"/>
                </a:solidFill>
              </a:rPr>
              <a:t>এই পাঠ শেষে শিক্ষার্থীরা </a:t>
            </a:r>
            <a:r>
              <a:rPr lang="bn-BD" sz="4000" dirty="0" smtClean="0">
                <a:solidFill>
                  <a:srgbClr val="FFFF00"/>
                </a:solidFill>
              </a:rPr>
              <a:t>-</a:t>
            </a:r>
            <a:endParaRPr lang="en-US" sz="4000" dirty="0">
              <a:solidFill>
                <a:srgbClr val="FFFF00"/>
              </a:solidFill>
            </a:endParaRPr>
          </a:p>
        </p:txBody>
      </p:sp>
      <p:graphicFrame>
        <p:nvGraphicFramePr>
          <p:cNvPr id="9" name="Diagram 8"/>
          <p:cNvGraphicFramePr/>
          <p:nvPr/>
        </p:nvGraphicFramePr>
        <p:xfrm>
          <a:off x="594973" y="1746700"/>
          <a:ext cx="10991202"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462257" y="479868"/>
            <a:ext cx="3096065" cy="707886"/>
          </a:xfrm>
          <a:prstGeom prst="rect">
            <a:avLst/>
          </a:prstGeom>
        </p:spPr>
        <p:txBody>
          <a:bodyPr wrap="square">
            <a:spAutoFit/>
          </a:bodyPr>
          <a:lstStyle/>
          <a:p>
            <a:r>
              <a:rPr lang="en-US" sz="4000" b="1" dirty="0" err="1" smtClean="0">
                <a:solidFill>
                  <a:srgbClr val="002060"/>
                </a:solidFill>
                <a:latin typeface="NikoshBAN" pitchFamily="2" charset="0"/>
                <a:cs typeface="NikoshBAN" pitchFamily="2" charset="0"/>
              </a:rPr>
              <a:t>শিখনফলঃ</a:t>
            </a:r>
            <a:r>
              <a:rPr lang="en-US" sz="4000" b="1" dirty="0" smtClean="0">
                <a:solidFill>
                  <a:srgbClr val="002060"/>
                </a:solidFill>
                <a:latin typeface="NikoshBAN" pitchFamily="2" charset="0"/>
                <a:cs typeface="NikoshBAN" pitchFamily="2" charset="0"/>
              </a:rPr>
              <a:t>-</a:t>
            </a:r>
            <a:endParaRPr lang="en-US" sz="4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4936AFD2-11DE-45B9-AD6A-839FF51BB114}"/>
                                            </p:graphicEl>
                                          </p:spTgt>
                                        </p:tgtEl>
                                        <p:attrNameLst>
                                          <p:attrName>style.visibility</p:attrName>
                                        </p:attrNameLst>
                                      </p:cBhvr>
                                      <p:to>
                                        <p:strVal val="visible"/>
                                      </p:to>
                                    </p:set>
                                    <p:animEffect transition="in" filter="fade">
                                      <p:cBhvr>
                                        <p:cTn id="12" dur="2000"/>
                                        <p:tgtEl>
                                          <p:spTgt spid="9">
                                            <p:graphicEl>
                                              <a:dgm id="{4936AFD2-11DE-45B9-AD6A-839FF51BB11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BD0E8127-0DD0-4354-8AE9-A9C456AC98C1}"/>
                                            </p:graphicEl>
                                          </p:spTgt>
                                        </p:tgtEl>
                                        <p:attrNameLst>
                                          <p:attrName>style.visibility</p:attrName>
                                        </p:attrNameLst>
                                      </p:cBhvr>
                                      <p:to>
                                        <p:strVal val="visible"/>
                                      </p:to>
                                    </p:set>
                                    <p:animEffect transition="in" filter="fade">
                                      <p:cBhvr>
                                        <p:cTn id="17" dur="2000"/>
                                        <p:tgtEl>
                                          <p:spTgt spid="9">
                                            <p:graphicEl>
                                              <a:dgm id="{BD0E8127-0DD0-4354-8AE9-A9C456AC98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
        <p:nvSpPr>
          <p:cNvPr id="4" name="Rectangle 3"/>
          <p:cNvSpPr/>
          <p:nvPr/>
        </p:nvSpPr>
        <p:spPr>
          <a:xfrm>
            <a:off x="609931" y="2590800"/>
            <a:ext cx="4036681" cy="461665"/>
          </a:xfrm>
          <a:prstGeom prst="rect">
            <a:avLst/>
          </a:prstGeom>
        </p:spPr>
        <p:txBody>
          <a:bodyPr wrap="none">
            <a:spAutoFit/>
          </a:bodyPr>
          <a:lstStyle/>
          <a:p>
            <a:pPr algn="ctr"/>
            <a:r>
              <a:rPr lang="en-US" b="1" dirty="0" err="1" smtClean="0">
                <a:solidFill>
                  <a:srgbClr val="002060"/>
                </a:solidFill>
                <a:latin typeface="NikoshBAN" pitchFamily="2" charset="0"/>
                <a:cs typeface="NikoshBAN" pitchFamily="2" charset="0"/>
              </a:rPr>
              <a:t>অর্থের</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মূল্য</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পরিবর্তন</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হয়</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কেন</a:t>
            </a:r>
            <a:r>
              <a:rPr lang="en-US" b="1" dirty="0" smtClean="0">
                <a:solidFill>
                  <a:srgbClr val="002060"/>
                </a:solidFill>
                <a:latin typeface="NikoshBAN" pitchFamily="2" charset="0"/>
                <a:cs typeface="NikoshBAN" pitchFamily="2" charset="0"/>
              </a:rPr>
              <a:t>?</a:t>
            </a:r>
            <a:endParaRPr lang="en-US" sz="1100" dirty="0">
              <a:solidFill>
                <a:srgbClr val="002060"/>
              </a:solidFill>
              <a:latin typeface="NikoshBAN" pitchFamily="2" charset="0"/>
              <a:cs typeface="NikoshBAN" pitchFamily="2" charset="0"/>
            </a:endParaRPr>
          </a:p>
        </p:txBody>
      </p:sp>
      <p:sp>
        <p:nvSpPr>
          <p:cNvPr id="5" name="Rectangle 4"/>
          <p:cNvSpPr/>
          <p:nvPr/>
        </p:nvSpPr>
        <p:spPr>
          <a:xfrm>
            <a:off x="613706" y="3124200"/>
            <a:ext cx="2661306" cy="461665"/>
          </a:xfrm>
          <a:prstGeom prst="rect">
            <a:avLst/>
          </a:prstGeom>
        </p:spPr>
        <p:txBody>
          <a:bodyPr wrap="none">
            <a:spAutoFit/>
          </a:bodyPr>
          <a:lstStyle/>
          <a:p>
            <a:pPr algn="ctr"/>
            <a:r>
              <a:rPr lang="en-US" b="1" dirty="0" err="1" smtClean="0">
                <a:solidFill>
                  <a:srgbClr val="002060"/>
                </a:solidFill>
                <a:latin typeface="NikoshBAN" pitchFamily="2" charset="0"/>
                <a:cs typeface="NikoshBAN" pitchFamily="2" charset="0"/>
              </a:rPr>
              <a:t>সুদের</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হারের</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কারণে</a:t>
            </a:r>
            <a:endParaRPr lang="en-US" sz="1100" dirty="0">
              <a:solidFill>
                <a:srgbClr val="002060"/>
              </a:solidFill>
              <a:latin typeface="NikoshBAN" pitchFamily="2" charset="0"/>
              <a:cs typeface="NikoshBAN" pitchFamily="2" charset="0"/>
            </a:endParaRPr>
          </a:p>
        </p:txBody>
      </p:sp>
      <p:sp>
        <p:nvSpPr>
          <p:cNvPr id="6" name="Rectangle 5"/>
          <p:cNvSpPr/>
          <p:nvPr/>
        </p:nvSpPr>
        <p:spPr>
          <a:xfrm>
            <a:off x="608012" y="2000071"/>
            <a:ext cx="10972800" cy="461665"/>
          </a:xfrm>
          <a:prstGeom prst="rect">
            <a:avLst/>
          </a:prstGeom>
        </p:spPr>
        <p:txBody>
          <a:bodyPr wrap="square">
            <a:spAutoFit/>
          </a:bodyPr>
          <a:lstStyle/>
          <a:p>
            <a:r>
              <a:rPr lang="as-IN" b="1" dirty="0" smtClean="0">
                <a:solidFill>
                  <a:srgbClr val="002060"/>
                </a:solidFill>
              </a:rPr>
              <a:t>সময়ের সাথে সাথে অর্থের মূল্যের যে পরিবর্তন ঘটে, তাকেই অর্থের সময়মূল্য বলে।</a:t>
            </a:r>
            <a:endParaRPr lang="as-IN" b="1" dirty="0">
              <a:solidFill>
                <a:srgbClr val="002060"/>
              </a:solidFill>
            </a:endParaRPr>
          </a:p>
        </p:txBody>
      </p:sp>
      <p:sp>
        <p:nvSpPr>
          <p:cNvPr id="7" name="Rectangle 6"/>
          <p:cNvSpPr/>
          <p:nvPr/>
        </p:nvSpPr>
        <p:spPr>
          <a:xfrm>
            <a:off x="684212" y="1542871"/>
            <a:ext cx="2133919" cy="461665"/>
          </a:xfrm>
          <a:prstGeom prst="rect">
            <a:avLst/>
          </a:prstGeom>
        </p:spPr>
        <p:txBody>
          <a:bodyPr wrap="none">
            <a:spAutoFit/>
          </a:bodyPr>
          <a:lstStyle/>
          <a:p>
            <a:pPr algn="ctr"/>
            <a:r>
              <a:rPr lang="en-US" b="1" dirty="0" err="1" smtClean="0">
                <a:solidFill>
                  <a:srgbClr val="002060"/>
                </a:solidFill>
                <a:latin typeface="NikoshBAN" pitchFamily="2" charset="0"/>
                <a:cs typeface="NikoshBAN" pitchFamily="2" charset="0"/>
              </a:rPr>
              <a:t>অর্থের</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মূল্য</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কী</a:t>
            </a:r>
            <a:r>
              <a:rPr lang="en-US" b="1" dirty="0" smtClean="0">
                <a:solidFill>
                  <a:srgbClr val="002060"/>
                </a:solidFill>
                <a:latin typeface="NikoshBAN" pitchFamily="2" charset="0"/>
                <a:cs typeface="NikoshBAN" pitchFamily="2" charset="0"/>
              </a:rPr>
              <a:t>?</a:t>
            </a:r>
            <a:endParaRPr lang="en-US" sz="1100" dirty="0">
              <a:solidFill>
                <a:srgbClr val="002060"/>
              </a:solidFill>
              <a:latin typeface="NikoshBAN" pitchFamily="2" charset="0"/>
              <a:cs typeface="NikoshBAN" pitchFamily="2" charset="0"/>
            </a:endParaRPr>
          </a:p>
        </p:txBody>
      </p:sp>
      <p:sp>
        <p:nvSpPr>
          <p:cNvPr id="8" name="Rectangle 7"/>
          <p:cNvSpPr/>
          <p:nvPr/>
        </p:nvSpPr>
        <p:spPr>
          <a:xfrm>
            <a:off x="608012" y="3752671"/>
            <a:ext cx="10972800" cy="830997"/>
          </a:xfrm>
          <a:prstGeom prst="rect">
            <a:avLst/>
          </a:prstGeom>
        </p:spPr>
        <p:txBody>
          <a:bodyPr wrap="square">
            <a:spAutoFit/>
          </a:bodyPr>
          <a:lstStyle/>
          <a:p>
            <a:r>
              <a:rPr lang="as-IN" b="1" dirty="0" smtClean="0"/>
              <a:t>অর্থাৎ আজকের প্রাপ্ত ১০০ টাকা আর ৫ বছর পরে প্রাপ্ত ১০০ টাকা সমান মূল্য বহন করে না। </a:t>
            </a:r>
            <a:endParaRPr lang="en-US" b="1" dirty="0"/>
          </a:p>
        </p:txBody>
      </p:sp>
      <p:sp>
        <p:nvSpPr>
          <p:cNvPr id="9" name="Rectangle 8"/>
          <p:cNvSpPr/>
          <p:nvPr/>
        </p:nvSpPr>
        <p:spPr>
          <a:xfrm>
            <a:off x="608012" y="4590871"/>
            <a:ext cx="10972800" cy="461665"/>
          </a:xfrm>
          <a:prstGeom prst="rect">
            <a:avLst/>
          </a:prstGeom>
        </p:spPr>
        <p:txBody>
          <a:bodyPr wrap="square">
            <a:spAutoFit/>
          </a:bodyPr>
          <a:lstStyle/>
          <a:p>
            <a:r>
              <a:rPr lang="as-IN" b="1" dirty="0" smtClean="0"/>
              <a:t>কারণ বর্তমানের ১০০ টাকার ক্রয় ক্ষমতা ৫ বছর পরের ১০০ টাকা থেকে বেশি। </a:t>
            </a:r>
            <a:endParaRPr lang="en-US" b="1" dirty="0"/>
          </a:p>
        </p:txBody>
      </p:sp>
      <p:sp>
        <p:nvSpPr>
          <p:cNvPr id="10" name="Rectangle 9"/>
          <p:cNvSpPr/>
          <p:nvPr/>
        </p:nvSpPr>
        <p:spPr>
          <a:xfrm>
            <a:off x="608012" y="5200471"/>
            <a:ext cx="10972800" cy="1200329"/>
          </a:xfrm>
          <a:prstGeom prst="rect">
            <a:avLst/>
          </a:prstGeom>
        </p:spPr>
        <p:txBody>
          <a:bodyPr wrap="square">
            <a:spAutoFit/>
          </a:bodyPr>
          <a:lstStyle/>
          <a:p>
            <a:r>
              <a:rPr lang="as-IN" b="1" dirty="0" smtClean="0"/>
              <a:t>অর্থাৎ বর্তমানে প্রাপ্ত অর্থের মূল্য কিছু দিন পরে প্রাপ্ত অর্থের মূল্য অপেক্ষা বেশি। ঠিক একই ভাবে ভবিষ্যতে প্রাপ্ত অর্থের মূল্য বর্তমানে প্রাপ্ত অর্থের মূল্য অপেক্ষা কম। এই ধারণাই হচ্ছে অর্থের সময় মূল্য ধারণা। </a:t>
            </a:r>
            <a:endParaRPr lang="en-US" b="1" dirty="0"/>
          </a:p>
        </p:txBody>
      </p:sp>
      <p:pic>
        <p:nvPicPr>
          <p:cNvPr id="1026" name="Picture 2"/>
          <p:cNvPicPr>
            <a:picLocks noChangeAspect="1" noChangeArrowheads="1"/>
          </p:cNvPicPr>
          <p:nvPr/>
        </p:nvPicPr>
        <p:blipFill>
          <a:blip r:embed="rId3"/>
          <a:srcRect/>
          <a:stretch>
            <a:fillRect/>
          </a:stretch>
        </p:blipFill>
        <p:spPr bwMode="auto">
          <a:xfrm>
            <a:off x="608012" y="457200"/>
            <a:ext cx="6624638" cy="990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
        <p:nvSpPr>
          <p:cNvPr id="4" name="Rectangle 3"/>
          <p:cNvSpPr/>
          <p:nvPr/>
        </p:nvSpPr>
        <p:spPr>
          <a:xfrm>
            <a:off x="608012" y="685800"/>
            <a:ext cx="7678705" cy="461665"/>
          </a:xfrm>
          <a:prstGeom prst="rect">
            <a:avLst/>
          </a:prstGeom>
        </p:spPr>
        <p:txBody>
          <a:bodyPr wrap="none">
            <a:spAutoFit/>
          </a:bodyPr>
          <a:lstStyle/>
          <a:p>
            <a:r>
              <a:rPr lang="as-IN" b="1" dirty="0" smtClean="0"/>
              <a:t>অর্থে সময় মূল্য ব্যবহার করে সুযোগ ব্যয় নির্ণয় করা যায়। </a:t>
            </a:r>
            <a:endParaRPr lang="en-US" b="1" dirty="0"/>
          </a:p>
        </p:txBody>
      </p:sp>
      <p:sp>
        <p:nvSpPr>
          <p:cNvPr id="5" name="Rectangle 4"/>
          <p:cNvSpPr/>
          <p:nvPr/>
        </p:nvSpPr>
        <p:spPr>
          <a:xfrm>
            <a:off x="608012" y="1219200"/>
            <a:ext cx="10972800" cy="830997"/>
          </a:xfrm>
          <a:prstGeom prst="rect">
            <a:avLst/>
          </a:prstGeom>
        </p:spPr>
        <p:txBody>
          <a:bodyPr wrap="square">
            <a:spAutoFit/>
          </a:bodyPr>
          <a:lstStyle/>
          <a:p>
            <a:r>
              <a:rPr lang="as-IN" b="1" dirty="0" smtClean="0"/>
              <a:t>অর্থাৎ কোনো একটি প্রকল্পে  অর্থ বিনিয়োগ করলে অন্য কোনো প্রকল্পে অর্থ</a:t>
            </a:r>
            <a:r>
              <a:rPr lang="en-US" b="1" dirty="0" smtClean="0"/>
              <a:t> </a:t>
            </a:r>
            <a:r>
              <a:rPr lang="as-IN" b="1" dirty="0" smtClean="0"/>
              <a:t>বিনিয়োগের সুযোগ ত্যাগ করতে হয়। যাকে অর্থায়নে সুযোগ ব্যয় বলে। </a:t>
            </a:r>
            <a:endParaRPr lang="en-US" b="1" dirty="0"/>
          </a:p>
        </p:txBody>
      </p:sp>
      <p:pic>
        <p:nvPicPr>
          <p:cNvPr id="2050" name="Picture 2"/>
          <p:cNvPicPr>
            <a:picLocks noChangeAspect="1" noChangeArrowheads="1"/>
          </p:cNvPicPr>
          <p:nvPr/>
        </p:nvPicPr>
        <p:blipFill>
          <a:blip r:embed="rId3"/>
          <a:srcRect/>
          <a:stretch>
            <a:fillRect/>
          </a:stretch>
        </p:blipFill>
        <p:spPr bwMode="auto">
          <a:xfrm>
            <a:off x="579437" y="2133600"/>
            <a:ext cx="11001375" cy="15716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92337" y="3733800"/>
            <a:ext cx="1504950" cy="4000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2513012" y="3733800"/>
            <a:ext cx="1733550" cy="4095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4646612" y="3771900"/>
            <a:ext cx="1933575" cy="34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
        <p:nvSpPr>
          <p:cNvPr id="4" name="TextBox 3"/>
          <p:cNvSpPr txBox="1"/>
          <p:nvPr/>
        </p:nvSpPr>
        <p:spPr>
          <a:xfrm>
            <a:off x="4175460" y="191869"/>
            <a:ext cx="4662152" cy="646331"/>
          </a:xfrm>
          <a:prstGeom prst="rect">
            <a:avLst/>
          </a:prstGeom>
          <a:solidFill>
            <a:schemeClr val="bg2">
              <a:lumMod val="90000"/>
            </a:schemeClr>
          </a:solidFill>
          <a:ln>
            <a:solidFill>
              <a:schemeClr val="accent2"/>
            </a:solidFill>
          </a:ln>
          <a:effectLst>
            <a:outerShdw blurRad="50800" dist="38100" dir="8100000" algn="tr" rotWithShape="0">
              <a:prstClr val="black">
                <a:alpha val="40000"/>
              </a:prstClr>
            </a:outerShdw>
          </a:effectLst>
        </p:spPr>
        <p:txBody>
          <a:bodyPr wrap="square" rtlCol="0">
            <a:spAutoFit/>
          </a:bodyPr>
          <a:lstStyle/>
          <a:p>
            <a:pPr algn="ctr"/>
            <a:r>
              <a:rPr lang="en-US" sz="3600" dirty="0" err="1" smtClean="0">
                <a:latin typeface="Shonar Bangla" pitchFamily="34" charset="0"/>
                <a:cs typeface="Shonar Bangla" pitchFamily="34" charset="0"/>
              </a:rPr>
              <a:t>অর্থের</a:t>
            </a:r>
            <a:r>
              <a:rPr lang="en-US" sz="3600" dirty="0" smtClean="0">
                <a:latin typeface="Shonar Bangla" pitchFamily="34" charset="0"/>
                <a:cs typeface="Shonar Bangla" pitchFamily="34" charset="0"/>
              </a:rPr>
              <a:t> </a:t>
            </a:r>
            <a:r>
              <a:rPr lang="en-US" sz="3600" dirty="0" err="1" smtClean="0">
                <a:latin typeface="Shonar Bangla" pitchFamily="34" charset="0"/>
                <a:cs typeface="Shonar Bangla" pitchFamily="34" charset="0"/>
              </a:rPr>
              <a:t>সময়</a:t>
            </a:r>
            <a:r>
              <a:rPr lang="en-US" sz="3600" dirty="0" smtClean="0">
                <a:latin typeface="Shonar Bangla" pitchFamily="34" charset="0"/>
                <a:cs typeface="Shonar Bangla" pitchFamily="34" charset="0"/>
              </a:rPr>
              <a:t> </a:t>
            </a:r>
            <a:r>
              <a:rPr lang="en-US" sz="3600" dirty="0" err="1" smtClean="0">
                <a:latin typeface="Shonar Bangla" pitchFamily="34" charset="0"/>
                <a:cs typeface="Shonar Bangla" pitchFamily="34" charset="0"/>
              </a:rPr>
              <a:t>মূল্যের</a:t>
            </a:r>
            <a:r>
              <a:rPr lang="en-US" sz="3600" dirty="0" smtClean="0">
                <a:latin typeface="Shonar Bangla" pitchFamily="34" charset="0"/>
                <a:cs typeface="Shonar Bangla" pitchFamily="34" charset="0"/>
              </a:rPr>
              <a:t> </a:t>
            </a:r>
            <a:r>
              <a:rPr lang="en-US" sz="3600" dirty="0" err="1" smtClean="0">
                <a:latin typeface="Shonar Bangla" pitchFamily="34" charset="0"/>
                <a:cs typeface="Shonar Bangla" pitchFamily="34" charset="0"/>
              </a:rPr>
              <a:t>গুরূত্ব</a:t>
            </a:r>
            <a:r>
              <a:rPr lang="en-US" sz="3600" dirty="0" smtClean="0">
                <a:latin typeface="Shonar Bangla" pitchFamily="34" charset="0"/>
                <a:cs typeface="Shonar Bangla" pitchFamily="34" charset="0"/>
              </a:rPr>
              <a:t> </a:t>
            </a:r>
            <a:endParaRPr lang="en-US" sz="3600" dirty="0">
              <a:latin typeface="Shonar Bangla" pitchFamily="34" charset="0"/>
              <a:cs typeface="Shonar Bangla" pitchFamily="34" charset="0"/>
            </a:endParaRPr>
          </a:p>
        </p:txBody>
      </p:sp>
      <p:sp>
        <p:nvSpPr>
          <p:cNvPr id="5" name="TextBox 4"/>
          <p:cNvSpPr txBox="1"/>
          <p:nvPr/>
        </p:nvSpPr>
        <p:spPr>
          <a:xfrm>
            <a:off x="576889" y="1108849"/>
            <a:ext cx="2240923" cy="646331"/>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3600" dirty="0" smtClean="0">
                <a:latin typeface="Shonar Bangla" pitchFamily="34" charset="0"/>
                <a:cs typeface="Shonar Bangla" pitchFamily="34" charset="0"/>
              </a:rPr>
              <a:t>১।সুযোগ ব্যয়</a:t>
            </a:r>
            <a:endParaRPr lang="en-US" sz="3600" dirty="0">
              <a:latin typeface="Shonar Bangla" pitchFamily="34" charset="0"/>
              <a:cs typeface="Shonar Bangla" pitchFamily="34" charset="0"/>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579224" y="2379117"/>
            <a:ext cx="2839223" cy="1888083"/>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586991" y="2358512"/>
            <a:ext cx="2823691" cy="2061088"/>
          </a:xfrm>
          <a:prstGeom prst="rect">
            <a:avLst/>
          </a:prstGeom>
        </p:spPr>
      </p:pic>
      <p:pic>
        <p:nvPicPr>
          <p:cNvPr id="8" name="Picture 7"/>
          <p:cNvPicPr>
            <a:picLocks noChangeAspect="1"/>
          </p:cNvPicPr>
          <p:nvPr/>
        </p:nvPicPr>
        <p:blipFill rotWithShape="1">
          <a:blip r:embed="rId5">
            <a:extLst>
              <a:ext uri="{BEBA8EAE-BF5A-486C-A8C5-ECC9F3942E4B}">
                <a14:imgProps xmlns="" xmlns:a14="http://schemas.microsoft.com/office/drawing/2010/main">
                  <a14:imgLayer r:embed="rId6">
                    <a14:imgEffect>
                      <a14:backgroundRemoval t="50014" b="94446" l="2999" r="26990"/>
                    </a14:imgEffect>
                  </a14:imgLayer>
                </a14:imgProps>
              </a:ext>
              <a:ext uri="{28A0092B-C50C-407E-A947-70E740481C1C}">
                <a14:useLocalDpi xmlns="" xmlns:a14="http://schemas.microsoft.com/office/drawing/2010/main" val="0"/>
              </a:ext>
            </a:extLst>
          </a:blip>
          <a:srcRect l="-1" t="44460" r="70011"/>
          <a:stretch/>
        </p:blipFill>
        <p:spPr>
          <a:xfrm>
            <a:off x="4880423" y="1108849"/>
            <a:ext cx="618269" cy="1122293"/>
          </a:xfrm>
          <a:prstGeom prst="rect">
            <a:avLst/>
          </a:prstGeom>
        </p:spPr>
      </p:pic>
      <p:pic>
        <p:nvPicPr>
          <p:cNvPr id="9" name="Picture 8"/>
          <p:cNvPicPr>
            <a:picLocks noChangeAspect="1"/>
          </p:cNvPicPr>
          <p:nvPr/>
        </p:nvPicPr>
        <p:blipFill rotWithShape="1">
          <a:blip r:embed="rId7" cstate="print">
            <a:extLst>
              <a:ext uri="{28A0092B-C50C-407E-A947-70E740481C1C}">
                <a14:useLocalDpi xmlns="" xmlns:a14="http://schemas.microsoft.com/office/drawing/2010/main" val="0"/>
              </a:ext>
            </a:extLst>
          </a:blip>
          <a:srcRect l="6603" t="12019" r="5199" b="18498"/>
          <a:stretch/>
        </p:blipFill>
        <p:spPr>
          <a:xfrm>
            <a:off x="4365208" y="1924757"/>
            <a:ext cx="3634204" cy="2571043"/>
          </a:xfrm>
          <a:prstGeom prst="rect">
            <a:avLst/>
          </a:prstGeom>
        </p:spPr>
      </p:pic>
      <p:pic>
        <p:nvPicPr>
          <p:cNvPr id="10" name="Picture 9"/>
          <p:cNvPicPr>
            <a:picLocks noChangeAspect="1"/>
          </p:cNvPicPr>
          <p:nvPr/>
        </p:nvPicPr>
        <p:blipFill rotWithShape="1">
          <a:blip r:embed="rId8">
            <a:extLst>
              <a:ext uri="{BEBA8EAE-BF5A-486C-A8C5-ECC9F3942E4B}">
                <a14:imgProps xmlns="" xmlns:a14="http://schemas.microsoft.com/office/drawing/2010/main">
                  <a14:imgLayer r:embed="rId9">
                    <a14:imgEffect>
                      <a14:backgroundRemoval t="0" b="35814" l="10000" r="90000"/>
                    </a14:imgEffect>
                  </a14:imgLayer>
                </a14:imgProps>
              </a:ext>
              <a:ext uri="{28A0092B-C50C-407E-A947-70E740481C1C}">
                <a14:useLocalDpi xmlns="" xmlns:a14="http://schemas.microsoft.com/office/drawing/2010/main" val="0"/>
              </a:ext>
            </a:extLst>
          </a:blip>
          <a:srcRect b="59990"/>
          <a:stretch/>
        </p:blipFill>
        <p:spPr>
          <a:xfrm>
            <a:off x="4528326" y="843868"/>
            <a:ext cx="1414795" cy="608511"/>
          </a:xfrm>
          <a:prstGeom prst="rect">
            <a:avLst/>
          </a:prstGeom>
        </p:spPr>
      </p:pic>
      <p:sp>
        <p:nvSpPr>
          <p:cNvPr id="11" name="TextBox 10"/>
          <p:cNvSpPr txBox="1"/>
          <p:nvPr/>
        </p:nvSpPr>
        <p:spPr>
          <a:xfrm>
            <a:off x="5484812" y="1524000"/>
            <a:ext cx="2346769" cy="461665"/>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dirty="0" smtClean="0">
                <a:latin typeface="Shonar Bangla" pitchFamily="34" charset="0"/>
                <a:cs typeface="Shonar Bangla" pitchFamily="34" charset="0"/>
              </a:rPr>
              <a:t>১০</a:t>
            </a:r>
            <a:r>
              <a:rPr lang="en-US" sz="2400" dirty="0" smtClean="0">
                <a:latin typeface="Shonar Bangla" pitchFamily="34" charset="0"/>
                <a:cs typeface="Shonar Bangla" pitchFamily="34" charset="0"/>
              </a:rPr>
              <a:t>% </a:t>
            </a:r>
            <a:r>
              <a:rPr lang="en-US" sz="2400" dirty="0" err="1" smtClean="0">
                <a:latin typeface="Shonar Bangla" pitchFamily="34" charset="0"/>
                <a:cs typeface="Shonar Bangla" pitchFamily="34" charset="0"/>
              </a:rPr>
              <a:t>মুনাফা</a:t>
            </a:r>
            <a:r>
              <a:rPr lang="en-US" sz="2400" dirty="0" smtClean="0">
                <a:latin typeface="Shonar Bangla" pitchFamily="34" charset="0"/>
                <a:cs typeface="Shonar Bangla" pitchFamily="34" charset="0"/>
              </a:rPr>
              <a:t> </a:t>
            </a:r>
            <a:r>
              <a:rPr lang="en-US" sz="2400" dirty="0" err="1" smtClean="0">
                <a:latin typeface="Shonar Bangla" pitchFamily="34" charset="0"/>
                <a:cs typeface="Shonar Bangla" pitchFamily="34" charset="0"/>
              </a:rPr>
              <a:t>আসবে</a:t>
            </a:r>
            <a:r>
              <a:rPr lang="en-US" sz="2400" dirty="0" smtClean="0">
                <a:latin typeface="Shonar Bangla" pitchFamily="34" charset="0"/>
                <a:cs typeface="Shonar Bangla" pitchFamily="34" charset="0"/>
              </a:rPr>
              <a:t> </a:t>
            </a:r>
            <a:r>
              <a:rPr lang="bn-BD" sz="2400" dirty="0" smtClean="0">
                <a:latin typeface="Shonar Bangla" pitchFamily="34" charset="0"/>
                <a:cs typeface="Shonar Bangla" pitchFamily="34" charset="0"/>
              </a:rPr>
              <a:t> </a:t>
            </a:r>
            <a:endParaRPr lang="en-US" sz="2400" dirty="0">
              <a:latin typeface="Shonar Bangla" pitchFamily="34" charset="0"/>
              <a:cs typeface="Shonar Bangla" pitchFamily="34" charset="0"/>
            </a:endParaRPr>
          </a:p>
        </p:txBody>
      </p:sp>
      <p:sp>
        <p:nvSpPr>
          <p:cNvPr id="12" name="Right Arrow 11"/>
          <p:cNvSpPr/>
          <p:nvPr/>
        </p:nvSpPr>
        <p:spPr>
          <a:xfrm>
            <a:off x="1509861" y="2275676"/>
            <a:ext cx="2679551" cy="941492"/>
          </a:xfrm>
          <a:prstGeom prst="rightArrow">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Shonar Bangla" pitchFamily="34" charset="0"/>
                <a:cs typeface="Shonar Bangla" pitchFamily="34" charset="0"/>
              </a:rPr>
              <a:t>ব্যাংকে</a:t>
            </a:r>
            <a:r>
              <a:rPr lang="en-US" sz="2400" dirty="0">
                <a:solidFill>
                  <a:schemeClr val="tx1"/>
                </a:solidFill>
                <a:latin typeface="Shonar Bangla" pitchFamily="34" charset="0"/>
                <a:cs typeface="Shonar Bangla" pitchFamily="34" charset="0"/>
              </a:rPr>
              <a:t> </a:t>
            </a:r>
            <a:r>
              <a:rPr lang="en-US" sz="2400" dirty="0" err="1">
                <a:solidFill>
                  <a:schemeClr val="tx1"/>
                </a:solidFill>
                <a:latin typeface="Shonar Bangla" pitchFamily="34" charset="0"/>
                <a:cs typeface="Shonar Bangla" pitchFamily="34" charset="0"/>
              </a:rPr>
              <a:t>টাকা</a:t>
            </a:r>
            <a:r>
              <a:rPr lang="en-US" sz="2400" dirty="0">
                <a:solidFill>
                  <a:schemeClr val="tx1"/>
                </a:solidFill>
                <a:latin typeface="Shonar Bangla" pitchFamily="34" charset="0"/>
                <a:cs typeface="Shonar Bangla" pitchFamily="34" charset="0"/>
              </a:rPr>
              <a:t> </a:t>
            </a:r>
            <a:r>
              <a:rPr lang="en-US" sz="2400" dirty="0" err="1">
                <a:solidFill>
                  <a:schemeClr val="tx1"/>
                </a:solidFill>
                <a:latin typeface="Shonar Bangla" pitchFamily="34" charset="0"/>
                <a:cs typeface="Shonar Bangla" pitchFamily="34" charset="0"/>
              </a:rPr>
              <a:t>জমা</a:t>
            </a:r>
            <a:r>
              <a:rPr lang="en-US" sz="2400" dirty="0">
                <a:solidFill>
                  <a:schemeClr val="tx1"/>
                </a:solidFill>
                <a:latin typeface="Shonar Bangla" pitchFamily="34" charset="0"/>
                <a:cs typeface="Shonar Bangla" pitchFamily="34" charset="0"/>
              </a:rPr>
              <a:t> </a:t>
            </a:r>
            <a:r>
              <a:rPr lang="en-US" sz="2400" dirty="0" err="1">
                <a:solidFill>
                  <a:schemeClr val="tx1"/>
                </a:solidFill>
                <a:latin typeface="Shonar Bangla" pitchFamily="34" charset="0"/>
                <a:cs typeface="Shonar Bangla" pitchFamily="34" charset="0"/>
              </a:rPr>
              <a:t>দিলে</a:t>
            </a:r>
            <a:endParaRPr lang="en-US" sz="2400" dirty="0">
              <a:solidFill>
                <a:schemeClr val="tx1"/>
              </a:solidFill>
              <a:latin typeface="Shonar Bangla" pitchFamily="34" charset="0"/>
              <a:cs typeface="Shonar Bangla" pitchFamily="34" charset="0"/>
            </a:endParaRPr>
          </a:p>
        </p:txBody>
      </p:sp>
      <p:sp>
        <p:nvSpPr>
          <p:cNvPr id="14" name="TextBox 13"/>
          <p:cNvSpPr txBox="1"/>
          <p:nvPr/>
        </p:nvSpPr>
        <p:spPr>
          <a:xfrm>
            <a:off x="7923212" y="838200"/>
            <a:ext cx="3657600" cy="707886"/>
          </a:xfrm>
          <a:prstGeom prst="rect">
            <a:avLst/>
          </a:prstGeom>
          <a:noFill/>
        </p:spPr>
        <p:txBody>
          <a:bodyPr wrap="square" rtlCol="0">
            <a:spAutoFit/>
          </a:bodyPr>
          <a:lstStyle/>
          <a:p>
            <a:pPr algn="ctr"/>
            <a:r>
              <a:rPr lang="bn-BD" sz="2000" b="1" dirty="0" smtClean="0">
                <a:latin typeface="Shonar Bangla" pitchFamily="34" charset="0"/>
                <a:cs typeface="Shonar Bangla" pitchFamily="34" charset="0"/>
              </a:rPr>
              <a:t>কিন্তু ব্যাংকে জমা</a:t>
            </a:r>
            <a:r>
              <a:rPr lang="bn-IN" sz="2000" b="1" dirty="0" smtClean="0">
                <a:latin typeface="Shonar Bangla" pitchFamily="34" charset="0"/>
                <a:cs typeface="Shonar Bangla" pitchFamily="34" charset="0"/>
              </a:rPr>
              <a:t> </a:t>
            </a:r>
            <a:r>
              <a:rPr lang="bn-BD" sz="2000" b="1" dirty="0" smtClean="0">
                <a:latin typeface="Shonar Bangla" pitchFamily="34" charset="0"/>
                <a:cs typeface="Shonar Bangla" pitchFamily="34" charset="0"/>
              </a:rPr>
              <a:t>না</a:t>
            </a:r>
            <a:r>
              <a:rPr lang="bn-IN" sz="2000" b="1" dirty="0" smtClean="0">
                <a:latin typeface="Shonar Bangla" pitchFamily="34" charset="0"/>
                <a:cs typeface="Shonar Bangla" pitchFamily="34" charset="0"/>
              </a:rPr>
              <a:t> </a:t>
            </a:r>
            <a:r>
              <a:rPr lang="bn-BD" sz="2000" b="1" dirty="0" smtClean="0">
                <a:latin typeface="Shonar Bangla" pitchFamily="34" charset="0"/>
                <a:cs typeface="Shonar Bangla" pitchFamily="34" charset="0"/>
              </a:rPr>
              <a:t>রেখে জমি কিনে পার্ক তৈরি করি তাহলে </a:t>
            </a:r>
            <a:endParaRPr lang="en-US" sz="2000" b="1" dirty="0">
              <a:latin typeface="Shonar Bangla" pitchFamily="34" charset="0"/>
              <a:cs typeface="Shonar Bangla" pitchFamily="34" charset="0"/>
            </a:endParaRPr>
          </a:p>
        </p:txBody>
      </p:sp>
      <p:sp>
        <p:nvSpPr>
          <p:cNvPr id="15" name="TextBox 14"/>
          <p:cNvSpPr txBox="1"/>
          <p:nvPr/>
        </p:nvSpPr>
        <p:spPr>
          <a:xfrm>
            <a:off x="8579224" y="1524000"/>
            <a:ext cx="2823691" cy="461665"/>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400" dirty="0" smtClean="0">
                <a:latin typeface="Shonar Bangla" pitchFamily="34" charset="0"/>
                <a:cs typeface="Shonar Bangla" pitchFamily="34" charset="0"/>
              </a:rPr>
              <a:t>৮ বছরে দিগুণ হবে। </a:t>
            </a:r>
            <a:endParaRPr lang="en-US" sz="2400" dirty="0">
              <a:latin typeface="Shonar Bangla" pitchFamily="34" charset="0"/>
              <a:cs typeface="Shonar Bangla" pitchFamily="34" charset="0"/>
            </a:endParaRPr>
          </a:p>
        </p:txBody>
      </p:sp>
      <p:sp>
        <p:nvSpPr>
          <p:cNvPr id="16" name="TextBox 15"/>
          <p:cNvSpPr txBox="1"/>
          <p:nvPr/>
        </p:nvSpPr>
        <p:spPr>
          <a:xfrm>
            <a:off x="608012" y="5590316"/>
            <a:ext cx="10972800" cy="954107"/>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err="1" smtClean="0">
                <a:latin typeface="Shonar Bangla" pitchFamily="34" charset="0"/>
                <a:cs typeface="Shonar Bangla" pitchFamily="34" charset="0"/>
              </a:rPr>
              <a:t>অর্থা</a:t>
            </a:r>
            <a:r>
              <a:rPr lang="en-US" sz="2800" dirty="0" smtClean="0">
                <a:latin typeface="Shonar Bangla" pitchFamily="34" charset="0"/>
                <a:cs typeface="Shonar Bangla" pitchFamily="34" charset="0"/>
              </a:rPr>
              <a:t>ৎ </a:t>
            </a:r>
            <a:r>
              <a:rPr lang="en-US" sz="2800" dirty="0" err="1" smtClean="0">
                <a:latin typeface="Shonar Bangla" pitchFamily="34" charset="0"/>
                <a:cs typeface="Shonar Bangla" pitchFamily="34" charset="0"/>
              </a:rPr>
              <a:t>কোনো</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একটি</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প্রকল্পে</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অর্থ</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বিনিয়োগ</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করলে</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অন্য</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কোনো</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প্রকল্পে</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অর্থ</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বিনিয়োগের</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সুযোগ</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ত্যাগ</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করতে</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হয়</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যাকে</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অর্থায়নে</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সুযোগ</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ব্যয়</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বলে</a:t>
            </a:r>
            <a:r>
              <a:rPr lang="en-US" sz="2800" dirty="0" smtClean="0">
                <a:latin typeface="Shonar Bangla" pitchFamily="34" charset="0"/>
                <a:cs typeface="Shonar Bangla" pitchFamily="34" charset="0"/>
              </a:rPr>
              <a:t>। </a:t>
            </a:r>
            <a:endParaRPr lang="en-US" sz="2800" dirty="0">
              <a:latin typeface="Shonar Bangla" pitchFamily="34" charset="0"/>
              <a:cs typeface="Shonar Bangla" pitchFamily="34" charset="0"/>
            </a:endParaRPr>
          </a:p>
        </p:txBody>
      </p:sp>
      <p:sp>
        <p:nvSpPr>
          <p:cNvPr id="17" name="Oval 16"/>
          <p:cNvSpPr/>
          <p:nvPr/>
        </p:nvSpPr>
        <p:spPr>
          <a:xfrm>
            <a:off x="439639" y="3726788"/>
            <a:ext cx="3825973" cy="1528578"/>
          </a:xfrm>
          <a:prstGeom prst="ellipse">
            <a:avLst/>
          </a:prstGeom>
          <a:solidFill>
            <a:schemeClr val="bg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Shonar Bangla" pitchFamily="34" charset="0"/>
                <a:cs typeface="Shonar Bangla" pitchFamily="34" charset="0"/>
              </a:rPr>
              <a:t>অর্থে</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সময়</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মূল্য</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ব্যবহার</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করে</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সুযোগ</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ব্যয়</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নির্ণয়</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করা</a:t>
            </a:r>
            <a:r>
              <a:rPr lang="en-US" sz="2800" dirty="0" smtClean="0">
                <a:latin typeface="Shonar Bangla" pitchFamily="34" charset="0"/>
                <a:cs typeface="Shonar Bangla" pitchFamily="34" charset="0"/>
              </a:rPr>
              <a:t> </a:t>
            </a:r>
            <a:r>
              <a:rPr lang="en-US" sz="2800" dirty="0" err="1" smtClean="0">
                <a:latin typeface="Shonar Bangla" pitchFamily="34" charset="0"/>
                <a:cs typeface="Shonar Bangla" pitchFamily="34" charset="0"/>
              </a:rPr>
              <a:t>যায়</a:t>
            </a:r>
            <a:r>
              <a:rPr lang="en-US" sz="2800" dirty="0" smtClean="0">
                <a:latin typeface="Shonar Bangla" pitchFamily="34" charset="0"/>
                <a:cs typeface="Shonar Bangla" pitchFamily="34" charset="0"/>
              </a:rPr>
              <a:t>। </a:t>
            </a:r>
            <a:endParaRPr lang="en-US" sz="2800" dirty="0">
              <a:latin typeface="Shonar Bangla" pitchFamily="34" charset="0"/>
              <a:cs typeface="Shonar Bangla" pitchFamily="34" charset="0"/>
            </a:endParaRPr>
          </a:p>
        </p:txBody>
      </p:sp>
      <p:pic>
        <p:nvPicPr>
          <p:cNvPr id="18" name="Picture 17"/>
          <p:cNvPicPr>
            <a:picLocks noChangeAspect="1"/>
          </p:cNvPicPr>
          <p:nvPr/>
        </p:nvPicPr>
        <p:blipFill>
          <a:blip r:embed="rId10">
            <a:extLst>
              <a:ext uri="{BEBA8EAE-BF5A-486C-A8C5-ECC9F3942E4B}">
                <a14:imgProps xmlns="" xmlns:a14="http://schemas.microsoft.com/office/drawing/2010/main">
                  <a14:imgLayer r:embed="rId11">
                    <a14:imgEffect>
                      <a14:backgroundRemoval t="9859" b="89671" l="1688" r="89873"/>
                    </a14:imgEffect>
                  </a14:imgLayer>
                </a14:imgProps>
              </a:ext>
              <a:ext uri="{28A0092B-C50C-407E-A947-70E740481C1C}">
                <a14:useLocalDpi xmlns="" xmlns:a14="http://schemas.microsoft.com/office/drawing/2010/main" val="0"/>
              </a:ext>
            </a:extLst>
          </a:blip>
          <a:stretch>
            <a:fillRect/>
          </a:stretch>
        </p:blipFill>
        <p:spPr>
          <a:xfrm>
            <a:off x="8789987" y="2390775"/>
            <a:ext cx="2257425" cy="2028825"/>
          </a:xfrm>
          <a:prstGeom prst="rect">
            <a:avLst/>
          </a:prstGeom>
        </p:spPr>
      </p:pic>
      <p:sp>
        <p:nvSpPr>
          <p:cNvPr id="19" name="Oval 18"/>
          <p:cNvSpPr/>
          <p:nvPr/>
        </p:nvSpPr>
        <p:spPr>
          <a:xfrm>
            <a:off x="9029869" y="4448653"/>
            <a:ext cx="2779543" cy="103774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Shonar Bangla" pitchFamily="34" charset="0"/>
                <a:cs typeface="Shonar Bangla" pitchFamily="34" charset="0"/>
              </a:rPr>
              <a:t>যদি</a:t>
            </a:r>
            <a:r>
              <a:rPr lang="en-US" sz="2000" dirty="0">
                <a:latin typeface="Shonar Bangla" pitchFamily="34" charset="0"/>
                <a:cs typeface="Shonar Bangla" pitchFamily="34" charset="0"/>
              </a:rPr>
              <a:t> </a:t>
            </a:r>
            <a:r>
              <a:rPr lang="en-US" sz="2000" dirty="0" err="1">
                <a:latin typeface="Shonar Bangla" pitchFamily="34" charset="0"/>
                <a:cs typeface="Shonar Bangla" pitchFamily="34" charset="0"/>
              </a:rPr>
              <a:t>জমি</a:t>
            </a:r>
            <a:r>
              <a:rPr lang="en-US" sz="2000" dirty="0">
                <a:latin typeface="Shonar Bangla" pitchFamily="34" charset="0"/>
                <a:cs typeface="Shonar Bangla" pitchFamily="34" charset="0"/>
              </a:rPr>
              <a:t> </a:t>
            </a:r>
            <a:r>
              <a:rPr lang="en-US" sz="2000" dirty="0" err="1">
                <a:latin typeface="Shonar Bangla" pitchFamily="34" charset="0"/>
                <a:cs typeface="Shonar Bangla" pitchFamily="34" charset="0"/>
              </a:rPr>
              <a:t>কিনে</a:t>
            </a:r>
            <a:r>
              <a:rPr lang="en-US" sz="2000" dirty="0">
                <a:latin typeface="Shonar Bangla" pitchFamily="34" charset="0"/>
                <a:cs typeface="Shonar Bangla" pitchFamily="34" charset="0"/>
              </a:rPr>
              <a:t> </a:t>
            </a:r>
            <a:r>
              <a:rPr lang="en-US" sz="2000" dirty="0" err="1">
                <a:latin typeface="Shonar Bangla" pitchFamily="34" charset="0"/>
                <a:cs typeface="Shonar Bangla" pitchFamily="34" charset="0"/>
              </a:rPr>
              <a:t>পার্ক</a:t>
            </a:r>
            <a:r>
              <a:rPr lang="en-US" sz="2000" dirty="0">
                <a:latin typeface="Shonar Bangla" pitchFamily="34" charset="0"/>
                <a:cs typeface="Shonar Bangla" pitchFamily="34" charset="0"/>
              </a:rPr>
              <a:t>  </a:t>
            </a:r>
            <a:r>
              <a:rPr lang="en-US" sz="2000" dirty="0" err="1">
                <a:latin typeface="Shonar Bangla" pitchFamily="34" charset="0"/>
                <a:cs typeface="Shonar Bangla" pitchFamily="34" charset="0"/>
              </a:rPr>
              <a:t>তৈরি</a:t>
            </a:r>
            <a:r>
              <a:rPr lang="en-US" sz="2000" dirty="0">
                <a:latin typeface="Shonar Bangla" pitchFamily="34" charset="0"/>
                <a:cs typeface="Shonar Bangla" pitchFamily="34" charset="0"/>
              </a:rPr>
              <a:t> </a:t>
            </a:r>
            <a:r>
              <a:rPr lang="en-US" sz="2000" dirty="0" err="1">
                <a:latin typeface="Shonar Bangla" pitchFamily="34" charset="0"/>
                <a:cs typeface="Shonar Bangla" pitchFamily="34" charset="0"/>
              </a:rPr>
              <a:t>করা</a:t>
            </a:r>
            <a:r>
              <a:rPr lang="en-US" sz="2000" dirty="0">
                <a:latin typeface="Shonar Bangla" pitchFamily="34" charset="0"/>
                <a:cs typeface="Shonar Bangla" pitchFamily="34" charset="0"/>
              </a:rPr>
              <a:t> </a:t>
            </a:r>
            <a:r>
              <a:rPr lang="en-US" sz="2000" dirty="0" err="1" smtClean="0">
                <a:latin typeface="Shonar Bangla" pitchFamily="34" charset="0"/>
                <a:cs typeface="Shonar Bangla" pitchFamily="34" charset="0"/>
              </a:rPr>
              <a:t>হয়</a:t>
            </a:r>
            <a:endParaRPr lang="en-US" sz="2000" dirty="0">
              <a:latin typeface="Shonar Bangla" pitchFamily="34" charset="0"/>
              <a:cs typeface="Shonar Bangla" pitchFamily="34" charset="0"/>
            </a:endParaRPr>
          </a:p>
        </p:txBody>
      </p:sp>
      <p:sp>
        <p:nvSpPr>
          <p:cNvPr id="20" name="Oval 19"/>
          <p:cNvSpPr/>
          <p:nvPr/>
        </p:nvSpPr>
        <p:spPr>
          <a:xfrm>
            <a:off x="4991269" y="4448653"/>
            <a:ext cx="2779543" cy="103774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latin typeface="Shonar Bangla" pitchFamily="34" charset="0"/>
                <a:cs typeface="Shonar Bangla" pitchFamily="34" charset="0"/>
              </a:rPr>
              <a:t>তাহলে</a:t>
            </a:r>
            <a:r>
              <a:rPr lang="en-US" sz="2000" dirty="0">
                <a:latin typeface="Shonar Bangla" pitchFamily="34" charset="0"/>
                <a:cs typeface="Shonar Bangla" pitchFamily="34" charset="0"/>
              </a:rPr>
              <a:t> </a:t>
            </a:r>
            <a:r>
              <a:rPr lang="en-US" sz="2000" dirty="0" err="1">
                <a:latin typeface="Shonar Bangla" pitchFamily="34" charset="0"/>
                <a:cs typeface="Shonar Bangla" pitchFamily="34" charset="0"/>
              </a:rPr>
              <a:t>ব্যাংকে</a:t>
            </a:r>
            <a:r>
              <a:rPr lang="en-US" sz="2000" dirty="0">
                <a:latin typeface="Shonar Bangla" pitchFamily="34" charset="0"/>
                <a:cs typeface="Shonar Bangla" pitchFamily="34" charset="0"/>
              </a:rPr>
              <a:t> </a:t>
            </a:r>
            <a:r>
              <a:rPr lang="en-US" sz="2000" dirty="0" err="1">
                <a:latin typeface="Shonar Bangla" pitchFamily="34" charset="0"/>
                <a:cs typeface="Shonar Bangla" pitchFamily="34" charset="0"/>
              </a:rPr>
              <a:t>টাকা</a:t>
            </a:r>
            <a:r>
              <a:rPr lang="en-US" sz="2000" dirty="0">
                <a:latin typeface="Shonar Bangla" pitchFamily="34" charset="0"/>
                <a:cs typeface="Shonar Bangla" pitchFamily="34" charset="0"/>
              </a:rPr>
              <a:t> </a:t>
            </a:r>
            <a:r>
              <a:rPr lang="en-US" sz="2000" dirty="0" err="1">
                <a:latin typeface="Shonar Bangla" pitchFamily="34" charset="0"/>
                <a:cs typeface="Shonar Bangla" pitchFamily="34" charset="0"/>
              </a:rPr>
              <a:t>জমা</a:t>
            </a:r>
            <a:r>
              <a:rPr lang="en-US" sz="2000" dirty="0">
                <a:latin typeface="Shonar Bangla" pitchFamily="34" charset="0"/>
                <a:cs typeface="Shonar Bangla" pitchFamily="34" charset="0"/>
              </a:rPr>
              <a:t> </a:t>
            </a:r>
            <a:r>
              <a:rPr lang="en-US" sz="2000" dirty="0" err="1">
                <a:latin typeface="Shonar Bangla" pitchFamily="34" charset="0"/>
                <a:cs typeface="Shonar Bangla" pitchFamily="34" charset="0"/>
              </a:rPr>
              <a:t>রাখা</a:t>
            </a:r>
            <a:r>
              <a:rPr lang="en-US" sz="2000" dirty="0">
                <a:latin typeface="Shonar Bangla" pitchFamily="34" charset="0"/>
                <a:cs typeface="Shonar Bangla" pitchFamily="34" charset="0"/>
              </a:rPr>
              <a:t> </a:t>
            </a:r>
            <a:r>
              <a:rPr lang="en-US" sz="2000" dirty="0" err="1">
                <a:latin typeface="Shonar Bangla" pitchFamily="34" charset="0"/>
                <a:cs typeface="Shonar Bangla" pitchFamily="34" charset="0"/>
              </a:rPr>
              <a:t>যাবে</a:t>
            </a:r>
            <a:r>
              <a:rPr lang="en-US" sz="2000" dirty="0">
                <a:latin typeface="Shonar Bangla" pitchFamily="34" charset="0"/>
                <a:cs typeface="Shonar Bangla" pitchFamily="34" charset="0"/>
              </a:rPr>
              <a:t>  </a:t>
            </a:r>
            <a:r>
              <a:rPr lang="en-US" sz="2000" dirty="0" err="1">
                <a:latin typeface="Shonar Bangla" pitchFamily="34" charset="0"/>
                <a:cs typeface="Shonar Bangla" pitchFamily="34" charset="0"/>
              </a:rPr>
              <a:t>না</a:t>
            </a:r>
            <a:r>
              <a:rPr lang="en-US" sz="2000" dirty="0">
                <a:latin typeface="Shonar Bangla" pitchFamily="34" charset="0"/>
                <a:cs typeface="Shonar Bangla" pitchFamily="34" charset="0"/>
              </a:rPr>
              <a:t> </a:t>
            </a:r>
            <a:r>
              <a:rPr lang="en-US" sz="2000" dirty="0">
                <a:latin typeface="NikoshBAN" panose="02000000000000000000" pitchFamily="2" charset="0"/>
                <a:cs typeface="NikoshBAN" panose="02000000000000000000" pitchFamily="2" charset="0"/>
              </a:rPr>
              <a:t>,</a:t>
            </a:r>
          </a:p>
        </p:txBody>
      </p:sp>
      <p:pic>
        <p:nvPicPr>
          <p:cNvPr id="21" name="Picture 20"/>
          <p:cNvPicPr>
            <a:picLocks noChangeAspect="1"/>
          </p:cNvPicPr>
          <p:nvPr/>
        </p:nvPicPr>
        <p:blipFill>
          <a:blip r:embed="rId12">
            <a:extLst>
              <a:ext uri="{BEBA8EAE-BF5A-486C-A8C5-ECC9F3942E4B}">
                <a14:imgProps xmlns="" xmlns:a14="http://schemas.microsoft.com/office/drawing/2010/main">
                  <a14:imgLayer r:embed="rId13">
                    <a14:imgEffect>
                      <a14:backgroundRemoval t="889" b="97778" l="889" r="99556"/>
                    </a14:imgEffect>
                  </a14:imgLayer>
                </a14:imgProps>
              </a:ext>
              <a:ext uri="{28A0092B-C50C-407E-A947-70E740481C1C}">
                <a14:useLocalDpi xmlns="" xmlns:a14="http://schemas.microsoft.com/office/drawing/2010/main" val="0"/>
              </a:ext>
            </a:extLst>
          </a:blip>
          <a:stretch>
            <a:fillRect/>
          </a:stretch>
        </p:blipFill>
        <p:spPr>
          <a:xfrm>
            <a:off x="5170487" y="2581275"/>
            <a:ext cx="2143125" cy="2143125"/>
          </a:xfrm>
          <a:prstGeom prst="rect">
            <a:avLst/>
          </a:prstGeom>
        </p:spPr>
      </p:pic>
      <p:sp>
        <p:nvSpPr>
          <p:cNvPr id="22" name="Oval 21"/>
          <p:cNvSpPr/>
          <p:nvPr/>
        </p:nvSpPr>
        <p:spPr>
          <a:xfrm>
            <a:off x="4937010" y="4484937"/>
            <a:ext cx="2885351" cy="1077663"/>
          </a:xfrm>
          <a:prstGeom prst="ellipse">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Shonar Bangla" pitchFamily="34" charset="0"/>
                <a:cs typeface="Shonar Bangla" pitchFamily="34" charset="0"/>
              </a:rPr>
              <a:t>আবার</a:t>
            </a:r>
            <a:r>
              <a:rPr lang="en-US" sz="2400" dirty="0">
                <a:latin typeface="Shonar Bangla" pitchFamily="34" charset="0"/>
                <a:cs typeface="Shonar Bangla" pitchFamily="34" charset="0"/>
              </a:rPr>
              <a:t> </a:t>
            </a:r>
            <a:r>
              <a:rPr lang="en-US" sz="2400" dirty="0" err="1">
                <a:latin typeface="Shonar Bangla" pitchFamily="34" charset="0"/>
                <a:cs typeface="Shonar Bangla" pitchFamily="34" charset="0"/>
              </a:rPr>
              <a:t>ব্যাংকে</a:t>
            </a:r>
            <a:r>
              <a:rPr lang="en-US" sz="2400" dirty="0">
                <a:latin typeface="Shonar Bangla" pitchFamily="34" charset="0"/>
                <a:cs typeface="Shonar Bangla" pitchFamily="34" charset="0"/>
              </a:rPr>
              <a:t> </a:t>
            </a:r>
            <a:r>
              <a:rPr lang="en-US" sz="2400" dirty="0" err="1">
                <a:latin typeface="Shonar Bangla" pitchFamily="34" charset="0"/>
                <a:cs typeface="Shonar Bangla" pitchFamily="34" charset="0"/>
              </a:rPr>
              <a:t>টাকা</a:t>
            </a:r>
            <a:r>
              <a:rPr lang="en-US" sz="2400" dirty="0">
                <a:latin typeface="Shonar Bangla" pitchFamily="34" charset="0"/>
                <a:cs typeface="Shonar Bangla" pitchFamily="34" charset="0"/>
              </a:rPr>
              <a:t> </a:t>
            </a:r>
            <a:r>
              <a:rPr lang="en-US" sz="2400" dirty="0" err="1">
                <a:latin typeface="Shonar Bangla" pitchFamily="34" charset="0"/>
                <a:cs typeface="Shonar Bangla" pitchFamily="34" charset="0"/>
              </a:rPr>
              <a:t>জমা</a:t>
            </a:r>
            <a:r>
              <a:rPr lang="en-US" sz="2400" dirty="0">
                <a:latin typeface="Shonar Bangla" pitchFamily="34" charset="0"/>
                <a:cs typeface="Shonar Bangla" pitchFamily="34" charset="0"/>
              </a:rPr>
              <a:t> </a:t>
            </a:r>
            <a:r>
              <a:rPr lang="en-US" sz="2400" dirty="0" err="1" smtClean="0">
                <a:latin typeface="Shonar Bangla" pitchFamily="34" charset="0"/>
                <a:cs typeface="Shonar Bangla" pitchFamily="34" charset="0"/>
              </a:rPr>
              <a:t>রাখলে</a:t>
            </a:r>
            <a:endParaRPr lang="en-US" sz="2400" dirty="0">
              <a:latin typeface="Shonar Bangla" pitchFamily="34" charset="0"/>
              <a:cs typeface="Shonar Bangla" pitchFamily="34" charset="0"/>
            </a:endParaRPr>
          </a:p>
        </p:txBody>
      </p:sp>
      <p:sp>
        <p:nvSpPr>
          <p:cNvPr id="23" name="Oval 22"/>
          <p:cNvSpPr/>
          <p:nvPr/>
        </p:nvSpPr>
        <p:spPr>
          <a:xfrm>
            <a:off x="9020572" y="4343400"/>
            <a:ext cx="2779543" cy="1244184"/>
          </a:xfrm>
          <a:prstGeom prst="ellipse">
            <a:avLst/>
          </a:prstGeom>
          <a:solidFill>
            <a:schemeClr val="bg2">
              <a:lumMod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Shonar Bangla" pitchFamily="34" charset="0"/>
                <a:cs typeface="Shonar Bangla" pitchFamily="34" charset="0"/>
              </a:rPr>
              <a:t>পার্ক</a:t>
            </a:r>
            <a:r>
              <a:rPr lang="en-US" sz="2400" dirty="0">
                <a:latin typeface="Shonar Bangla" pitchFamily="34" charset="0"/>
                <a:cs typeface="Shonar Bangla" pitchFamily="34" charset="0"/>
              </a:rPr>
              <a:t> </a:t>
            </a:r>
            <a:r>
              <a:rPr lang="en-US" sz="2400" dirty="0" err="1">
                <a:latin typeface="Shonar Bangla" pitchFamily="34" charset="0"/>
                <a:cs typeface="Shonar Bangla" pitchFamily="34" charset="0"/>
              </a:rPr>
              <a:t>তৈরি</a:t>
            </a:r>
            <a:r>
              <a:rPr lang="en-US" sz="2400" dirty="0">
                <a:latin typeface="Shonar Bangla" pitchFamily="34" charset="0"/>
                <a:cs typeface="Shonar Bangla" pitchFamily="34" charset="0"/>
              </a:rPr>
              <a:t> </a:t>
            </a:r>
            <a:r>
              <a:rPr lang="en-US" sz="2400" dirty="0" err="1">
                <a:latin typeface="Shonar Bangla" pitchFamily="34" charset="0"/>
                <a:cs typeface="Shonar Bangla" pitchFamily="34" charset="0"/>
              </a:rPr>
              <a:t>করা</a:t>
            </a:r>
            <a:r>
              <a:rPr lang="en-US" sz="2400" dirty="0">
                <a:latin typeface="Shonar Bangla" pitchFamily="34" charset="0"/>
                <a:cs typeface="Shonar Bangla" pitchFamily="34" charset="0"/>
              </a:rPr>
              <a:t> </a:t>
            </a:r>
            <a:r>
              <a:rPr lang="en-US" sz="2400" dirty="0" err="1">
                <a:latin typeface="Shonar Bangla" pitchFamily="34" charset="0"/>
                <a:cs typeface="Shonar Bangla" pitchFamily="34" charset="0"/>
              </a:rPr>
              <a:t>যাবে</a:t>
            </a:r>
            <a:r>
              <a:rPr lang="en-US" sz="2400" dirty="0">
                <a:latin typeface="Shonar Bangla" pitchFamily="34" charset="0"/>
                <a:cs typeface="Shonar Bangla" pitchFamily="34" charset="0"/>
              </a:rPr>
              <a:t> </a:t>
            </a:r>
            <a:r>
              <a:rPr lang="en-US" sz="2400" dirty="0" err="1">
                <a:latin typeface="Shonar Bangla" pitchFamily="34" charset="0"/>
                <a:cs typeface="Shonar Bangla" pitchFamily="34" charset="0"/>
              </a:rPr>
              <a:t>না</a:t>
            </a:r>
            <a:r>
              <a:rPr lang="en-US" sz="2400" dirty="0">
                <a:latin typeface="Shonar Bangla" pitchFamily="34" charset="0"/>
                <a:cs typeface="Shonar Bangla" pitchFamily="34" charset="0"/>
              </a:rPr>
              <a:t>।</a:t>
            </a:r>
          </a:p>
        </p:txBody>
      </p:sp>
      <p:pic>
        <p:nvPicPr>
          <p:cNvPr id="24" name="Picture 23"/>
          <p:cNvPicPr>
            <a:picLocks noChangeAspect="1"/>
          </p:cNvPicPr>
          <p:nvPr/>
        </p:nvPicPr>
        <p:blipFill>
          <a:blip r:embed="rId12">
            <a:extLst>
              <a:ext uri="{BEBA8EAE-BF5A-486C-A8C5-ECC9F3942E4B}">
                <a14:imgProps xmlns="" xmlns:a14="http://schemas.microsoft.com/office/drawing/2010/main">
                  <a14:imgLayer r:embed="rId13">
                    <a14:imgEffect>
                      <a14:backgroundRemoval t="889" b="97778" l="889" r="99556"/>
                    </a14:imgEffect>
                  </a14:imgLayer>
                </a14:imgProps>
              </a:ext>
              <a:ext uri="{28A0092B-C50C-407E-A947-70E740481C1C}">
                <a14:useLocalDpi xmlns="" xmlns:a14="http://schemas.microsoft.com/office/drawing/2010/main" val="0"/>
              </a:ext>
            </a:extLst>
          </a:blip>
          <a:stretch>
            <a:fillRect/>
          </a:stretch>
        </p:blipFill>
        <p:spPr>
          <a:xfrm>
            <a:off x="8990012" y="2362200"/>
            <a:ext cx="2143125" cy="2143125"/>
          </a:xfrm>
          <a:prstGeom prst="rect">
            <a:avLst/>
          </a:prstGeom>
        </p:spPr>
      </p:pic>
      <p:pic>
        <p:nvPicPr>
          <p:cNvPr id="25" name="Picture 24"/>
          <p:cNvPicPr>
            <a:picLocks noChangeAspect="1"/>
          </p:cNvPicPr>
          <p:nvPr/>
        </p:nvPicPr>
        <p:blipFill>
          <a:blip r:embed="rId10">
            <a:extLst>
              <a:ext uri="{BEBA8EAE-BF5A-486C-A8C5-ECC9F3942E4B}">
                <a14:imgProps xmlns="" xmlns:a14="http://schemas.microsoft.com/office/drawing/2010/main">
                  <a14:imgLayer r:embed="rId11">
                    <a14:imgEffect>
                      <a14:backgroundRemoval t="9859" b="89671" l="1688" r="89873"/>
                    </a14:imgEffect>
                  </a14:imgLayer>
                </a14:imgProps>
              </a:ext>
              <a:ext uri="{28A0092B-C50C-407E-A947-70E740481C1C}">
                <a14:useLocalDpi xmlns="" xmlns:a14="http://schemas.microsoft.com/office/drawing/2010/main" val="0"/>
              </a:ext>
            </a:extLst>
          </a:blip>
          <a:stretch>
            <a:fillRect/>
          </a:stretch>
        </p:blipFill>
        <p:spPr>
          <a:xfrm>
            <a:off x="4903787" y="2619375"/>
            <a:ext cx="2257425" cy="2028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heel(1)">
                                      <p:cBhvr>
                                        <p:cTn id="91" dur="20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additive="base">
                                        <p:cTn id="102" dur="500" fill="hold"/>
                                        <p:tgtEl>
                                          <p:spTgt spid="17"/>
                                        </p:tgtEl>
                                        <p:attrNameLst>
                                          <p:attrName>ppt_x</p:attrName>
                                        </p:attrNameLst>
                                      </p:cBhvr>
                                      <p:tavLst>
                                        <p:tav tm="0">
                                          <p:val>
                                            <p:strVal val="#ppt_x"/>
                                          </p:val>
                                        </p:tav>
                                        <p:tav tm="100000">
                                          <p:val>
                                            <p:strVal val="#ppt_x"/>
                                          </p:val>
                                        </p:tav>
                                      </p:tavLst>
                                    </p:anim>
                                    <p:anim calcmode="lin" valueType="num">
                                      <p:cBhvr additive="base">
                                        <p:cTn id="10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uiExpand="1" animBg="1"/>
      <p:bldP spid="12" grpId="0" animBg="1"/>
      <p:bldP spid="14" grpId="0"/>
      <p:bldP spid="15" grpId="0" animBg="1"/>
      <p:bldP spid="16" grpId="0" animBg="1"/>
      <p:bldP spid="17" grpId="0" animBg="1"/>
      <p:bldP spid="19" grpId="0" animBg="1"/>
      <p:bldP spid="20"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pic>
        <p:nvPicPr>
          <p:cNvPr id="3074" name="Picture 2"/>
          <p:cNvPicPr>
            <a:picLocks noChangeAspect="1" noChangeArrowheads="1"/>
          </p:cNvPicPr>
          <p:nvPr/>
        </p:nvPicPr>
        <p:blipFill>
          <a:blip r:embed="rId3"/>
          <a:srcRect/>
          <a:stretch>
            <a:fillRect/>
          </a:stretch>
        </p:blipFill>
        <p:spPr bwMode="auto">
          <a:xfrm>
            <a:off x="608012" y="685800"/>
            <a:ext cx="109728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
        <p:nvSpPr>
          <p:cNvPr id="4" name="TextBox 3"/>
          <p:cNvSpPr txBox="1"/>
          <p:nvPr/>
        </p:nvSpPr>
        <p:spPr>
          <a:xfrm>
            <a:off x="616345" y="685800"/>
            <a:ext cx="2582467" cy="646331"/>
          </a:xfrm>
          <a:prstGeom prst="rect">
            <a:avLst/>
          </a:prstGeom>
          <a:solidFill>
            <a:schemeClr val="bg2">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bn-BD" sz="3600" dirty="0" smtClean="0">
                <a:latin typeface="Shonar Bangla" pitchFamily="34" charset="0"/>
                <a:cs typeface="Shonar Bangla" pitchFamily="34" charset="0"/>
              </a:rPr>
              <a:t>২।প্রকল্পের মূল্যায়</a:t>
            </a:r>
            <a:r>
              <a:rPr lang="bn-IN" sz="3600" dirty="0" smtClean="0">
                <a:latin typeface="Shonar Bangla" pitchFamily="34" charset="0"/>
                <a:cs typeface="Shonar Bangla" pitchFamily="34" charset="0"/>
              </a:rPr>
              <a:t>ন</a:t>
            </a:r>
            <a:endParaRPr lang="en-US" sz="4000" dirty="0">
              <a:latin typeface="Shonar Bangla" pitchFamily="34" charset="0"/>
              <a:cs typeface="Shonar Bangla" pitchFamily="34"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38053" y="689331"/>
            <a:ext cx="3874678" cy="2311446"/>
          </a:xfrm>
          <a:prstGeom prst="rect">
            <a:avLst/>
          </a:prstGeom>
          <a:scene3d>
            <a:camera prst="orthographicFront"/>
            <a:lightRig rig="threePt" dir="t"/>
          </a:scene3d>
          <a:sp3d>
            <a:bevelT/>
          </a:sp3d>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007022" y="689331"/>
            <a:ext cx="3874678" cy="2307019"/>
          </a:xfrm>
          <a:prstGeom prst="rect">
            <a:avLst/>
          </a:prstGeom>
          <a:scene3d>
            <a:camera prst="orthographicFront"/>
            <a:lightRig rig="threePt" dir="t"/>
          </a:scene3d>
          <a:sp3d>
            <a:bevelT/>
          </a:sp3d>
        </p:spPr>
      </p:pic>
      <p:sp>
        <p:nvSpPr>
          <p:cNvPr id="7" name="TextBox 6"/>
          <p:cNvSpPr txBox="1"/>
          <p:nvPr/>
        </p:nvSpPr>
        <p:spPr>
          <a:xfrm>
            <a:off x="4239020" y="3842135"/>
            <a:ext cx="2472743" cy="400110"/>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000" b="1" dirty="0" err="1" smtClean="0">
                <a:latin typeface="Shonar Bangla" pitchFamily="34" charset="0"/>
                <a:cs typeface="Shonar Bangla" pitchFamily="34" charset="0"/>
              </a:rPr>
              <a:t>প্রকল্প</a:t>
            </a:r>
            <a:r>
              <a:rPr lang="en-US" sz="2000" b="1" dirty="0" smtClean="0">
                <a:latin typeface="Shonar Bangla" pitchFamily="34" charset="0"/>
                <a:cs typeface="Shonar Bangla" pitchFamily="34" charset="0"/>
              </a:rPr>
              <a:t> -১(</a:t>
            </a:r>
            <a:r>
              <a:rPr lang="en-US" sz="2000" b="1" dirty="0" err="1" smtClean="0">
                <a:latin typeface="Shonar Bangla" pitchFamily="34" charset="0"/>
                <a:cs typeface="Shonar Bangla" pitchFamily="34" charset="0"/>
              </a:rPr>
              <a:t>ডেইরি</a:t>
            </a:r>
            <a:r>
              <a:rPr lang="en-US" sz="2000" b="1" dirty="0" smtClean="0">
                <a:latin typeface="Shonar Bangla" pitchFamily="34" charset="0"/>
                <a:cs typeface="Shonar Bangla" pitchFamily="34" charset="0"/>
              </a:rPr>
              <a:t> </a:t>
            </a:r>
            <a:r>
              <a:rPr lang="en-US" sz="2000" b="1" dirty="0" err="1" smtClean="0">
                <a:latin typeface="Shonar Bangla" pitchFamily="34" charset="0"/>
                <a:cs typeface="Shonar Bangla" pitchFamily="34" charset="0"/>
              </a:rPr>
              <a:t>ফার্ম</a:t>
            </a:r>
            <a:r>
              <a:rPr lang="en-US" sz="2000" b="1" dirty="0" smtClean="0">
                <a:latin typeface="Shonar Bangla" pitchFamily="34" charset="0"/>
                <a:cs typeface="Shonar Bangla" pitchFamily="34" charset="0"/>
              </a:rPr>
              <a:t>) </a:t>
            </a:r>
            <a:endParaRPr lang="en-US" sz="2000" b="1" dirty="0">
              <a:latin typeface="Shonar Bangla" pitchFamily="34" charset="0"/>
              <a:cs typeface="Shonar Bangla" pitchFamily="34" charset="0"/>
            </a:endParaRPr>
          </a:p>
        </p:txBody>
      </p:sp>
      <p:sp>
        <p:nvSpPr>
          <p:cNvPr id="8" name="TextBox 7"/>
          <p:cNvSpPr txBox="1"/>
          <p:nvPr/>
        </p:nvSpPr>
        <p:spPr>
          <a:xfrm>
            <a:off x="8707988" y="3842135"/>
            <a:ext cx="2472743" cy="400110"/>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000" b="1" dirty="0" err="1" smtClean="0">
                <a:latin typeface="Shonar Bangla" pitchFamily="34" charset="0"/>
                <a:cs typeface="Shonar Bangla" pitchFamily="34" charset="0"/>
              </a:rPr>
              <a:t>প্রকল্প</a:t>
            </a:r>
            <a:r>
              <a:rPr lang="en-US" sz="2000" b="1" dirty="0" smtClean="0">
                <a:latin typeface="Shonar Bangla" pitchFamily="34" charset="0"/>
                <a:cs typeface="Shonar Bangla" pitchFamily="34" charset="0"/>
              </a:rPr>
              <a:t> -</a:t>
            </a:r>
            <a:r>
              <a:rPr lang="bn-BD" sz="2000" b="1" dirty="0" smtClean="0">
                <a:latin typeface="Shonar Bangla" pitchFamily="34" charset="0"/>
                <a:cs typeface="Shonar Bangla" pitchFamily="34" charset="0"/>
              </a:rPr>
              <a:t>২(পল্ট্রি ফার্ম</a:t>
            </a:r>
            <a:r>
              <a:rPr lang="en-US" sz="2000" b="1" dirty="0" smtClean="0">
                <a:latin typeface="Shonar Bangla" pitchFamily="34" charset="0"/>
                <a:cs typeface="Shonar Bangla" pitchFamily="34" charset="0"/>
              </a:rPr>
              <a:t>) </a:t>
            </a:r>
            <a:endParaRPr lang="en-US" sz="2000" b="1" dirty="0">
              <a:latin typeface="Shonar Bangla" pitchFamily="34" charset="0"/>
              <a:cs typeface="Shonar Bangla" pitchFamily="34" charset="0"/>
            </a:endParaRPr>
          </a:p>
        </p:txBody>
      </p:sp>
      <p:sp>
        <p:nvSpPr>
          <p:cNvPr id="9" name="TextBox 8"/>
          <p:cNvSpPr txBox="1"/>
          <p:nvPr/>
        </p:nvSpPr>
        <p:spPr>
          <a:xfrm>
            <a:off x="3538053" y="437882"/>
            <a:ext cx="3874678" cy="40011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algn="ctr"/>
            <a:r>
              <a:rPr lang="bn-BD" sz="2000" b="1" dirty="0" smtClean="0">
                <a:latin typeface="Shonar Bangla" pitchFamily="34" charset="0"/>
                <a:cs typeface="Shonar Bangla" pitchFamily="34" charset="0"/>
              </a:rPr>
              <a:t>বর্তমান ব্যয়  ১০০,০০০  টাকা </a:t>
            </a:r>
            <a:endParaRPr lang="en-US" sz="2000" b="1" dirty="0">
              <a:latin typeface="Shonar Bangla" pitchFamily="34" charset="0"/>
              <a:cs typeface="Shonar Bangla" pitchFamily="34" charset="0"/>
            </a:endParaRPr>
          </a:p>
        </p:txBody>
      </p:sp>
      <p:sp>
        <p:nvSpPr>
          <p:cNvPr id="10" name="TextBox 9"/>
          <p:cNvSpPr txBox="1"/>
          <p:nvPr/>
        </p:nvSpPr>
        <p:spPr>
          <a:xfrm>
            <a:off x="8007022" y="437882"/>
            <a:ext cx="3874678" cy="40011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algn="ctr"/>
            <a:r>
              <a:rPr lang="bn-BD" sz="2000" b="1" dirty="0" smtClean="0">
                <a:latin typeface="Shonar Bangla" pitchFamily="34" charset="0"/>
                <a:cs typeface="Shonar Bangla" pitchFamily="34" charset="0"/>
              </a:rPr>
              <a:t>বর্তমান ব্যয়  ১০০,০০০  টাকা </a:t>
            </a:r>
            <a:endParaRPr lang="en-US" sz="2000" b="1" dirty="0">
              <a:latin typeface="Shonar Bangla" pitchFamily="34" charset="0"/>
              <a:cs typeface="Shonar Bangla" pitchFamily="34" charset="0"/>
            </a:endParaRPr>
          </a:p>
        </p:txBody>
      </p:sp>
      <p:sp>
        <p:nvSpPr>
          <p:cNvPr id="11" name="TextBox 10"/>
          <p:cNvSpPr txBox="1"/>
          <p:nvPr/>
        </p:nvSpPr>
        <p:spPr>
          <a:xfrm>
            <a:off x="3538053" y="2996350"/>
            <a:ext cx="3874678" cy="369332"/>
          </a:xfrm>
          <a:prstGeom prst="rect">
            <a:avLst/>
          </a:prstGeom>
          <a:solidFill>
            <a:schemeClr val="bg2">
              <a:lumMod val="90000"/>
            </a:schemeClr>
          </a:solidFill>
          <a:scene3d>
            <a:camera prst="orthographicFront"/>
            <a:lightRig rig="threePt" dir="t"/>
          </a:scene3d>
          <a:sp3d>
            <a:bevelT/>
          </a:sp3d>
        </p:spPr>
        <p:txBody>
          <a:bodyPr wrap="square" rtlCol="0">
            <a:spAutoFit/>
          </a:bodyPr>
          <a:lstStyle/>
          <a:p>
            <a:pPr algn="ctr"/>
            <a:r>
              <a:rPr lang="bn-BD" sz="1800" b="1" dirty="0" smtClean="0">
                <a:latin typeface="Shonar Bangla" pitchFamily="34" charset="0"/>
                <a:cs typeface="Shonar Bangla" pitchFamily="34" charset="0"/>
              </a:rPr>
              <a:t>ভবিষ্যৎ আয়  ৩০০,০০০ টাকা </a:t>
            </a:r>
            <a:endParaRPr lang="en-US" sz="1800" b="1" dirty="0">
              <a:latin typeface="Shonar Bangla" pitchFamily="34" charset="0"/>
              <a:cs typeface="Shonar Bangla" pitchFamily="34" charset="0"/>
            </a:endParaRPr>
          </a:p>
        </p:txBody>
      </p:sp>
      <p:sp>
        <p:nvSpPr>
          <p:cNvPr id="12" name="TextBox 11"/>
          <p:cNvSpPr txBox="1"/>
          <p:nvPr/>
        </p:nvSpPr>
        <p:spPr>
          <a:xfrm>
            <a:off x="8007021" y="2996284"/>
            <a:ext cx="3874678" cy="400110"/>
          </a:xfrm>
          <a:prstGeom prst="rect">
            <a:avLst/>
          </a:prstGeom>
          <a:solidFill>
            <a:schemeClr val="bg2">
              <a:lumMod val="90000"/>
            </a:schemeClr>
          </a:solidFill>
          <a:scene3d>
            <a:camera prst="orthographicFront"/>
            <a:lightRig rig="threePt" dir="t"/>
          </a:scene3d>
          <a:sp3d>
            <a:bevelT/>
          </a:sp3d>
        </p:spPr>
        <p:txBody>
          <a:bodyPr wrap="square" rtlCol="0">
            <a:spAutoFit/>
          </a:bodyPr>
          <a:lstStyle/>
          <a:p>
            <a:pPr algn="ctr"/>
            <a:r>
              <a:rPr lang="bn-BD" sz="2000" b="1" dirty="0" smtClean="0">
                <a:latin typeface="Shonar Bangla" pitchFamily="34" charset="0"/>
                <a:cs typeface="Shonar Bangla" pitchFamily="34" charset="0"/>
              </a:rPr>
              <a:t>ভবিষ্যৎ আয়  ২০০,০০০ টাকা </a:t>
            </a:r>
            <a:endParaRPr lang="en-US" sz="2000" b="1" dirty="0">
              <a:latin typeface="Shonar Bangla" pitchFamily="34" charset="0"/>
              <a:cs typeface="Shonar Bangla" pitchFamily="34" charset="0"/>
            </a:endParaRPr>
          </a:p>
        </p:txBody>
      </p:sp>
      <p:sp>
        <p:nvSpPr>
          <p:cNvPr id="14" name="TextBox 13"/>
          <p:cNvSpPr txBox="1"/>
          <p:nvPr/>
        </p:nvSpPr>
        <p:spPr>
          <a:xfrm>
            <a:off x="8386851" y="4596825"/>
            <a:ext cx="3193961" cy="58477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atin typeface="Shonar Bangla" pitchFamily="34" charset="0"/>
                <a:cs typeface="Shonar Bangla" pitchFamily="34" charset="0"/>
              </a:rPr>
              <a:t>কোনটি গ্রহণ যোগ্য ?</a:t>
            </a:r>
            <a:endParaRPr lang="en-US" sz="3200" dirty="0">
              <a:latin typeface="Shonar Bangla" pitchFamily="34" charset="0"/>
              <a:cs typeface="Shonar Bangla" pitchFamily="34" charset="0"/>
            </a:endParaRPr>
          </a:p>
        </p:txBody>
      </p:sp>
      <p:pic>
        <p:nvPicPr>
          <p:cNvPr id="15" name="Picture 14"/>
          <p:cNvPicPr>
            <a:picLocks noChangeAspect="1"/>
          </p:cNvPicPr>
          <p:nvPr/>
        </p:nvPicPr>
        <p:blipFill>
          <a:blip r:embed="rId5">
            <a:extLst>
              <a:ext uri="{BEBA8EAE-BF5A-486C-A8C5-ECC9F3942E4B}">
                <a14:imgProps xmlns="" xmlns:a14="http://schemas.microsoft.com/office/drawing/2010/main">
                  <a14:imgLayer r:embed="rId6">
                    <a14:imgEffect>
                      <a14:backgroundRemoval t="0" b="99111" l="0" r="100000">
                        <a14:foregroundMark x1="30667" y1="4889" x2="17333" y2="16000"/>
                        <a14:foregroundMark x1="23556" y1="13778" x2="23556" y2="13778"/>
                        <a14:foregroundMark x1="23556" y1="13778" x2="23556" y2="13778"/>
                      </a14:backgroundRemoval>
                    </a14:imgEffect>
                  </a14:imgLayer>
                </a14:imgProps>
              </a:ext>
              <a:ext uri="{28A0092B-C50C-407E-A947-70E740481C1C}">
                <a14:useLocalDpi xmlns="" xmlns:a14="http://schemas.microsoft.com/office/drawing/2010/main" val="0"/>
              </a:ext>
            </a:extLst>
          </a:blip>
          <a:stretch>
            <a:fillRect/>
          </a:stretch>
        </p:blipFill>
        <p:spPr>
          <a:xfrm>
            <a:off x="8667012" y="875238"/>
            <a:ext cx="2143125" cy="2143125"/>
          </a:xfrm>
          <a:prstGeom prst="rect">
            <a:avLst/>
          </a:prstGeom>
        </p:spPr>
      </p:pic>
      <p:pic>
        <p:nvPicPr>
          <p:cNvPr id="16" name="Picture 15"/>
          <p:cNvPicPr>
            <a:picLocks noChangeAspect="1"/>
          </p:cNvPicPr>
          <p:nvPr/>
        </p:nvPicPr>
        <p:blipFill>
          <a:blip r:embed="rId7">
            <a:extLst>
              <a:ext uri="{BEBA8EAE-BF5A-486C-A8C5-ECC9F3942E4B}">
                <a14:imgProps xmlns="" xmlns:a14="http://schemas.microsoft.com/office/drawing/2010/main">
                  <a14:imgLayer r:embed="rId8">
                    <a14:imgEffect>
                      <a14:backgroundRemoval t="0" b="99531" l="0" r="99156"/>
                    </a14:imgEffect>
                  </a14:imgLayer>
                </a14:imgProps>
              </a:ext>
              <a:ext uri="{28A0092B-C50C-407E-A947-70E740481C1C}">
                <a14:useLocalDpi xmlns="" xmlns:a14="http://schemas.microsoft.com/office/drawing/2010/main" val="0"/>
              </a:ext>
            </a:extLst>
          </a:blip>
          <a:stretch>
            <a:fillRect/>
          </a:stretch>
        </p:blipFill>
        <p:spPr>
          <a:xfrm>
            <a:off x="4437545" y="739967"/>
            <a:ext cx="2257425" cy="2069677"/>
          </a:xfrm>
          <a:prstGeom prst="rect">
            <a:avLst/>
          </a:prstGeom>
        </p:spPr>
      </p:pic>
      <p:sp>
        <p:nvSpPr>
          <p:cNvPr id="17" name="Oval 16"/>
          <p:cNvSpPr/>
          <p:nvPr/>
        </p:nvSpPr>
        <p:spPr>
          <a:xfrm>
            <a:off x="2835936" y="5116597"/>
            <a:ext cx="5460642" cy="159476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Shonar Bangla" pitchFamily="34" charset="0"/>
                <a:cs typeface="Shonar Bangla" pitchFamily="34" charset="0"/>
              </a:rPr>
              <a:t>অর্থের সময় মূল্য ব্যবহার করে প্রকল্প মূল্যায়ন করা যায়। </a:t>
            </a:r>
            <a:endParaRPr lang="en-US" sz="3200" dirty="0">
              <a:solidFill>
                <a:schemeClr val="tx1"/>
              </a:solidFill>
              <a:latin typeface="Shonar Bangla" pitchFamily="34" charset="0"/>
              <a:cs typeface="Shonar Bangla" pitchFamily="34" charset="0"/>
            </a:endParaRPr>
          </a:p>
        </p:txBody>
      </p:sp>
      <p:sp>
        <p:nvSpPr>
          <p:cNvPr id="18" name="Oval 17"/>
          <p:cNvSpPr/>
          <p:nvPr/>
        </p:nvSpPr>
        <p:spPr>
          <a:xfrm>
            <a:off x="413681" y="3141457"/>
            <a:ext cx="3166131" cy="2344943"/>
          </a:xfrm>
          <a:prstGeom prst="ellipse">
            <a:avLst/>
          </a:prstGeom>
          <a:solidFill>
            <a:schemeClr val="accent1">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a:latin typeface="Shonar Bangla" pitchFamily="34" charset="0"/>
                <a:cs typeface="Shonar Bangla" pitchFamily="34" charset="0"/>
              </a:rPr>
              <a:t>অর্থাৎ প্রকল্পের  বর্তমান ব্যয়ের সাথে ভবিষ্যৎ আয়ের তুলনা করাই হচ্ছে  প্রকল্প মূল্যায়ন।</a:t>
            </a:r>
            <a:endParaRPr lang="en-US" sz="2000" b="1" dirty="0">
              <a:latin typeface="Shonar Bangla" pitchFamily="34" charset="0"/>
              <a:cs typeface="Shonar Bangl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3"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plus(in)">
                                      <p:cBhvr>
                                        <p:cTn id="51" dur="2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80">
                                          <p:stCondLst>
                                            <p:cond delay="0"/>
                                          </p:stCondLst>
                                        </p:cTn>
                                        <p:tgtEl>
                                          <p:spTgt spid="15"/>
                                        </p:tgtEl>
                                      </p:cBhvr>
                                    </p:animEffect>
                                    <p:anim calcmode="lin" valueType="num">
                                      <p:cBhvr>
                                        <p:cTn id="5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2" dur="26">
                                          <p:stCondLst>
                                            <p:cond delay="650"/>
                                          </p:stCondLst>
                                        </p:cTn>
                                        <p:tgtEl>
                                          <p:spTgt spid="15"/>
                                        </p:tgtEl>
                                      </p:cBhvr>
                                      <p:to x="100000" y="60000"/>
                                    </p:animScale>
                                    <p:animScale>
                                      <p:cBhvr>
                                        <p:cTn id="63" dur="166" decel="50000">
                                          <p:stCondLst>
                                            <p:cond delay="676"/>
                                          </p:stCondLst>
                                        </p:cTn>
                                        <p:tgtEl>
                                          <p:spTgt spid="15"/>
                                        </p:tgtEl>
                                      </p:cBhvr>
                                      <p:to x="100000" y="100000"/>
                                    </p:animScale>
                                    <p:animScale>
                                      <p:cBhvr>
                                        <p:cTn id="64" dur="26">
                                          <p:stCondLst>
                                            <p:cond delay="1312"/>
                                          </p:stCondLst>
                                        </p:cTn>
                                        <p:tgtEl>
                                          <p:spTgt spid="15"/>
                                        </p:tgtEl>
                                      </p:cBhvr>
                                      <p:to x="100000" y="80000"/>
                                    </p:animScale>
                                    <p:animScale>
                                      <p:cBhvr>
                                        <p:cTn id="65" dur="166" decel="50000">
                                          <p:stCondLst>
                                            <p:cond delay="1338"/>
                                          </p:stCondLst>
                                        </p:cTn>
                                        <p:tgtEl>
                                          <p:spTgt spid="15"/>
                                        </p:tgtEl>
                                      </p:cBhvr>
                                      <p:to x="100000" y="100000"/>
                                    </p:animScale>
                                    <p:animScale>
                                      <p:cBhvr>
                                        <p:cTn id="66" dur="26">
                                          <p:stCondLst>
                                            <p:cond delay="1642"/>
                                          </p:stCondLst>
                                        </p:cTn>
                                        <p:tgtEl>
                                          <p:spTgt spid="15"/>
                                        </p:tgtEl>
                                      </p:cBhvr>
                                      <p:to x="100000" y="90000"/>
                                    </p:animScale>
                                    <p:animScale>
                                      <p:cBhvr>
                                        <p:cTn id="67" dur="166" decel="50000">
                                          <p:stCondLst>
                                            <p:cond delay="1668"/>
                                          </p:stCondLst>
                                        </p:cTn>
                                        <p:tgtEl>
                                          <p:spTgt spid="15"/>
                                        </p:tgtEl>
                                      </p:cBhvr>
                                      <p:to x="100000" y="100000"/>
                                    </p:animScale>
                                    <p:animScale>
                                      <p:cBhvr>
                                        <p:cTn id="68" dur="26">
                                          <p:stCondLst>
                                            <p:cond delay="1808"/>
                                          </p:stCondLst>
                                        </p:cTn>
                                        <p:tgtEl>
                                          <p:spTgt spid="15"/>
                                        </p:tgtEl>
                                      </p:cBhvr>
                                      <p:to x="100000" y="95000"/>
                                    </p:animScale>
                                    <p:animScale>
                                      <p:cBhvr>
                                        <p:cTn id="69" dur="166" decel="50000">
                                          <p:stCondLst>
                                            <p:cond delay="1834"/>
                                          </p:stCondLst>
                                        </p:cTn>
                                        <p:tgtEl>
                                          <p:spTgt spid="15"/>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80">
                                          <p:stCondLst>
                                            <p:cond delay="0"/>
                                          </p:stCondLst>
                                        </p:cTn>
                                        <p:tgtEl>
                                          <p:spTgt spid="16"/>
                                        </p:tgtEl>
                                      </p:cBhvr>
                                    </p:animEffect>
                                    <p:anim calcmode="lin" valueType="num">
                                      <p:cBhvr>
                                        <p:cTn id="7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8" dur="26">
                                          <p:stCondLst>
                                            <p:cond delay="650"/>
                                          </p:stCondLst>
                                        </p:cTn>
                                        <p:tgtEl>
                                          <p:spTgt spid="16"/>
                                        </p:tgtEl>
                                      </p:cBhvr>
                                      <p:to x="100000" y="60000"/>
                                    </p:animScale>
                                    <p:animScale>
                                      <p:cBhvr>
                                        <p:cTn id="79" dur="166" decel="50000">
                                          <p:stCondLst>
                                            <p:cond delay="676"/>
                                          </p:stCondLst>
                                        </p:cTn>
                                        <p:tgtEl>
                                          <p:spTgt spid="16"/>
                                        </p:tgtEl>
                                      </p:cBhvr>
                                      <p:to x="100000" y="100000"/>
                                    </p:animScale>
                                    <p:animScale>
                                      <p:cBhvr>
                                        <p:cTn id="80" dur="26">
                                          <p:stCondLst>
                                            <p:cond delay="1312"/>
                                          </p:stCondLst>
                                        </p:cTn>
                                        <p:tgtEl>
                                          <p:spTgt spid="16"/>
                                        </p:tgtEl>
                                      </p:cBhvr>
                                      <p:to x="100000" y="80000"/>
                                    </p:animScale>
                                    <p:animScale>
                                      <p:cBhvr>
                                        <p:cTn id="81" dur="166" decel="50000">
                                          <p:stCondLst>
                                            <p:cond delay="1338"/>
                                          </p:stCondLst>
                                        </p:cTn>
                                        <p:tgtEl>
                                          <p:spTgt spid="16"/>
                                        </p:tgtEl>
                                      </p:cBhvr>
                                      <p:to x="100000" y="100000"/>
                                    </p:animScale>
                                    <p:animScale>
                                      <p:cBhvr>
                                        <p:cTn id="82" dur="26">
                                          <p:stCondLst>
                                            <p:cond delay="1642"/>
                                          </p:stCondLst>
                                        </p:cTn>
                                        <p:tgtEl>
                                          <p:spTgt spid="16"/>
                                        </p:tgtEl>
                                      </p:cBhvr>
                                      <p:to x="100000" y="90000"/>
                                    </p:animScale>
                                    <p:animScale>
                                      <p:cBhvr>
                                        <p:cTn id="83" dur="166" decel="50000">
                                          <p:stCondLst>
                                            <p:cond delay="1668"/>
                                          </p:stCondLst>
                                        </p:cTn>
                                        <p:tgtEl>
                                          <p:spTgt spid="16"/>
                                        </p:tgtEl>
                                      </p:cBhvr>
                                      <p:to x="100000" y="100000"/>
                                    </p:animScale>
                                    <p:animScale>
                                      <p:cBhvr>
                                        <p:cTn id="84" dur="26">
                                          <p:stCondLst>
                                            <p:cond delay="1808"/>
                                          </p:stCondLst>
                                        </p:cTn>
                                        <p:tgtEl>
                                          <p:spTgt spid="16"/>
                                        </p:tgtEl>
                                      </p:cBhvr>
                                      <p:to x="100000" y="95000"/>
                                    </p:animScale>
                                    <p:animScale>
                                      <p:cBhvr>
                                        <p:cTn id="85" dur="166" decel="50000">
                                          <p:stCondLst>
                                            <p:cond delay="1834"/>
                                          </p:stCondLst>
                                        </p:cTn>
                                        <p:tgtEl>
                                          <p:spTgt spid="16"/>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randombar(horizontal)">
                                      <p:cBhvr>
                                        <p:cTn id="90" dur="500"/>
                                        <p:tgtEl>
                                          <p:spTgt spid="4"/>
                                        </p:tgtEl>
                                      </p:cBhvr>
                                    </p:animEffect>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1000" fill="hold"/>
                                        <p:tgtEl>
                                          <p:spTgt spid="18"/>
                                        </p:tgtEl>
                                        <p:attrNameLst>
                                          <p:attrName>ppt_w</p:attrName>
                                        </p:attrNameLst>
                                      </p:cBhvr>
                                      <p:tavLst>
                                        <p:tav tm="0">
                                          <p:val>
                                            <p:fltVal val="0"/>
                                          </p:val>
                                        </p:tav>
                                        <p:tav tm="100000">
                                          <p:val>
                                            <p:strVal val="#ppt_w"/>
                                          </p:val>
                                        </p:tav>
                                      </p:tavLst>
                                    </p:anim>
                                    <p:anim calcmode="lin" valueType="num">
                                      <p:cBhvr>
                                        <p:cTn id="96" dur="1000" fill="hold"/>
                                        <p:tgtEl>
                                          <p:spTgt spid="18"/>
                                        </p:tgtEl>
                                        <p:attrNameLst>
                                          <p:attrName>ppt_h</p:attrName>
                                        </p:attrNameLst>
                                      </p:cBhvr>
                                      <p:tavLst>
                                        <p:tav tm="0">
                                          <p:val>
                                            <p:fltVal val="0"/>
                                          </p:val>
                                        </p:tav>
                                        <p:tav tm="100000">
                                          <p:val>
                                            <p:strVal val="#ppt_h"/>
                                          </p:val>
                                        </p:tav>
                                      </p:tavLst>
                                    </p:anim>
                                    <p:anim calcmode="lin" valueType="num">
                                      <p:cBhvr>
                                        <p:cTn id="9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heel(1)">
                                      <p:cBhvr>
                                        <p:cTn id="10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4"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pic>
        <p:nvPicPr>
          <p:cNvPr id="4098" name="Picture 2"/>
          <p:cNvPicPr>
            <a:picLocks noChangeAspect="1" noChangeArrowheads="1"/>
          </p:cNvPicPr>
          <p:nvPr/>
        </p:nvPicPr>
        <p:blipFill>
          <a:blip r:embed="rId3"/>
          <a:srcRect/>
          <a:stretch>
            <a:fillRect/>
          </a:stretch>
        </p:blipFill>
        <p:spPr bwMode="auto">
          <a:xfrm>
            <a:off x="617537" y="1657350"/>
            <a:ext cx="10963275"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b="1"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
        <p:nvSpPr>
          <p:cNvPr id="4" name="TextBox 3"/>
          <p:cNvSpPr txBox="1"/>
          <p:nvPr/>
        </p:nvSpPr>
        <p:spPr>
          <a:xfrm>
            <a:off x="622236" y="685800"/>
            <a:ext cx="3222357" cy="58477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bn-BD" sz="3200" b="1" dirty="0" smtClean="0">
                <a:latin typeface="Shonar Bangla" pitchFamily="34" charset="0"/>
                <a:cs typeface="Shonar Bangla" pitchFamily="34" charset="0"/>
              </a:rPr>
              <a:t>৩।ঋণগ্রহণ সিদ্ধান্ত</a:t>
            </a:r>
            <a:endParaRPr lang="en-US" sz="3200" b="1" dirty="0">
              <a:latin typeface="Shonar Bangla" pitchFamily="34" charset="0"/>
              <a:cs typeface="Shonar Bangla" pitchFamily="34" charset="0"/>
            </a:endParaRPr>
          </a:p>
        </p:txBody>
      </p:sp>
      <p:pic>
        <p:nvPicPr>
          <p:cNvPr id="5" name="Picture 4"/>
          <p:cNvPicPr>
            <a:picLocks noChangeAspect="1"/>
          </p:cNvPicPr>
          <p:nvPr/>
        </p:nvPicPr>
        <p:blipFill>
          <a:blip r:embed="rId3">
            <a:extLst>
              <a:ext uri="{BEBA8EAE-BF5A-486C-A8C5-ECC9F3942E4B}">
                <a14:imgProps xmlns="" xmlns:a14="http://schemas.microsoft.com/office/drawing/2010/main">
                  <a14:imgLayer r:embed="rId4">
                    <a14:imgEffect>
                      <a14:backgroundRemoval t="3057" b="96507" l="10000" r="90000"/>
                    </a14:imgEffect>
                  </a14:imgLayer>
                </a14:imgProps>
              </a:ext>
              <a:ext uri="{28A0092B-C50C-407E-A947-70E740481C1C}">
                <a14:useLocalDpi xmlns="" xmlns:a14="http://schemas.microsoft.com/office/drawing/2010/main" val="0"/>
              </a:ext>
            </a:extLst>
          </a:blip>
          <a:stretch>
            <a:fillRect/>
          </a:stretch>
        </p:blipFill>
        <p:spPr>
          <a:xfrm>
            <a:off x="6446552" y="3170192"/>
            <a:ext cx="2095500" cy="2156340"/>
          </a:xfrm>
          <a:prstGeom prst="rect">
            <a:avLst/>
          </a:prstGeom>
        </p:spPr>
      </p:pic>
      <p:cxnSp>
        <p:nvCxnSpPr>
          <p:cNvPr id="6" name="Straight Arrow Connector 5"/>
          <p:cNvCxnSpPr>
            <a:endCxn id="5" idx="0"/>
          </p:cNvCxnSpPr>
          <p:nvPr/>
        </p:nvCxnSpPr>
        <p:spPr>
          <a:xfrm>
            <a:off x="5446064" y="2429666"/>
            <a:ext cx="2048238" cy="7405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5" idx="0"/>
          </p:cNvCxnSpPr>
          <p:nvPr/>
        </p:nvCxnSpPr>
        <p:spPr>
          <a:xfrm flipH="1">
            <a:off x="7494302" y="2419744"/>
            <a:ext cx="2410038" cy="7504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5" idx="0"/>
          </p:cNvCxnSpPr>
          <p:nvPr/>
        </p:nvCxnSpPr>
        <p:spPr>
          <a:xfrm>
            <a:off x="7494302" y="1996440"/>
            <a:ext cx="0" cy="11737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021685" y="1423383"/>
            <a:ext cx="1453243" cy="1502899"/>
            <a:chOff x="4222071" y="774367"/>
            <a:chExt cx="1453243" cy="1502899"/>
          </a:xfrm>
          <a:solidFill>
            <a:schemeClr val="bg2">
              <a:lumMod val="50000"/>
            </a:schemeClr>
          </a:solidFill>
        </p:grpSpPr>
        <p:sp>
          <p:nvSpPr>
            <p:cNvPr id="10" name="Oval 9"/>
            <p:cNvSpPr/>
            <p:nvPr/>
          </p:nvSpPr>
          <p:spPr>
            <a:xfrm>
              <a:off x="4222071" y="774367"/>
              <a:ext cx="1453243" cy="150289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Shonar Bangla" pitchFamily="34" charset="0"/>
                <a:cs typeface="Shonar Bangla" pitchFamily="34" charset="0"/>
              </a:endParaRPr>
            </a:p>
          </p:txBody>
        </p:sp>
        <p:sp>
          <p:nvSpPr>
            <p:cNvPr id="11" name="TextBox 10"/>
            <p:cNvSpPr txBox="1"/>
            <p:nvPr/>
          </p:nvSpPr>
          <p:spPr>
            <a:xfrm>
              <a:off x="4455131" y="951184"/>
              <a:ext cx="985591" cy="369332"/>
            </a:xfrm>
            <a:prstGeom prst="rect">
              <a:avLst/>
            </a:prstGeom>
            <a:grpFill/>
          </p:spPr>
          <p:txBody>
            <a:bodyPr wrap="none" rtlCol="0">
              <a:spAutoFit/>
            </a:bodyPr>
            <a:lstStyle/>
            <a:p>
              <a:r>
                <a:rPr lang="bn-BD" sz="1800" b="1" dirty="0" smtClean="0">
                  <a:latin typeface="Shonar Bangla" pitchFamily="34" charset="0"/>
                  <a:cs typeface="Shonar Bangla" pitchFamily="34" charset="0"/>
                </a:rPr>
                <a:t>A </a:t>
              </a:r>
              <a:r>
                <a:rPr lang="en-US" sz="1800" b="1" dirty="0" err="1" smtClean="0">
                  <a:latin typeface="Shonar Bangla" pitchFamily="34" charset="0"/>
                  <a:cs typeface="Shonar Bangla" pitchFamily="34" charset="0"/>
                </a:rPr>
                <a:t>ব্যাংক</a:t>
              </a:r>
              <a:endParaRPr lang="en-US" sz="1800" b="1" dirty="0">
                <a:latin typeface="Shonar Bangla" pitchFamily="34" charset="0"/>
                <a:cs typeface="Shonar Bangla" pitchFamily="34" charset="0"/>
              </a:endParaRPr>
            </a:p>
          </p:txBody>
        </p:sp>
      </p:grpSp>
      <p:grpSp>
        <p:nvGrpSpPr>
          <p:cNvPr id="12" name="Group 11"/>
          <p:cNvGrpSpPr/>
          <p:nvPr/>
        </p:nvGrpSpPr>
        <p:grpSpPr>
          <a:xfrm>
            <a:off x="9404457" y="1530628"/>
            <a:ext cx="1453243" cy="1502899"/>
            <a:chOff x="9478763" y="1949549"/>
            <a:chExt cx="1453243" cy="1502899"/>
          </a:xfrm>
          <a:solidFill>
            <a:schemeClr val="accent1">
              <a:lumMod val="20000"/>
              <a:lumOff val="80000"/>
            </a:schemeClr>
          </a:solidFill>
        </p:grpSpPr>
        <p:sp>
          <p:nvSpPr>
            <p:cNvPr id="14" name="Oval 13"/>
            <p:cNvSpPr/>
            <p:nvPr/>
          </p:nvSpPr>
          <p:spPr>
            <a:xfrm>
              <a:off x="9478763" y="1949549"/>
              <a:ext cx="1453243" cy="150289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Shonar Bangla" pitchFamily="34" charset="0"/>
                <a:cs typeface="Shonar Bangla" pitchFamily="34" charset="0"/>
              </a:endParaRPr>
            </a:p>
          </p:txBody>
        </p:sp>
        <p:sp>
          <p:nvSpPr>
            <p:cNvPr id="15" name="TextBox 14"/>
            <p:cNvSpPr txBox="1"/>
            <p:nvPr/>
          </p:nvSpPr>
          <p:spPr>
            <a:xfrm>
              <a:off x="9682415" y="2183189"/>
              <a:ext cx="1058303" cy="369332"/>
            </a:xfrm>
            <a:prstGeom prst="rect">
              <a:avLst/>
            </a:prstGeom>
            <a:grpFill/>
          </p:spPr>
          <p:txBody>
            <a:bodyPr wrap="none" rtlCol="0">
              <a:spAutoFit/>
            </a:bodyPr>
            <a:lstStyle/>
            <a:p>
              <a:r>
                <a:rPr lang="bn-BD" sz="1800" b="1" dirty="0" smtClean="0">
                  <a:latin typeface="Shonar Bangla" pitchFamily="34" charset="0"/>
                  <a:cs typeface="Shonar Bangla" pitchFamily="34" charset="0"/>
                </a:rPr>
                <a:t>C</a:t>
              </a:r>
              <a:r>
                <a:rPr lang="en-US" sz="1800" b="1" dirty="0">
                  <a:latin typeface="Shonar Bangla" pitchFamily="34" charset="0"/>
                  <a:cs typeface="Shonar Bangla" pitchFamily="34" charset="0"/>
                </a:rPr>
                <a:t> </a:t>
              </a:r>
              <a:r>
                <a:rPr lang="en-US" sz="1800" b="1" dirty="0" err="1" smtClean="0">
                  <a:latin typeface="Shonar Bangla" pitchFamily="34" charset="0"/>
                  <a:cs typeface="Shonar Bangla" pitchFamily="34" charset="0"/>
                </a:rPr>
                <a:t>ব্যাংক</a:t>
              </a:r>
              <a:r>
                <a:rPr lang="en-US" sz="1800" b="1" dirty="0" smtClean="0">
                  <a:latin typeface="Shonar Bangla" pitchFamily="34" charset="0"/>
                  <a:cs typeface="Shonar Bangla" pitchFamily="34" charset="0"/>
                </a:rPr>
                <a:t> </a:t>
              </a:r>
              <a:endParaRPr lang="en-US" sz="1800" b="1" dirty="0">
                <a:latin typeface="Shonar Bangla" pitchFamily="34" charset="0"/>
                <a:cs typeface="Shonar Bangla" pitchFamily="34" charset="0"/>
              </a:endParaRPr>
            </a:p>
          </p:txBody>
        </p:sp>
      </p:grpSp>
      <p:grpSp>
        <p:nvGrpSpPr>
          <p:cNvPr id="16" name="Group 15"/>
          <p:cNvGrpSpPr/>
          <p:nvPr/>
        </p:nvGrpSpPr>
        <p:grpSpPr>
          <a:xfrm>
            <a:off x="6744599" y="565805"/>
            <a:ext cx="1453243" cy="1502899"/>
            <a:chOff x="6625907" y="589409"/>
            <a:chExt cx="1453243" cy="1502899"/>
          </a:xfrm>
          <a:solidFill>
            <a:srgbClr val="92D050"/>
          </a:solidFill>
        </p:grpSpPr>
        <p:sp>
          <p:nvSpPr>
            <p:cNvPr id="17" name="Oval 16"/>
            <p:cNvSpPr/>
            <p:nvPr/>
          </p:nvSpPr>
          <p:spPr>
            <a:xfrm>
              <a:off x="6625907" y="589409"/>
              <a:ext cx="1453243" cy="150289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Shonar Bangla" pitchFamily="34" charset="0"/>
                <a:cs typeface="Shonar Bangla" pitchFamily="34" charset="0"/>
              </a:endParaRPr>
            </a:p>
          </p:txBody>
        </p:sp>
        <p:sp>
          <p:nvSpPr>
            <p:cNvPr id="18" name="TextBox 17"/>
            <p:cNvSpPr txBox="1"/>
            <p:nvPr/>
          </p:nvSpPr>
          <p:spPr>
            <a:xfrm>
              <a:off x="6799231" y="918894"/>
              <a:ext cx="1157689" cy="400110"/>
            </a:xfrm>
            <a:prstGeom prst="rect">
              <a:avLst/>
            </a:prstGeom>
            <a:grpFill/>
          </p:spPr>
          <p:txBody>
            <a:bodyPr wrap="none" rtlCol="0">
              <a:spAutoFit/>
            </a:bodyPr>
            <a:lstStyle/>
            <a:p>
              <a:r>
                <a:rPr lang="bn-BD" sz="2000" b="1" dirty="0" smtClean="0">
                  <a:latin typeface="Shonar Bangla" pitchFamily="34" charset="0"/>
                  <a:cs typeface="Shonar Bangla" pitchFamily="34" charset="0"/>
                </a:rPr>
                <a:t>B</a:t>
              </a:r>
              <a:r>
                <a:rPr lang="en-US" sz="2000" b="1" dirty="0" smtClean="0">
                  <a:latin typeface="Shonar Bangla" pitchFamily="34" charset="0"/>
                  <a:cs typeface="Shonar Bangla" pitchFamily="34" charset="0"/>
                </a:rPr>
                <a:t> </a:t>
              </a:r>
              <a:r>
                <a:rPr lang="en-US" sz="2000" b="1" dirty="0" err="1" smtClean="0">
                  <a:latin typeface="Shonar Bangla" pitchFamily="34" charset="0"/>
                  <a:cs typeface="Shonar Bangla" pitchFamily="34" charset="0"/>
                </a:rPr>
                <a:t>ব্যাংক</a:t>
              </a:r>
              <a:r>
                <a:rPr lang="en-US" sz="2000" b="1" dirty="0" smtClean="0">
                  <a:latin typeface="Shonar Bangla" pitchFamily="34" charset="0"/>
                  <a:cs typeface="Shonar Bangla" pitchFamily="34" charset="0"/>
                </a:rPr>
                <a:t> </a:t>
              </a:r>
              <a:endParaRPr lang="en-US" sz="2000" b="1" dirty="0">
                <a:latin typeface="Shonar Bangla" pitchFamily="34" charset="0"/>
                <a:cs typeface="Shonar Bangla" pitchFamily="34" charset="0"/>
              </a:endParaRPr>
            </a:p>
          </p:txBody>
        </p:sp>
      </p:grpSp>
      <p:sp>
        <p:nvSpPr>
          <p:cNvPr id="19" name="Rectangle 18"/>
          <p:cNvSpPr/>
          <p:nvPr/>
        </p:nvSpPr>
        <p:spPr>
          <a:xfrm>
            <a:off x="6856412" y="1121190"/>
            <a:ext cx="1223412" cy="1015663"/>
          </a:xfrm>
          <a:prstGeom prst="rect">
            <a:avLst/>
          </a:prstGeom>
        </p:spPr>
        <p:txBody>
          <a:bodyPr wrap="none">
            <a:spAutoFit/>
          </a:bodyPr>
          <a:lstStyle/>
          <a:p>
            <a:pPr algn="ctr"/>
            <a:r>
              <a:rPr lang="bn-BD" sz="2000" b="1" dirty="0">
                <a:latin typeface="Shonar Bangla" pitchFamily="34" charset="0"/>
                <a:cs typeface="Shonar Bangla" pitchFamily="34" charset="0"/>
              </a:rPr>
              <a:t>ঋণের</a:t>
            </a:r>
          </a:p>
          <a:p>
            <a:pPr algn="ctr"/>
            <a:r>
              <a:rPr lang="bn-BD" sz="2000" b="1" dirty="0" smtClean="0">
                <a:latin typeface="Shonar Bangla" pitchFamily="34" charset="0"/>
                <a:cs typeface="Shonar Bangla" pitchFamily="34" charset="0"/>
              </a:rPr>
              <a:t>সুদের হার</a:t>
            </a:r>
          </a:p>
          <a:p>
            <a:pPr algn="ctr"/>
            <a:r>
              <a:rPr lang="bn-BD" sz="2000" b="1" dirty="0">
                <a:latin typeface="Shonar Bangla" pitchFamily="34" charset="0"/>
                <a:cs typeface="Shonar Bangla" pitchFamily="34" charset="0"/>
              </a:rPr>
              <a:t>৯</a:t>
            </a:r>
            <a:r>
              <a:rPr lang="bn-BD" sz="2000" b="1" dirty="0" smtClean="0">
                <a:latin typeface="Shonar Bangla" pitchFamily="34" charset="0"/>
                <a:cs typeface="Shonar Bangla" pitchFamily="34" charset="0"/>
              </a:rPr>
              <a:t>%</a:t>
            </a:r>
            <a:endParaRPr lang="en-US" sz="2000" b="1" dirty="0">
              <a:latin typeface="Shonar Bangla" pitchFamily="34" charset="0"/>
              <a:cs typeface="Shonar Bangla" pitchFamily="34" charset="0"/>
            </a:endParaRPr>
          </a:p>
        </p:txBody>
      </p:sp>
      <p:sp>
        <p:nvSpPr>
          <p:cNvPr id="20" name="Rectangle 19"/>
          <p:cNvSpPr/>
          <p:nvPr/>
        </p:nvSpPr>
        <p:spPr>
          <a:xfrm>
            <a:off x="4185200" y="1828800"/>
            <a:ext cx="1223412" cy="1015663"/>
          </a:xfrm>
          <a:prstGeom prst="rect">
            <a:avLst/>
          </a:prstGeom>
        </p:spPr>
        <p:txBody>
          <a:bodyPr wrap="none">
            <a:spAutoFit/>
          </a:bodyPr>
          <a:lstStyle/>
          <a:p>
            <a:pPr algn="ctr"/>
            <a:r>
              <a:rPr lang="bn-BD" sz="2000" b="1" dirty="0" smtClean="0">
                <a:latin typeface="Shonar Bangla" pitchFamily="34" charset="0"/>
                <a:cs typeface="Shonar Bangla" pitchFamily="34" charset="0"/>
              </a:rPr>
              <a:t>ঋণের</a:t>
            </a:r>
          </a:p>
          <a:p>
            <a:pPr algn="ctr"/>
            <a:r>
              <a:rPr lang="bn-BD" sz="2000" b="1" dirty="0" smtClean="0">
                <a:latin typeface="Shonar Bangla" pitchFamily="34" charset="0"/>
                <a:cs typeface="Shonar Bangla" pitchFamily="34" charset="0"/>
              </a:rPr>
              <a:t>সুদের হার</a:t>
            </a:r>
          </a:p>
          <a:p>
            <a:pPr algn="ctr"/>
            <a:r>
              <a:rPr lang="bn-BD" sz="2000" b="1" dirty="0" smtClean="0">
                <a:latin typeface="Shonar Bangla" pitchFamily="34" charset="0"/>
                <a:cs typeface="Shonar Bangla" pitchFamily="34" charset="0"/>
              </a:rPr>
              <a:t>১০</a:t>
            </a:r>
            <a:r>
              <a:rPr lang="bn-BD" sz="2000" b="1" dirty="0">
                <a:latin typeface="Shonar Bangla" pitchFamily="34" charset="0"/>
                <a:cs typeface="Shonar Bangla" pitchFamily="34" charset="0"/>
              </a:rPr>
              <a:t>%</a:t>
            </a:r>
            <a:endParaRPr lang="en-US" sz="2000" b="1" dirty="0">
              <a:latin typeface="Shonar Bangla" pitchFamily="34" charset="0"/>
              <a:cs typeface="Shonar Bangla" pitchFamily="34" charset="0"/>
            </a:endParaRPr>
          </a:p>
        </p:txBody>
      </p:sp>
      <p:sp>
        <p:nvSpPr>
          <p:cNvPr id="21" name="Rectangle 20"/>
          <p:cNvSpPr/>
          <p:nvPr/>
        </p:nvSpPr>
        <p:spPr>
          <a:xfrm>
            <a:off x="9542540" y="2080105"/>
            <a:ext cx="1214428" cy="1015663"/>
          </a:xfrm>
          <a:prstGeom prst="rect">
            <a:avLst/>
          </a:prstGeom>
          <a:noFill/>
        </p:spPr>
        <p:txBody>
          <a:bodyPr wrap="square">
            <a:spAutoFit/>
          </a:bodyPr>
          <a:lstStyle/>
          <a:p>
            <a:pPr algn="ctr"/>
            <a:r>
              <a:rPr lang="bn-BD" sz="2000" b="1" dirty="0">
                <a:latin typeface="NikoshBAN" panose="02000000000000000000" pitchFamily="2" charset="0"/>
                <a:cs typeface="NikoshBAN" panose="02000000000000000000" pitchFamily="2" charset="0"/>
              </a:rPr>
              <a:t>ঋণের</a:t>
            </a:r>
          </a:p>
          <a:p>
            <a:pPr algn="ctr"/>
            <a:r>
              <a:rPr lang="bn-BD" sz="2000" b="1" dirty="0" smtClean="0">
                <a:latin typeface="NikoshBAN" panose="02000000000000000000" pitchFamily="2" charset="0"/>
                <a:cs typeface="NikoshBAN" panose="02000000000000000000" pitchFamily="2" charset="0"/>
              </a:rPr>
              <a:t>সুদের </a:t>
            </a:r>
            <a:r>
              <a:rPr lang="bn-BD" sz="2000" b="1" dirty="0">
                <a:latin typeface="NikoshBAN" panose="02000000000000000000" pitchFamily="2" charset="0"/>
                <a:cs typeface="NikoshBAN" panose="02000000000000000000" pitchFamily="2" charset="0"/>
              </a:rPr>
              <a:t>হার</a:t>
            </a:r>
          </a:p>
          <a:p>
            <a:pPr algn="ctr"/>
            <a:r>
              <a:rPr lang="bn-BD" sz="2000" b="1" dirty="0" smtClean="0">
                <a:latin typeface="Shonar Bangla" pitchFamily="34" charset="0"/>
                <a:cs typeface="Shonar Bangla" pitchFamily="34" charset="0"/>
              </a:rPr>
              <a:t>১২</a:t>
            </a:r>
            <a:r>
              <a:rPr lang="bn-BD" sz="2000" b="1" dirty="0">
                <a:latin typeface="NikoshBAN" panose="02000000000000000000" pitchFamily="2" charset="0"/>
                <a:cs typeface="NikoshBAN" panose="02000000000000000000" pitchFamily="2" charset="0"/>
              </a:rPr>
              <a:t>% </a:t>
            </a:r>
            <a:r>
              <a:rPr lang="en-US" sz="2000" b="1" dirty="0">
                <a:latin typeface="NikoshBAN" panose="02000000000000000000" pitchFamily="2" charset="0"/>
                <a:cs typeface="NikoshBAN" panose="02000000000000000000" pitchFamily="2" charset="0"/>
              </a:rPr>
              <a:t> </a:t>
            </a:r>
          </a:p>
        </p:txBody>
      </p:sp>
      <p:sp>
        <p:nvSpPr>
          <p:cNvPr id="22" name="Horizontal Scroll 21"/>
          <p:cNvSpPr/>
          <p:nvPr/>
        </p:nvSpPr>
        <p:spPr>
          <a:xfrm>
            <a:off x="8699321" y="3922643"/>
            <a:ext cx="3033891" cy="2504661"/>
          </a:xfrm>
          <a:prstGeom prst="horizontalScroll">
            <a:avLst/>
          </a:prstGeom>
          <a:solidFill>
            <a:schemeClr val="accent1">
              <a:lumMod val="5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latin typeface="Shonar Bangla" pitchFamily="34" charset="0"/>
                <a:cs typeface="Shonar Bangla" pitchFamily="34" charset="0"/>
              </a:rPr>
              <a:t>কোন ব্যাংক থেকে ঋণ গ্রহন করা উচিত? </a:t>
            </a:r>
            <a:endParaRPr lang="en-US" sz="2800" b="1" dirty="0">
              <a:latin typeface="Shonar Bangla" pitchFamily="34" charset="0"/>
              <a:cs typeface="Shonar Bangla" pitchFamily="34" charset="0"/>
            </a:endParaRPr>
          </a:p>
        </p:txBody>
      </p:sp>
      <p:pic>
        <p:nvPicPr>
          <p:cNvPr id="23" name="Picture 22"/>
          <p:cNvPicPr>
            <a:picLocks noChangeAspect="1"/>
          </p:cNvPicPr>
          <p:nvPr/>
        </p:nvPicPr>
        <p:blipFill>
          <a:blip r:embed="rId5">
            <a:extLst>
              <a:ext uri="{BEBA8EAE-BF5A-486C-A8C5-ECC9F3942E4B}">
                <a14:imgProps xmlns="" xmlns:a14="http://schemas.microsoft.com/office/drawing/2010/main">
                  <a14:imgLayer r:embed="rId6">
                    <a14:imgEffect>
                      <a14:backgroundRemoval t="9778" b="82222" l="9778" r="86667"/>
                    </a14:imgEffect>
                  </a14:imgLayer>
                </a14:imgProps>
              </a:ext>
              <a:ext uri="{28A0092B-C50C-407E-A947-70E740481C1C}">
                <a14:useLocalDpi xmlns="" xmlns:a14="http://schemas.microsoft.com/office/drawing/2010/main" val="0"/>
              </a:ext>
            </a:extLst>
          </a:blip>
          <a:stretch>
            <a:fillRect/>
          </a:stretch>
        </p:blipFill>
        <p:spPr>
          <a:xfrm>
            <a:off x="4189412" y="1676400"/>
            <a:ext cx="1071563" cy="1071563"/>
          </a:xfrm>
          <a:prstGeom prst="rect">
            <a:avLst/>
          </a:prstGeom>
        </p:spPr>
      </p:pic>
      <p:pic>
        <p:nvPicPr>
          <p:cNvPr id="24" name="Picture 23"/>
          <p:cNvPicPr>
            <a:picLocks noChangeAspect="1"/>
          </p:cNvPicPr>
          <p:nvPr/>
        </p:nvPicPr>
        <p:blipFill>
          <a:blip r:embed="rId7">
            <a:extLst>
              <a:ext uri="{BEBA8EAE-BF5A-486C-A8C5-ECC9F3942E4B}">
                <a14:imgProps xmlns="" xmlns:a14="http://schemas.microsoft.com/office/drawing/2010/main">
                  <a14:imgLayer r:embed="rId8">
                    <a14:imgEffect>
                      <a14:backgroundRemoval t="939" b="98592" l="0" r="98734"/>
                    </a14:imgEffect>
                  </a14:imgLayer>
                </a14:imgProps>
              </a:ext>
              <a:ext uri="{28A0092B-C50C-407E-A947-70E740481C1C}">
                <a14:useLocalDpi xmlns="" xmlns:a14="http://schemas.microsoft.com/office/drawing/2010/main" val="0"/>
              </a:ext>
            </a:extLst>
          </a:blip>
          <a:stretch>
            <a:fillRect/>
          </a:stretch>
        </p:blipFill>
        <p:spPr>
          <a:xfrm>
            <a:off x="7008812" y="914400"/>
            <a:ext cx="1028106" cy="923994"/>
          </a:xfrm>
          <a:prstGeom prst="rect">
            <a:avLst/>
          </a:prstGeom>
        </p:spPr>
      </p:pic>
      <p:pic>
        <p:nvPicPr>
          <p:cNvPr id="25" name="Picture 24"/>
          <p:cNvPicPr>
            <a:picLocks noChangeAspect="1"/>
          </p:cNvPicPr>
          <p:nvPr/>
        </p:nvPicPr>
        <p:blipFill>
          <a:blip r:embed="rId5">
            <a:extLst>
              <a:ext uri="{BEBA8EAE-BF5A-486C-A8C5-ECC9F3942E4B}">
                <a14:imgProps xmlns="" xmlns:a14="http://schemas.microsoft.com/office/drawing/2010/main">
                  <a14:imgLayer r:embed="rId6">
                    <a14:imgEffect>
                      <a14:backgroundRemoval t="9778" b="82222" l="9778" r="86667"/>
                    </a14:imgEffect>
                  </a14:imgLayer>
                </a14:imgProps>
              </a:ext>
              <a:ext uri="{28A0092B-C50C-407E-A947-70E740481C1C}">
                <a14:useLocalDpi xmlns="" xmlns:a14="http://schemas.microsoft.com/office/drawing/2010/main" val="0"/>
              </a:ext>
            </a:extLst>
          </a:blip>
          <a:stretch>
            <a:fillRect/>
          </a:stretch>
        </p:blipFill>
        <p:spPr>
          <a:xfrm>
            <a:off x="9594849" y="1752600"/>
            <a:ext cx="1071563" cy="1071563"/>
          </a:xfrm>
          <a:prstGeom prst="rect">
            <a:avLst/>
          </a:prstGeom>
        </p:spPr>
      </p:pic>
      <p:sp>
        <p:nvSpPr>
          <p:cNvPr id="26" name="Rounded Rectangle 25"/>
          <p:cNvSpPr/>
          <p:nvPr/>
        </p:nvSpPr>
        <p:spPr>
          <a:xfrm>
            <a:off x="608012" y="4343400"/>
            <a:ext cx="4677140" cy="1100772"/>
          </a:xfrm>
          <a:prstGeom prst="roundRect">
            <a:avLst/>
          </a:prstGeom>
          <a:solidFill>
            <a:schemeClr val="bg2">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smtClean="0">
                <a:solidFill>
                  <a:schemeClr val="tx1"/>
                </a:solidFill>
                <a:latin typeface="Shonar Bangla" pitchFamily="34" charset="0"/>
                <a:cs typeface="Shonar Bangla" pitchFamily="34" charset="0"/>
              </a:rPr>
              <a:t>অর্থের সময় মূল্য ব্যবহার করে ঋণ গ্রহন সিদ্ধান্ত নেয়া যায়। </a:t>
            </a:r>
            <a:endParaRPr lang="en-US" b="1" dirty="0">
              <a:solidFill>
                <a:schemeClr val="tx1"/>
              </a:solidFill>
              <a:latin typeface="Shonar Bangla" pitchFamily="34" charset="0"/>
              <a:cs typeface="Shonar Bangl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900" decel="100000" fill="hold"/>
                                        <p:tgtEl>
                                          <p:spTgt spid="2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900" decel="100000" fill="hold"/>
                                        <p:tgtEl>
                                          <p:spTgt spid="2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900" decel="100000" fill="hold"/>
                                        <p:tgtEl>
                                          <p:spTgt spid="2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580">
                                          <p:stCondLst>
                                            <p:cond delay="0"/>
                                          </p:stCondLst>
                                        </p:cTn>
                                        <p:tgtEl>
                                          <p:spTgt spid="26"/>
                                        </p:tgtEl>
                                      </p:cBhvr>
                                    </p:animEffect>
                                    <p:anim calcmode="lin" valueType="num">
                                      <p:cBhvr>
                                        <p:cTn id="8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9" dur="26">
                                          <p:stCondLst>
                                            <p:cond delay="650"/>
                                          </p:stCondLst>
                                        </p:cTn>
                                        <p:tgtEl>
                                          <p:spTgt spid="26"/>
                                        </p:tgtEl>
                                      </p:cBhvr>
                                      <p:to x="100000" y="60000"/>
                                    </p:animScale>
                                    <p:animScale>
                                      <p:cBhvr>
                                        <p:cTn id="90" dur="166" decel="50000">
                                          <p:stCondLst>
                                            <p:cond delay="676"/>
                                          </p:stCondLst>
                                        </p:cTn>
                                        <p:tgtEl>
                                          <p:spTgt spid="26"/>
                                        </p:tgtEl>
                                      </p:cBhvr>
                                      <p:to x="100000" y="100000"/>
                                    </p:animScale>
                                    <p:animScale>
                                      <p:cBhvr>
                                        <p:cTn id="91" dur="26">
                                          <p:stCondLst>
                                            <p:cond delay="1312"/>
                                          </p:stCondLst>
                                        </p:cTn>
                                        <p:tgtEl>
                                          <p:spTgt spid="26"/>
                                        </p:tgtEl>
                                      </p:cBhvr>
                                      <p:to x="100000" y="80000"/>
                                    </p:animScale>
                                    <p:animScale>
                                      <p:cBhvr>
                                        <p:cTn id="92" dur="166" decel="50000">
                                          <p:stCondLst>
                                            <p:cond delay="1338"/>
                                          </p:stCondLst>
                                        </p:cTn>
                                        <p:tgtEl>
                                          <p:spTgt spid="26"/>
                                        </p:tgtEl>
                                      </p:cBhvr>
                                      <p:to x="100000" y="100000"/>
                                    </p:animScale>
                                    <p:animScale>
                                      <p:cBhvr>
                                        <p:cTn id="93" dur="26">
                                          <p:stCondLst>
                                            <p:cond delay="1642"/>
                                          </p:stCondLst>
                                        </p:cTn>
                                        <p:tgtEl>
                                          <p:spTgt spid="26"/>
                                        </p:tgtEl>
                                      </p:cBhvr>
                                      <p:to x="100000" y="90000"/>
                                    </p:animScale>
                                    <p:animScale>
                                      <p:cBhvr>
                                        <p:cTn id="94" dur="166" decel="50000">
                                          <p:stCondLst>
                                            <p:cond delay="1668"/>
                                          </p:stCondLst>
                                        </p:cTn>
                                        <p:tgtEl>
                                          <p:spTgt spid="26"/>
                                        </p:tgtEl>
                                      </p:cBhvr>
                                      <p:to x="100000" y="100000"/>
                                    </p:animScale>
                                    <p:animScale>
                                      <p:cBhvr>
                                        <p:cTn id="95" dur="26">
                                          <p:stCondLst>
                                            <p:cond delay="1808"/>
                                          </p:stCondLst>
                                        </p:cTn>
                                        <p:tgtEl>
                                          <p:spTgt spid="26"/>
                                        </p:tgtEl>
                                      </p:cBhvr>
                                      <p:to x="100000" y="95000"/>
                                    </p:animScale>
                                    <p:animScale>
                                      <p:cBhvr>
                                        <p:cTn id="96"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0" grpId="0"/>
      <p:bldP spid="21" grpId="0"/>
      <p:bldP spid="22"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pic>
        <p:nvPicPr>
          <p:cNvPr id="5122" name="Picture 2"/>
          <p:cNvPicPr>
            <a:picLocks noChangeAspect="1" noChangeArrowheads="1"/>
          </p:cNvPicPr>
          <p:nvPr/>
        </p:nvPicPr>
        <p:blipFill>
          <a:blip r:embed="rId3"/>
          <a:srcRect/>
          <a:stretch>
            <a:fillRect/>
          </a:stretch>
        </p:blipFill>
        <p:spPr bwMode="auto">
          <a:xfrm>
            <a:off x="608012" y="685800"/>
            <a:ext cx="10972800" cy="23971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608012" y="3219450"/>
            <a:ext cx="10972800" cy="2876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47679" y="381000"/>
            <a:ext cx="11614133" cy="6172200"/>
          </a:xfrm>
          <a:prstGeom prst="rect">
            <a:avLst/>
          </a:prstGeom>
          <a:ln w="76200">
            <a:solidFill>
              <a:srgbClr val="0070C0"/>
            </a:solidFill>
          </a:ln>
        </p:spPr>
      </p:pic>
      <p:sp>
        <p:nvSpPr>
          <p:cNvPr id="4" name="Rounded Rectangle 3"/>
          <p:cNvSpPr/>
          <p:nvPr/>
        </p:nvSpPr>
        <p:spPr>
          <a:xfrm>
            <a:off x="2284412" y="533400"/>
            <a:ext cx="9601200" cy="16192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solidFill>
                  <a:srgbClr val="FFFF00"/>
                </a:solidFill>
                <a:latin typeface="NikoshBAN" pitchFamily="2" charset="0"/>
                <a:cs typeface="NikoshBAN" pitchFamily="2" charset="0"/>
              </a:rPr>
              <a:t>Mohanagar</a:t>
            </a:r>
            <a:r>
              <a:rPr lang="en-US" sz="6600" dirty="0" smtClean="0">
                <a:solidFill>
                  <a:srgbClr val="FFFF00"/>
                </a:solidFill>
                <a:latin typeface="NikoshBAN" pitchFamily="2" charset="0"/>
                <a:cs typeface="NikoshBAN" pitchFamily="2" charset="0"/>
              </a:rPr>
              <a:t> Ideal School and College</a:t>
            </a:r>
            <a:endParaRPr lang="en-US" sz="6600" dirty="0">
              <a:solidFill>
                <a:srgbClr val="FFFF00"/>
              </a:solidFill>
            </a:endParaRPr>
          </a:p>
        </p:txBody>
      </p:sp>
      <p:pic>
        <p:nvPicPr>
          <p:cNvPr id="5" name="Picture 2" descr="D:\Monoar Hossen Chowdhury\visiting card\IMG_1112.JPG"/>
          <p:cNvPicPr>
            <a:picLocks noChangeAspect="1" noChangeArrowheads="1"/>
          </p:cNvPicPr>
          <p:nvPr/>
        </p:nvPicPr>
        <p:blipFill>
          <a:blip r:embed="rId3" cstate="print"/>
          <a:srcRect/>
          <a:stretch>
            <a:fillRect/>
          </a:stretch>
        </p:blipFill>
        <p:spPr bwMode="auto">
          <a:xfrm>
            <a:off x="307974" y="228600"/>
            <a:ext cx="1900238" cy="2362200"/>
          </a:xfrm>
          <a:prstGeom prst="rect">
            <a:avLst/>
          </a:prstGeom>
          <a:noFill/>
        </p:spPr>
      </p:pic>
      <p:sp>
        <p:nvSpPr>
          <p:cNvPr id="6" name="Rounded Rectangle 5"/>
          <p:cNvSpPr/>
          <p:nvPr/>
        </p:nvSpPr>
        <p:spPr>
          <a:xfrm>
            <a:off x="455612" y="2533650"/>
            <a:ext cx="8991600" cy="24193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latin typeface="Times New Roman" pitchFamily="18" charset="0"/>
                <a:cs typeface="Times New Roman" pitchFamily="18" charset="0"/>
              </a:rPr>
              <a:t>Online Class for Business Studies</a:t>
            </a:r>
          </a:p>
          <a:p>
            <a:pPr algn="ctr"/>
            <a:r>
              <a:rPr lang="en-US" sz="4000" dirty="0" smtClean="0">
                <a:solidFill>
                  <a:srgbClr val="FFFF00"/>
                </a:solidFill>
              </a:rPr>
              <a:t>Lesson:-3</a:t>
            </a:r>
            <a:endParaRPr lang="en-US" sz="1800" dirty="0" smtClean="0">
              <a:solidFill>
                <a:srgbClr val="FFFF00"/>
              </a:solidFill>
            </a:endParaRPr>
          </a:p>
          <a:p>
            <a:pPr algn="ctr"/>
            <a:r>
              <a:rPr lang="en-US" sz="4400" dirty="0" smtClean="0">
                <a:solidFill>
                  <a:srgbClr val="FFFF00"/>
                </a:solidFill>
              </a:rPr>
              <a:t>Finance &amp; Banking </a:t>
            </a:r>
            <a:endParaRPr lang="en-US" sz="4400" dirty="0">
              <a:solidFill>
                <a:srgbClr val="FFFF00"/>
              </a:solidFill>
            </a:endParaRPr>
          </a:p>
        </p:txBody>
      </p:sp>
      <p:pic>
        <p:nvPicPr>
          <p:cNvPr id="8" name="Picture 3" descr="D:\Monoar Hossen Chowdhury\visiting card\16708488.jpg"/>
          <p:cNvPicPr>
            <a:picLocks noChangeAspect="1" noChangeArrowheads="1"/>
          </p:cNvPicPr>
          <p:nvPr/>
        </p:nvPicPr>
        <p:blipFill>
          <a:blip r:embed="rId4" cstate="print"/>
          <a:srcRect/>
          <a:stretch>
            <a:fillRect/>
          </a:stretch>
        </p:blipFill>
        <p:spPr bwMode="auto">
          <a:xfrm>
            <a:off x="9675812" y="4437743"/>
            <a:ext cx="2039257" cy="2039257"/>
          </a:xfrm>
          <a:prstGeom prst="rect">
            <a:avLst/>
          </a:prstGeom>
          <a:noFill/>
        </p:spPr>
      </p:pic>
      <p:pic>
        <p:nvPicPr>
          <p:cNvPr id="9" name="Picture 8" descr="0_1174fc_bee06911_L.png"/>
          <p:cNvPicPr>
            <a:picLocks noChangeAspect="1"/>
          </p:cNvPicPr>
          <p:nvPr/>
        </p:nvPicPr>
        <p:blipFill>
          <a:blip r:embed="rId5"/>
          <a:stretch>
            <a:fillRect/>
          </a:stretch>
        </p:blipFill>
        <p:spPr>
          <a:xfrm rot="7396088" flipH="1" flipV="1">
            <a:off x="9103750" y="3019970"/>
            <a:ext cx="2059983" cy="1384308"/>
          </a:xfrm>
          <a:prstGeom prst="rect">
            <a:avLst/>
          </a:prstGeom>
        </p:spPr>
      </p:pic>
      <p:pic>
        <p:nvPicPr>
          <p:cNvPr id="10" name="Picture 9" descr="0_1174fc_bee06911_L.png"/>
          <p:cNvPicPr>
            <a:picLocks noChangeAspect="1"/>
          </p:cNvPicPr>
          <p:nvPr/>
        </p:nvPicPr>
        <p:blipFill>
          <a:blip r:embed="rId5"/>
          <a:stretch>
            <a:fillRect/>
          </a:stretch>
        </p:blipFill>
        <p:spPr>
          <a:xfrm rot="7396088" flipH="1" flipV="1">
            <a:off x="9899110" y="3005458"/>
            <a:ext cx="2059983" cy="1384308"/>
          </a:xfrm>
          <a:prstGeom prst="rect">
            <a:avLst/>
          </a:prstGeom>
        </p:spPr>
      </p:pic>
      <p:sp>
        <p:nvSpPr>
          <p:cNvPr id="11" name="Rounded Rectangle 10"/>
          <p:cNvSpPr/>
          <p:nvPr/>
        </p:nvSpPr>
        <p:spPr>
          <a:xfrm>
            <a:off x="912812" y="5092700"/>
            <a:ext cx="8648700" cy="1231900"/>
          </a:xfrm>
          <a:prstGeom prst="round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dirty="0" smtClean="0">
                <a:solidFill>
                  <a:srgbClr val="002060"/>
                </a:solidFill>
              </a:rPr>
              <a:t>by- </a:t>
            </a:r>
            <a:r>
              <a:rPr lang="en-US" sz="4800" dirty="0" err="1" smtClean="0">
                <a:solidFill>
                  <a:srgbClr val="002060"/>
                </a:solidFill>
              </a:rPr>
              <a:t>Monoar</a:t>
            </a:r>
            <a:r>
              <a:rPr lang="en-US" sz="4800" dirty="0" smtClean="0">
                <a:solidFill>
                  <a:srgbClr val="002060"/>
                </a:solidFill>
              </a:rPr>
              <a:t> </a:t>
            </a:r>
            <a:r>
              <a:rPr lang="en-US" sz="4800" dirty="0" err="1" smtClean="0">
                <a:solidFill>
                  <a:srgbClr val="002060"/>
                </a:solidFill>
              </a:rPr>
              <a:t>Hossen</a:t>
            </a:r>
            <a:r>
              <a:rPr lang="en-US" sz="4800" dirty="0" smtClean="0">
                <a:solidFill>
                  <a:srgbClr val="002060"/>
                </a:solidFill>
              </a:rPr>
              <a:t> </a:t>
            </a:r>
            <a:r>
              <a:rPr lang="en-US" sz="4800" dirty="0" err="1" smtClean="0">
                <a:solidFill>
                  <a:srgbClr val="002060"/>
                </a:solidFill>
              </a:rPr>
              <a:t>Chowdhury</a:t>
            </a:r>
            <a:r>
              <a:rPr lang="en-US" sz="4800" dirty="0" smtClean="0">
                <a:solidFill>
                  <a:srgbClr val="002060"/>
                </a:solidFill>
              </a:rPr>
              <a:t> </a:t>
            </a:r>
          </a:p>
          <a:p>
            <a:pPr algn="r"/>
            <a:r>
              <a:rPr lang="en-US" sz="2400" dirty="0" err="1" smtClean="0">
                <a:solidFill>
                  <a:schemeClr val="tx1"/>
                </a:solidFill>
              </a:rPr>
              <a:t>B.Ed</a:t>
            </a:r>
            <a:r>
              <a:rPr lang="en-US" sz="2400" dirty="0" smtClean="0">
                <a:solidFill>
                  <a:schemeClr val="tx1"/>
                </a:solidFill>
              </a:rPr>
              <a:t> (NAEM), M.B.S (Accounting), B.B.S (Honors)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pic>
        <p:nvPicPr>
          <p:cNvPr id="6146" name="Picture 2"/>
          <p:cNvPicPr>
            <a:picLocks noChangeAspect="1" noChangeArrowheads="1"/>
          </p:cNvPicPr>
          <p:nvPr/>
        </p:nvPicPr>
        <p:blipFill>
          <a:blip r:embed="rId3"/>
          <a:srcRect/>
          <a:stretch>
            <a:fillRect/>
          </a:stretch>
        </p:blipFill>
        <p:spPr bwMode="auto">
          <a:xfrm>
            <a:off x="579437" y="685800"/>
            <a:ext cx="10925175" cy="16573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531812" y="2514600"/>
            <a:ext cx="3810000" cy="466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
        <p:nvSpPr>
          <p:cNvPr id="4" name="Oval 3"/>
          <p:cNvSpPr/>
          <p:nvPr/>
        </p:nvSpPr>
        <p:spPr>
          <a:xfrm>
            <a:off x="3261360" y="0"/>
            <a:ext cx="5654040" cy="160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solidFill>
                  <a:schemeClr val="tx1"/>
                </a:solidFill>
                <a:latin typeface="NikoshBAN" panose="02000000000000000000" pitchFamily="2" charset="0"/>
                <a:cs typeface="NikoshBAN" panose="02000000000000000000" pitchFamily="2" charset="0"/>
              </a:rPr>
              <a:t>প্রয়োজনীয়</a:t>
            </a:r>
            <a:r>
              <a:rPr lang="en-US" sz="6600" dirty="0" smtClean="0">
                <a:solidFill>
                  <a:schemeClr val="tx1"/>
                </a:solidFill>
              </a:rPr>
              <a:t> সুত্র</a:t>
            </a:r>
            <a:endParaRPr lang="en-US" sz="6600" dirty="0">
              <a:solidFill>
                <a:schemeClr val="tx1"/>
              </a:solidFill>
            </a:endParaRPr>
          </a:p>
        </p:txBody>
      </p:sp>
      <p:sp>
        <p:nvSpPr>
          <p:cNvPr id="6" name="Rectangle 5"/>
          <p:cNvSpPr/>
          <p:nvPr/>
        </p:nvSpPr>
        <p:spPr>
          <a:xfrm>
            <a:off x="259080" y="2590800"/>
            <a:ext cx="5829300" cy="387096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bn-BD" sz="3200" dirty="0" smtClean="0">
              <a:solidFill>
                <a:srgbClr val="002060"/>
              </a:solidFill>
              <a:latin typeface="NikoshBAN" panose="02000000000000000000" pitchFamily="2" charset="0"/>
              <a:cs typeface="NikoshBAN" panose="02000000000000000000" pitchFamily="2" charset="0"/>
            </a:endParaRPr>
          </a:p>
          <a:p>
            <a:pPr algn="ctr"/>
            <a:endParaRPr lang="bn-BD" sz="3200" dirty="0">
              <a:solidFill>
                <a:srgbClr val="002060"/>
              </a:solidFill>
              <a:latin typeface="NikoshBAN" panose="02000000000000000000" pitchFamily="2" charset="0"/>
              <a:cs typeface="NikoshBAN" panose="02000000000000000000" pitchFamily="2" charset="0"/>
            </a:endParaRPr>
          </a:p>
          <a:p>
            <a:pPr algn="ctr"/>
            <a:endParaRPr lang="bn-BD" sz="3200" dirty="0" smtClean="0">
              <a:solidFill>
                <a:srgbClr val="002060"/>
              </a:solidFill>
              <a:latin typeface="NikoshBAN" panose="02000000000000000000" pitchFamily="2" charset="0"/>
              <a:cs typeface="NikoshBAN" panose="02000000000000000000" pitchFamily="2" charset="0"/>
            </a:endParaRPr>
          </a:p>
          <a:p>
            <a:r>
              <a:rPr lang="bn-BD" sz="3200" dirty="0" smtClean="0">
                <a:solidFill>
                  <a:srgbClr val="002060"/>
                </a:solidFill>
                <a:latin typeface="NikoshBAN" panose="02000000000000000000" pitchFamily="2" charset="0"/>
                <a:cs typeface="NikoshBAN" panose="02000000000000000000" pitchFamily="2" charset="0"/>
              </a:rPr>
              <a:t>যেখানে,</a:t>
            </a:r>
          </a:p>
          <a:p>
            <a:pPr algn="ctr"/>
            <a:r>
              <a:rPr lang="en-US" sz="3200" dirty="0" smtClean="0">
                <a:solidFill>
                  <a:srgbClr val="002060"/>
                </a:solidFill>
                <a:latin typeface="NikoshBAN" panose="02000000000000000000" pitchFamily="2" charset="0"/>
                <a:cs typeface="NikoshBAN" panose="02000000000000000000" pitchFamily="2" charset="0"/>
              </a:rPr>
              <a:t>PV=Present Value(</a:t>
            </a:r>
            <a:r>
              <a:rPr lang="bn-BD" sz="3200" dirty="0" smtClean="0">
                <a:solidFill>
                  <a:srgbClr val="002060"/>
                </a:solidFill>
                <a:latin typeface="NikoshBAN" panose="02000000000000000000" pitchFamily="2" charset="0"/>
                <a:cs typeface="NikoshBAN" panose="02000000000000000000" pitchFamily="2" charset="0"/>
              </a:rPr>
              <a:t>বর্তমান মুল্য)</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FV= future value</a:t>
            </a:r>
            <a:r>
              <a:rPr lang="bn-BD" sz="3200" dirty="0" smtClean="0">
                <a:solidFill>
                  <a:srgbClr val="002060"/>
                </a:solidFill>
                <a:latin typeface="NikoshBAN" panose="02000000000000000000" pitchFamily="2" charset="0"/>
                <a:cs typeface="NikoshBAN" panose="02000000000000000000" pitchFamily="2" charset="0"/>
              </a:rPr>
              <a:t>(ভবিষ্যত মুল্য)</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r= rate of interest</a:t>
            </a:r>
            <a:r>
              <a:rPr lang="bn-BD" sz="3200" dirty="0" smtClean="0">
                <a:solidFill>
                  <a:srgbClr val="002060"/>
                </a:solidFill>
                <a:latin typeface="NikoshBAN" panose="02000000000000000000" pitchFamily="2" charset="0"/>
                <a:cs typeface="NikoshBAN" panose="02000000000000000000" pitchFamily="2" charset="0"/>
              </a:rPr>
              <a:t>(সুদের হার)</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n=number of year</a:t>
            </a:r>
            <a:r>
              <a:rPr lang="bn-BD" sz="3200" dirty="0" smtClean="0">
                <a:solidFill>
                  <a:srgbClr val="002060"/>
                </a:solidFill>
                <a:latin typeface="NikoshBAN" panose="02000000000000000000" pitchFamily="2" charset="0"/>
                <a:cs typeface="NikoshBAN" panose="02000000000000000000" pitchFamily="2" charset="0"/>
              </a:rPr>
              <a:t>(বছর সংখ্যা)</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p:txBody>
      </p:sp>
      <p:sp>
        <p:nvSpPr>
          <p:cNvPr id="9" name="Rectangle 8"/>
          <p:cNvSpPr/>
          <p:nvPr/>
        </p:nvSpPr>
        <p:spPr>
          <a:xfrm>
            <a:off x="6171205" y="2590800"/>
            <a:ext cx="5547360" cy="38709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bn-BD" sz="2800" dirty="0" smtClean="0">
              <a:solidFill>
                <a:srgbClr val="FFFF00"/>
              </a:solidFill>
              <a:latin typeface="NikoshBAN" panose="02000000000000000000" pitchFamily="2" charset="0"/>
              <a:cs typeface="NikoshBAN" panose="02000000000000000000" pitchFamily="2" charset="0"/>
            </a:endParaRPr>
          </a:p>
          <a:p>
            <a:pPr algn="ctr"/>
            <a:endParaRPr lang="bn-BD" sz="2800" dirty="0">
              <a:solidFill>
                <a:srgbClr val="FFFF00"/>
              </a:solidFill>
              <a:latin typeface="NikoshBAN" panose="02000000000000000000" pitchFamily="2" charset="0"/>
              <a:cs typeface="NikoshBAN" panose="02000000000000000000" pitchFamily="2" charset="0"/>
            </a:endParaRPr>
          </a:p>
          <a:p>
            <a:pPr algn="ctr"/>
            <a:endParaRPr lang="bn-BD" sz="2800" dirty="0" smtClean="0">
              <a:solidFill>
                <a:srgbClr val="FFFF00"/>
              </a:solidFill>
              <a:latin typeface="NikoshBAN" panose="02000000000000000000" pitchFamily="2" charset="0"/>
              <a:cs typeface="NikoshBAN" panose="02000000000000000000" pitchFamily="2" charset="0"/>
            </a:endParaRPr>
          </a:p>
          <a:p>
            <a:pPr algn="ctr"/>
            <a:endParaRPr lang="bn-BD" sz="2800" dirty="0">
              <a:solidFill>
                <a:srgbClr val="FFFF00"/>
              </a:solidFill>
              <a:latin typeface="NikoshBAN" panose="02000000000000000000" pitchFamily="2" charset="0"/>
              <a:cs typeface="NikoshBAN" panose="02000000000000000000" pitchFamily="2" charset="0"/>
            </a:endParaRPr>
          </a:p>
          <a:p>
            <a:pPr algn="ctr"/>
            <a:r>
              <a:rPr lang="bn-BD" sz="2800" dirty="0" smtClean="0">
                <a:solidFill>
                  <a:srgbClr val="FFFF00"/>
                </a:solidFill>
                <a:latin typeface="NikoshBAN" panose="02000000000000000000" pitchFamily="2" charset="0"/>
                <a:cs typeface="NikoshBAN" panose="02000000000000000000" pitchFamily="2" charset="0"/>
              </a:rPr>
              <a:t>যেখানে,</a:t>
            </a:r>
          </a:p>
          <a:p>
            <a:pPr algn="ctr"/>
            <a:r>
              <a:rPr lang="en-US" sz="2800" dirty="0" smtClean="0">
                <a:solidFill>
                  <a:srgbClr val="FFFF00"/>
                </a:solidFill>
                <a:latin typeface="NikoshBAN" panose="02000000000000000000" pitchFamily="2" charset="0"/>
                <a:cs typeface="NikoshBAN" panose="02000000000000000000" pitchFamily="2" charset="0"/>
              </a:rPr>
              <a:t>FV= </a:t>
            </a:r>
            <a:r>
              <a:rPr lang="en-US" sz="2800" dirty="0" err="1" smtClean="0">
                <a:solidFill>
                  <a:srgbClr val="FFFF00"/>
                </a:solidFill>
                <a:latin typeface="NikoshBAN" panose="02000000000000000000" pitchFamily="2" charset="0"/>
                <a:cs typeface="NikoshBAN" panose="02000000000000000000" pitchFamily="2" charset="0"/>
              </a:rPr>
              <a:t>futue</a:t>
            </a:r>
            <a:r>
              <a:rPr lang="en-US" sz="2800" dirty="0" smtClean="0">
                <a:solidFill>
                  <a:srgbClr val="FFFF00"/>
                </a:solidFill>
                <a:latin typeface="NikoshBAN" panose="02000000000000000000" pitchFamily="2" charset="0"/>
                <a:cs typeface="NikoshBAN" panose="02000000000000000000" pitchFamily="2" charset="0"/>
              </a:rPr>
              <a:t> value (</a:t>
            </a:r>
            <a:r>
              <a:rPr lang="bn-BD" sz="2800" dirty="0" smtClean="0">
                <a:solidFill>
                  <a:srgbClr val="FFFF00"/>
                </a:solidFill>
                <a:latin typeface="NikoshBAN" panose="02000000000000000000" pitchFamily="2" charset="0"/>
                <a:cs typeface="NikoshBAN" panose="02000000000000000000" pitchFamily="2" charset="0"/>
              </a:rPr>
              <a:t>ভবিষ্যত মুল্য)</a:t>
            </a:r>
          </a:p>
          <a:p>
            <a:pPr algn="ctr"/>
            <a:r>
              <a:rPr lang="en-US" sz="2800" dirty="0" smtClean="0">
                <a:solidFill>
                  <a:srgbClr val="FFFF00"/>
                </a:solidFill>
                <a:latin typeface="NikoshBAN" panose="02000000000000000000" pitchFamily="2" charset="0"/>
                <a:cs typeface="NikoshBAN" panose="02000000000000000000" pitchFamily="2" charset="0"/>
              </a:rPr>
              <a:t>PV= present value (</a:t>
            </a:r>
            <a:r>
              <a:rPr lang="bn-BD" sz="2800" dirty="0" smtClean="0">
                <a:solidFill>
                  <a:srgbClr val="FFFF00"/>
                </a:solidFill>
                <a:latin typeface="NikoshBAN" panose="02000000000000000000" pitchFamily="2" charset="0"/>
                <a:cs typeface="NikoshBAN" panose="02000000000000000000" pitchFamily="2" charset="0"/>
              </a:rPr>
              <a:t>বর্তমান মুল্য)</a:t>
            </a:r>
          </a:p>
          <a:p>
            <a:pPr algn="ctr"/>
            <a:r>
              <a:rPr lang="en-US" sz="2800" dirty="0" smtClean="0">
                <a:solidFill>
                  <a:srgbClr val="FFFF00"/>
                </a:solidFill>
                <a:latin typeface="NikoshBAN" panose="02000000000000000000" pitchFamily="2" charset="0"/>
                <a:cs typeface="NikoshBAN" panose="02000000000000000000" pitchFamily="2" charset="0"/>
              </a:rPr>
              <a:t>r=rate of interest (</a:t>
            </a:r>
            <a:r>
              <a:rPr lang="bn-BD" sz="2800" dirty="0" smtClean="0">
                <a:solidFill>
                  <a:srgbClr val="FFFF00"/>
                </a:solidFill>
                <a:latin typeface="NikoshBAN" panose="02000000000000000000" pitchFamily="2" charset="0"/>
                <a:cs typeface="NikoshBAN" panose="02000000000000000000" pitchFamily="2" charset="0"/>
              </a:rPr>
              <a:t>সুদের হার)</a:t>
            </a:r>
          </a:p>
          <a:p>
            <a:pPr algn="ctr"/>
            <a:r>
              <a:rPr lang="en-US" sz="2800" dirty="0" smtClean="0">
                <a:solidFill>
                  <a:srgbClr val="FFFF00"/>
                </a:solidFill>
                <a:latin typeface="NikoshBAN" panose="02000000000000000000" pitchFamily="2" charset="0"/>
                <a:cs typeface="NikoshBAN" panose="02000000000000000000" pitchFamily="2" charset="0"/>
              </a:rPr>
              <a:t>n= number of years (</a:t>
            </a:r>
            <a:r>
              <a:rPr lang="bn-BD" sz="2800" dirty="0" smtClean="0">
                <a:solidFill>
                  <a:srgbClr val="FFFF00"/>
                </a:solidFill>
                <a:latin typeface="NikoshBAN" panose="02000000000000000000" pitchFamily="2" charset="0"/>
                <a:cs typeface="NikoshBAN" panose="02000000000000000000" pitchFamily="2" charset="0"/>
              </a:rPr>
              <a:t>বছর সংখ্যা)</a:t>
            </a:r>
            <a:endParaRPr lang="en-US" sz="2800" dirty="0">
              <a:solidFill>
                <a:srgbClr val="FFFF00"/>
              </a:solidFill>
              <a:latin typeface="NikoshBAN" panose="02000000000000000000" pitchFamily="2" charset="0"/>
              <a:cs typeface="NikoshBAN" panose="02000000000000000000" pitchFamily="2" charset="0"/>
            </a:endParaRPr>
          </a:p>
        </p:txBody>
      </p:sp>
      <p:graphicFrame>
        <p:nvGraphicFramePr>
          <p:cNvPr id="11" name="Object 10"/>
          <p:cNvGraphicFramePr>
            <a:graphicFrameLocks noChangeAspect="1"/>
          </p:cNvGraphicFramePr>
          <p:nvPr>
            <p:extLst>
              <p:ext uri="{D42A27DB-BD31-4B8C-83A1-F6EECF244321}">
                <p14:modId xmlns="" xmlns:p14="http://schemas.microsoft.com/office/powerpoint/2010/main" val="1093609785"/>
              </p:ext>
            </p:extLst>
          </p:nvPr>
        </p:nvGraphicFramePr>
        <p:xfrm>
          <a:off x="511175" y="568325"/>
          <a:ext cx="2647950" cy="1793875"/>
        </p:xfrm>
        <a:graphic>
          <a:graphicData uri="http://schemas.openxmlformats.org/presentationml/2006/ole">
            <p:oleObj spid="_x0000_s1026" name="Equation" r:id="rId4" imgW="1143000" imgH="774360" progId="Equation.3">
              <p:embed/>
            </p:oleObj>
          </a:graphicData>
        </a:graphic>
      </p:graphicFrame>
      <p:graphicFrame>
        <p:nvGraphicFramePr>
          <p:cNvPr id="1027" name="Object 3"/>
          <p:cNvGraphicFramePr>
            <a:graphicFrameLocks noChangeAspect="1"/>
          </p:cNvGraphicFramePr>
          <p:nvPr/>
        </p:nvGraphicFramePr>
        <p:xfrm>
          <a:off x="7008812" y="2916250"/>
          <a:ext cx="4222103" cy="1198550"/>
        </p:xfrm>
        <a:graphic>
          <a:graphicData uri="http://schemas.openxmlformats.org/presentationml/2006/ole">
            <p:oleObj spid="_x0000_s1027" name="Equation" r:id="rId5" imgW="1117440" imgH="317160" progId="Equation.3">
              <p:embed/>
            </p:oleObj>
          </a:graphicData>
        </a:graphic>
      </p:graphicFrame>
      <p:graphicFrame>
        <p:nvGraphicFramePr>
          <p:cNvPr id="1028" name="Object 4"/>
          <p:cNvGraphicFramePr>
            <a:graphicFrameLocks noChangeAspect="1"/>
          </p:cNvGraphicFramePr>
          <p:nvPr/>
        </p:nvGraphicFramePr>
        <p:xfrm>
          <a:off x="1751012" y="2819400"/>
          <a:ext cx="3048000" cy="1176337"/>
        </p:xfrm>
        <a:graphic>
          <a:graphicData uri="http://schemas.openxmlformats.org/presentationml/2006/ole">
            <p:oleObj spid="_x0000_s1028" name="Equation" r:id="rId6" imgW="927000" imgH="507960" progId="Equation.3">
              <p:embed/>
            </p:oleObj>
          </a:graphicData>
        </a:graphic>
      </p:graphicFrame>
      <p:graphicFrame>
        <p:nvGraphicFramePr>
          <p:cNvPr id="1029" name="Object 5"/>
          <p:cNvGraphicFramePr>
            <a:graphicFrameLocks noChangeAspect="1"/>
          </p:cNvGraphicFramePr>
          <p:nvPr/>
        </p:nvGraphicFramePr>
        <p:xfrm>
          <a:off x="8743949" y="838200"/>
          <a:ext cx="3217863" cy="1654188"/>
        </p:xfrm>
        <a:graphic>
          <a:graphicData uri="http://schemas.openxmlformats.org/presentationml/2006/ole">
            <p:oleObj spid="_x0000_s1029" name="Equation" r:id="rId7" imgW="1333440" imgH="5839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checkerboard(across)">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checkerboard(across)">
                                      <p:cBhvr>
                                        <p:cTn id="25" dur="500"/>
                                        <p:tgtEl>
                                          <p:spTgt spid="1027"/>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edge">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checkerboard(across)">
                                      <p:cBhvr>
                                        <p:cTn id="35"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
        <p:nvSpPr>
          <p:cNvPr id="6" name="Rectangle 5"/>
          <p:cNvSpPr/>
          <p:nvPr/>
        </p:nvSpPr>
        <p:spPr>
          <a:xfrm>
            <a:off x="531812" y="609600"/>
            <a:ext cx="11201400" cy="5715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b="1" i="1" dirty="0" smtClean="0">
                <a:solidFill>
                  <a:srgbClr val="FF0000"/>
                </a:solidFill>
                <a:latin typeface="NikoshBAN" panose="02000000000000000000" pitchFamily="2" charset="0"/>
                <a:cs typeface="NikoshBAN" panose="02000000000000000000" pitchFamily="2" charset="0"/>
              </a:rPr>
              <a:t>মনেকর তোমার ১০০০০(</a:t>
            </a:r>
            <a:r>
              <a:rPr lang="en-US" b="1" i="1" dirty="0" err="1" smtClean="0">
                <a:solidFill>
                  <a:srgbClr val="FF0000"/>
                </a:solidFill>
                <a:latin typeface="NikoshBAN" panose="02000000000000000000" pitchFamily="2" charset="0"/>
                <a:cs typeface="NikoshBAN" panose="02000000000000000000" pitchFamily="2" charset="0"/>
              </a:rPr>
              <a:t>pv</a:t>
            </a:r>
            <a:r>
              <a:rPr lang="en-US" b="1" i="1" dirty="0" smtClean="0">
                <a:solidFill>
                  <a:srgbClr val="FF0000"/>
                </a:solidFill>
                <a:latin typeface="NikoshBAN" panose="02000000000000000000" pitchFamily="2" charset="0"/>
                <a:cs typeface="NikoshBAN" panose="02000000000000000000" pitchFamily="2" charset="0"/>
              </a:rPr>
              <a:t>)</a:t>
            </a:r>
            <a:r>
              <a:rPr lang="bn-BD" b="1" i="1" dirty="0" smtClean="0">
                <a:solidFill>
                  <a:srgbClr val="FF0000"/>
                </a:solidFill>
                <a:latin typeface="NikoshBAN" panose="02000000000000000000" pitchFamily="2" charset="0"/>
                <a:cs typeface="NikoshBAN" panose="02000000000000000000" pitchFamily="2" charset="0"/>
              </a:rPr>
              <a:t> টাকা আছে। তুমি জনতা ব্যাংকে জমা রাখতে চাও।  ব্যাংক তোমাকে ১০%</a:t>
            </a:r>
            <a:r>
              <a:rPr lang="en-US" b="1" i="1" dirty="0" smtClean="0">
                <a:solidFill>
                  <a:srgbClr val="FF0000"/>
                </a:solidFill>
                <a:latin typeface="NikoshBAN" panose="02000000000000000000" pitchFamily="2" charset="0"/>
                <a:cs typeface="NikoshBAN" panose="02000000000000000000" pitchFamily="2" charset="0"/>
              </a:rPr>
              <a:t>(r)</a:t>
            </a:r>
            <a:r>
              <a:rPr lang="bn-BD" b="1" i="1" dirty="0" smtClean="0">
                <a:solidFill>
                  <a:srgbClr val="FF0000"/>
                </a:solidFill>
                <a:latin typeface="NikoshBAN" panose="02000000000000000000" pitchFamily="2" charset="0"/>
                <a:cs typeface="NikoshBAN" panose="02000000000000000000" pitchFamily="2" charset="0"/>
              </a:rPr>
              <a:t> হারে সুদ প্রদান করবে। ৫</a:t>
            </a:r>
            <a:r>
              <a:rPr lang="en-US" b="1" i="1" dirty="0" smtClean="0">
                <a:solidFill>
                  <a:srgbClr val="FF0000"/>
                </a:solidFill>
                <a:latin typeface="NikoshBAN" panose="02000000000000000000" pitchFamily="2" charset="0"/>
                <a:cs typeface="NikoshBAN" panose="02000000000000000000" pitchFamily="2" charset="0"/>
              </a:rPr>
              <a:t>(n)</a:t>
            </a:r>
            <a:r>
              <a:rPr lang="bn-BD" b="1" i="1" dirty="0" smtClean="0">
                <a:solidFill>
                  <a:srgbClr val="FF0000"/>
                </a:solidFill>
                <a:latin typeface="NikoshBAN" panose="02000000000000000000" pitchFamily="2" charset="0"/>
                <a:cs typeface="NikoshBAN" panose="02000000000000000000" pitchFamily="2" charset="0"/>
              </a:rPr>
              <a:t> বছর পর তুমি ব্যাংক তোমাকে কত টাকা ফেরত দিবে?</a:t>
            </a:r>
          </a:p>
          <a:p>
            <a:pPr algn="ctr"/>
            <a:r>
              <a:rPr lang="bn-BD" sz="3600" b="1" i="1" dirty="0" smtClean="0">
                <a:solidFill>
                  <a:srgbClr val="FF0000"/>
                </a:solidFill>
                <a:latin typeface="NikoshBAN" panose="02000000000000000000" pitchFamily="2" charset="0"/>
                <a:cs typeface="NikoshBAN" panose="02000000000000000000" pitchFamily="2" charset="0"/>
              </a:rPr>
              <a:t>সমাধানঃ</a:t>
            </a:r>
          </a:p>
          <a:p>
            <a:pPr algn="ctr"/>
            <a:r>
              <a:rPr lang="bn-BD" b="1" i="1" dirty="0" smtClean="0">
                <a:solidFill>
                  <a:srgbClr val="002060"/>
                </a:solidFill>
                <a:latin typeface="NikoshBAN" panose="02000000000000000000" pitchFamily="2" charset="0"/>
                <a:cs typeface="NikoshBAN" panose="02000000000000000000" pitchFamily="2" charset="0"/>
              </a:rPr>
              <a:t>এখানে,</a:t>
            </a:r>
          </a:p>
          <a:p>
            <a:pPr algn="ctr"/>
            <a:r>
              <a:rPr lang="en-US" b="1" i="1" dirty="0" err="1" smtClean="0">
                <a:solidFill>
                  <a:srgbClr val="002060"/>
                </a:solidFill>
                <a:latin typeface="NikoshBAN" panose="02000000000000000000" pitchFamily="2" charset="0"/>
                <a:cs typeface="NikoshBAN" panose="02000000000000000000" pitchFamily="2" charset="0"/>
              </a:rPr>
              <a:t>Pv</a:t>
            </a:r>
            <a:r>
              <a:rPr lang="en-US" b="1" i="1" dirty="0" smtClean="0">
                <a:solidFill>
                  <a:srgbClr val="002060"/>
                </a:solidFill>
                <a:latin typeface="NikoshBAN" panose="02000000000000000000" pitchFamily="2" charset="0"/>
                <a:cs typeface="NikoshBAN" panose="02000000000000000000" pitchFamily="2" charset="0"/>
              </a:rPr>
              <a:t>= </a:t>
            </a:r>
            <a:r>
              <a:rPr lang="bn-BD" b="1" i="1" dirty="0" smtClean="0">
                <a:solidFill>
                  <a:srgbClr val="002060"/>
                </a:solidFill>
                <a:latin typeface="NikoshBAN" panose="02000000000000000000" pitchFamily="2" charset="0"/>
                <a:cs typeface="NikoshBAN" panose="02000000000000000000" pitchFamily="2" charset="0"/>
              </a:rPr>
              <a:t>১০০০০</a:t>
            </a:r>
          </a:p>
          <a:p>
            <a:pPr algn="ctr"/>
            <a:r>
              <a:rPr lang="en-US" b="1" i="1" dirty="0" smtClean="0">
                <a:solidFill>
                  <a:srgbClr val="002060"/>
                </a:solidFill>
                <a:latin typeface="NikoshBAN" panose="02000000000000000000" pitchFamily="2" charset="0"/>
                <a:cs typeface="NikoshBAN" panose="02000000000000000000" pitchFamily="2" charset="0"/>
              </a:rPr>
              <a:t>R=</a:t>
            </a:r>
            <a:r>
              <a:rPr lang="bn-BD" b="1" i="1" dirty="0" smtClean="0">
                <a:solidFill>
                  <a:srgbClr val="002060"/>
                </a:solidFill>
                <a:latin typeface="NikoshBAN" panose="02000000000000000000" pitchFamily="2" charset="0"/>
                <a:cs typeface="NikoshBAN" panose="02000000000000000000" pitchFamily="2" charset="0"/>
              </a:rPr>
              <a:t>১০%</a:t>
            </a:r>
          </a:p>
          <a:p>
            <a:pPr algn="ctr"/>
            <a:r>
              <a:rPr lang="en-US" b="1" i="1" dirty="0" smtClean="0">
                <a:solidFill>
                  <a:srgbClr val="002060"/>
                </a:solidFill>
                <a:latin typeface="NikoshBAN" panose="02000000000000000000" pitchFamily="2" charset="0"/>
                <a:cs typeface="NikoshBAN" panose="02000000000000000000" pitchFamily="2" charset="0"/>
              </a:rPr>
              <a:t>N=</a:t>
            </a:r>
            <a:r>
              <a:rPr lang="bn-BD" b="1" i="1" dirty="0" smtClean="0">
                <a:solidFill>
                  <a:srgbClr val="002060"/>
                </a:solidFill>
                <a:latin typeface="NikoshBAN" panose="02000000000000000000" pitchFamily="2" charset="0"/>
                <a:cs typeface="NikoshBAN" panose="02000000000000000000" pitchFamily="2" charset="0"/>
              </a:rPr>
              <a:t>৫</a:t>
            </a:r>
          </a:p>
          <a:p>
            <a:pPr algn="ctr"/>
            <a:r>
              <a:rPr lang="bn-BD" b="1" i="1" dirty="0" smtClean="0">
                <a:solidFill>
                  <a:srgbClr val="002060"/>
                </a:solidFill>
                <a:latin typeface="NikoshBAN" panose="02000000000000000000" pitchFamily="2" charset="0"/>
                <a:cs typeface="NikoshBAN" panose="02000000000000000000" pitchFamily="2" charset="0"/>
              </a:rPr>
              <a:t>আমরা জানি,</a:t>
            </a:r>
          </a:p>
          <a:p>
            <a:pPr algn="ctr"/>
            <a:r>
              <a:rPr lang="en-US" b="1" i="1" dirty="0" err="1" smtClean="0">
                <a:solidFill>
                  <a:srgbClr val="002060"/>
                </a:solidFill>
                <a:latin typeface="NikoshBAN" panose="02000000000000000000" pitchFamily="2" charset="0"/>
                <a:cs typeface="NikoshBAN" panose="02000000000000000000" pitchFamily="2" charset="0"/>
              </a:rPr>
              <a:t>Fv</a:t>
            </a:r>
            <a:r>
              <a:rPr lang="en-US" b="1" i="1" dirty="0" smtClean="0">
                <a:solidFill>
                  <a:srgbClr val="002060"/>
                </a:solidFill>
                <a:latin typeface="NikoshBAN" panose="02000000000000000000" pitchFamily="2" charset="0"/>
                <a:cs typeface="NikoshBAN" panose="02000000000000000000" pitchFamily="2" charset="0"/>
              </a:rPr>
              <a:t>= </a:t>
            </a:r>
            <a:r>
              <a:rPr lang="en-US" b="1" i="1" dirty="0" err="1" smtClean="0">
                <a:solidFill>
                  <a:srgbClr val="002060"/>
                </a:solidFill>
                <a:latin typeface="NikoshBAN" panose="02000000000000000000" pitchFamily="2" charset="0"/>
                <a:cs typeface="NikoshBAN" panose="02000000000000000000" pitchFamily="2" charset="0"/>
              </a:rPr>
              <a:t>pv</a:t>
            </a:r>
            <a:r>
              <a:rPr lang="en-US" b="1" i="1" dirty="0" smtClean="0">
                <a:solidFill>
                  <a:srgbClr val="002060"/>
                </a:solidFill>
                <a:latin typeface="NikoshBAN" panose="02000000000000000000" pitchFamily="2" charset="0"/>
                <a:cs typeface="NikoshBAN" panose="02000000000000000000" pitchFamily="2" charset="0"/>
              </a:rPr>
              <a:t>(1+r)n</a:t>
            </a:r>
          </a:p>
          <a:p>
            <a:pPr algn="ctr"/>
            <a:r>
              <a:rPr lang="en-US" b="1" i="1" dirty="0" smtClean="0">
                <a:solidFill>
                  <a:srgbClr val="002060"/>
                </a:solidFill>
                <a:latin typeface="NikoshBAN" panose="02000000000000000000" pitchFamily="2" charset="0"/>
                <a:cs typeface="NikoshBAN" panose="02000000000000000000" pitchFamily="2" charset="0"/>
              </a:rPr>
              <a:t>=</a:t>
            </a:r>
            <a:r>
              <a:rPr lang="bn-BD" b="1" i="1" dirty="0" smtClean="0">
                <a:solidFill>
                  <a:srgbClr val="002060"/>
                </a:solidFill>
                <a:latin typeface="NikoshBAN" panose="02000000000000000000" pitchFamily="2" charset="0"/>
                <a:cs typeface="NikoshBAN" panose="02000000000000000000" pitchFamily="2" charset="0"/>
              </a:rPr>
              <a:t>১০০০০*(১+</a:t>
            </a:r>
            <a:r>
              <a:rPr lang="en-US" b="1" i="1" dirty="0" smtClean="0">
                <a:solidFill>
                  <a:srgbClr val="002060"/>
                </a:solidFill>
                <a:latin typeface="NikoshBAN" panose="02000000000000000000" pitchFamily="2" charset="0"/>
                <a:cs typeface="NikoshBAN" panose="02000000000000000000" pitchFamily="2" charset="0"/>
              </a:rPr>
              <a:t>.</a:t>
            </a:r>
            <a:r>
              <a:rPr lang="bn-BD" b="1" i="1" dirty="0" smtClean="0">
                <a:solidFill>
                  <a:srgbClr val="002060"/>
                </a:solidFill>
                <a:latin typeface="NikoshBAN" panose="02000000000000000000" pitchFamily="2" charset="0"/>
                <a:cs typeface="NikoshBAN" panose="02000000000000000000" pitchFamily="2" charset="0"/>
              </a:rPr>
              <a:t>১০)৫</a:t>
            </a:r>
          </a:p>
          <a:p>
            <a:pPr algn="ctr"/>
            <a:r>
              <a:rPr lang="bn-BD" b="1" i="1" dirty="0" smtClean="0">
                <a:solidFill>
                  <a:srgbClr val="002060"/>
                </a:solidFill>
                <a:latin typeface="NikoshBAN" panose="02000000000000000000" pitchFamily="2" charset="0"/>
                <a:cs typeface="NikoshBAN" panose="02000000000000000000" pitchFamily="2" charset="0"/>
              </a:rPr>
              <a:t>=১০০০০*১</a:t>
            </a:r>
            <a:r>
              <a:rPr lang="en-US" b="1" i="1" dirty="0" smtClean="0">
                <a:solidFill>
                  <a:srgbClr val="002060"/>
                </a:solidFill>
                <a:latin typeface="NikoshBAN" panose="02000000000000000000" pitchFamily="2" charset="0"/>
                <a:cs typeface="NikoshBAN" panose="02000000000000000000" pitchFamily="2" charset="0"/>
              </a:rPr>
              <a:t>.</a:t>
            </a:r>
            <a:r>
              <a:rPr lang="bn-BD" b="1" i="1" dirty="0" smtClean="0">
                <a:solidFill>
                  <a:srgbClr val="002060"/>
                </a:solidFill>
                <a:latin typeface="NikoshBAN" panose="02000000000000000000" pitchFamily="2" charset="0"/>
                <a:cs typeface="NikoshBAN" panose="02000000000000000000" pitchFamily="2" charset="0"/>
              </a:rPr>
              <a:t>৬১০৫১</a:t>
            </a:r>
          </a:p>
          <a:p>
            <a:pPr algn="ctr"/>
            <a:r>
              <a:rPr lang="bn-BD" b="1" i="1" dirty="0" smtClean="0">
                <a:solidFill>
                  <a:srgbClr val="002060"/>
                </a:solidFill>
                <a:latin typeface="NikoshBAN" panose="02000000000000000000" pitchFamily="2" charset="0"/>
                <a:cs typeface="NikoshBAN" panose="02000000000000000000" pitchFamily="2" charset="0"/>
              </a:rPr>
              <a:t>=১৬১০৫ টাকা</a:t>
            </a:r>
            <a:endParaRPr lang="en-US" sz="2000" b="1" i="1" dirty="0">
              <a:solidFill>
                <a:srgbClr val="002060"/>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800" decel="100000"/>
                                        <p:tgtEl>
                                          <p:spTgt spid="6">
                                            <p:txEl>
                                              <p:pRg st="0" end="0"/>
                                            </p:txEl>
                                          </p:spTgt>
                                        </p:tgtEl>
                                      </p:cBhvr>
                                    </p:animEffect>
                                    <p:anim calcmode="lin" valueType="num">
                                      <p:cBhvr>
                                        <p:cTn id="8"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nodeType="clickEffect">
                                  <p:stCondLst>
                                    <p:cond delay="0"/>
                                  </p:stCondLst>
                                  <p:iterate type="lt">
                                    <p:tmPct val="50000"/>
                                  </p:iterate>
                                  <p:childTnLst>
                                    <p:set>
                                      <p:cBhvr>
                                        <p:cTn id="16" dur="1" fill="hold">
                                          <p:stCondLst>
                                            <p:cond delay="0"/>
                                          </p:stCondLst>
                                        </p:cTn>
                                        <p:tgtEl>
                                          <p:spTgt spid="6">
                                            <p:txEl>
                                              <p:pRg st="1" end="1"/>
                                            </p:txEl>
                                          </p:spTgt>
                                        </p:tgtEl>
                                        <p:attrNameLst>
                                          <p:attrName>style.visibility</p:attrName>
                                        </p:attrNameLst>
                                      </p:cBhvr>
                                      <p:to>
                                        <p:strVal val="visible"/>
                                      </p:to>
                                    </p:set>
                                    <p:set>
                                      <p:cBhvr>
                                        <p:cTn id="17" dur="455" fill="hold">
                                          <p:stCondLst>
                                            <p:cond delay="0"/>
                                          </p:stCondLst>
                                        </p:cTn>
                                        <p:tgtEl>
                                          <p:spTgt spid="6">
                                            <p:txEl>
                                              <p:pRg st="1" end="1"/>
                                            </p:txEl>
                                          </p:spTgt>
                                        </p:tgtEl>
                                        <p:attrNameLst>
                                          <p:attrName>style.rotation</p:attrName>
                                        </p:attrNameLst>
                                      </p:cBhvr>
                                      <p:to>
                                        <p:strVal val="-45.0"/>
                                      </p:to>
                                    </p:set>
                                    <p:anim calcmode="lin" valueType="num">
                                      <p:cBhvr>
                                        <p:cTn id="18" dur="455" fill="hold">
                                          <p:stCondLst>
                                            <p:cond delay="455"/>
                                          </p:stCondLst>
                                        </p:cTn>
                                        <p:tgtEl>
                                          <p:spTgt spid="6">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6">
                                            <p:txEl>
                                              <p:pRg st="1" end="1"/>
                                            </p:txEl>
                                          </p:spTgt>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6">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6">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6">
                                            <p:txEl>
                                              <p:pRg st="2" end="2"/>
                                            </p:txEl>
                                          </p:spTgt>
                                        </p:tgtEl>
                                        <p:attrNameLst>
                                          <p:attrName>style.visibility</p:attrName>
                                        </p:attrNameLst>
                                      </p:cBhvr>
                                      <p:to>
                                        <p:strVal val="visible"/>
                                      </p:to>
                                    </p:set>
                                    <p:anim by="(-#ppt_w*2)" calcmode="lin" valueType="num">
                                      <p:cBhvr rctx="PPT">
                                        <p:cTn id="26" dur="500" autoRev="1" fill="hold">
                                          <p:stCondLst>
                                            <p:cond delay="0"/>
                                          </p:stCondLst>
                                        </p:cTn>
                                        <p:tgtEl>
                                          <p:spTgt spid="6">
                                            <p:txEl>
                                              <p:pRg st="2" end="2"/>
                                            </p:txEl>
                                          </p:spTgt>
                                        </p:tgtEl>
                                        <p:attrNameLst>
                                          <p:attrName>ppt_w</p:attrName>
                                        </p:attrNameLst>
                                      </p:cBhvr>
                                    </p:anim>
                                    <p:anim by="(#ppt_w*0.50)" calcmode="lin" valueType="num">
                                      <p:cBhvr>
                                        <p:cTn id="27" dur="500" decel="50000" autoRev="1" fill="hold">
                                          <p:stCondLst>
                                            <p:cond delay="0"/>
                                          </p:stCondLst>
                                        </p:cTn>
                                        <p:tgtEl>
                                          <p:spTgt spid="6">
                                            <p:txEl>
                                              <p:pRg st="2" end="2"/>
                                            </p:txEl>
                                          </p:spTgt>
                                        </p:tgtEl>
                                        <p:attrNameLst>
                                          <p:attrName>ppt_x</p:attrName>
                                        </p:attrNameLst>
                                      </p:cBhvr>
                                    </p:anim>
                                    <p:anim from="(-#ppt_h/2)" to="(#ppt_y)" calcmode="lin" valueType="num">
                                      <p:cBhvr>
                                        <p:cTn id="28" dur="1000" fill="hold">
                                          <p:stCondLst>
                                            <p:cond delay="0"/>
                                          </p:stCondLst>
                                        </p:cTn>
                                        <p:tgtEl>
                                          <p:spTgt spid="6">
                                            <p:txEl>
                                              <p:pRg st="2" end="2"/>
                                            </p:txEl>
                                          </p:spTgt>
                                        </p:tgtEl>
                                        <p:attrNameLst>
                                          <p:attrName>ppt_y</p:attrName>
                                        </p:attrNameLst>
                                      </p:cBhvr>
                                    </p:anim>
                                    <p:animRot by="21600000">
                                      <p:cBhvr>
                                        <p:cTn id="29" dur="1000" fill="hold">
                                          <p:stCondLst>
                                            <p:cond delay="0"/>
                                          </p:stCondLst>
                                        </p:cTn>
                                        <p:tgtEl>
                                          <p:spTgt spid="6">
                                            <p:txEl>
                                              <p:pRg st="2" end="2"/>
                                            </p:txEl>
                                          </p:spTgt>
                                        </p:tgtEl>
                                        <p:attrNameLst>
                                          <p:attrName>r</p:attrName>
                                        </p:attrNameLst>
                                      </p:cBhvr>
                                    </p:animRot>
                                  </p:childTnLst>
                                </p:cTn>
                              </p:par>
                              <p:par>
                                <p:cTn id="30" presetID="56" presetClass="entr" presetSubtype="0" fill="hold" nodeType="withEffect">
                                  <p:stCondLst>
                                    <p:cond delay="0"/>
                                  </p:stCondLst>
                                  <p:iterate type="lt">
                                    <p:tmPct val="10000"/>
                                  </p:iterate>
                                  <p:childTnLst>
                                    <p:set>
                                      <p:cBhvr>
                                        <p:cTn id="31" dur="1" fill="hold">
                                          <p:stCondLst>
                                            <p:cond delay="0"/>
                                          </p:stCondLst>
                                        </p:cTn>
                                        <p:tgtEl>
                                          <p:spTgt spid="6">
                                            <p:txEl>
                                              <p:pRg st="3" end="3"/>
                                            </p:txEl>
                                          </p:spTgt>
                                        </p:tgtEl>
                                        <p:attrNameLst>
                                          <p:attrName>style.visibility</p:attrName>
                                        </p:attrNameLst>
                                      </p:cBhvr>
                                      <p:to>
                                        <p:strVal val="visible"/>
                                      </p:to>
                                    </p:set>
                                    <p:anim by="(-#ppt_w*2)" calcmode="lin" valueType="num">
                                      <p:cBhvr rctx="PPT">
                                        <p:cTn id="32" dur="500" autoRev="1" fill="hold">
                                          <p:stCondLst>
                                            <p:cond delay="0"/>
                                          </p:stCondLst>
                                        </p:cTn>
                                        <p:tgtEl>
                                          <p:spTgt spid="6">
                                            <p:txEl>
                                              <p:pRg st="3" end="3"/>
                                            </p:txEl>
                                          </p:spTgt>
                                        </p:tgtEl>
                                        <p:attrNameLst>
                                          <p:attrName>ppt_w</p:attrName>
                                        </p:attrNameLst>
                                      </p:cBhvr>
                                    </p:anim>
                                    <p:anim by="(#ppt_w*0.50)" calcmode="lin" valueType="num">
                                      <p:cBhvr>
                                        <p:cTn id="33" dur="500" decel="50000" autoRev="1" fill="hold">
                                          <p:stCondLst>
                                            <p:cond delay="0"/>
                                          </p:stCondLst>
                                        </p:cTn>
                                        <p:tgtEl>
                                          <p:spTgt spid="6">
                                            <p:txEl>
                                              <p:pRg st="3" end="3"/>
                                            </p:txEl>
                                          </p:spTgt>
                                        </p:tgtEl>
                                        <p:attrNameLst>
                                          <p:attrName>ppt_x</p:attrName>
                                        </p:attrNameLst>
                                      </p:cBhvr>
                                    </p:anim>
                                    <p:anim from="(-#ppt_h/2)" to="(#ppt_y)" calcmode="lin" valueType="num">
                                      <p:cBhvr>
                                        <p:cTn id="34" dur="1000" fill="hold">
                                          <p:stCondLst>
                                            <p:cond delay="0"/>
                                          </p:stCondLst>
                                        </p:cTn>
                                        <p:tgtEl>
                                          <p:spTgt spid="6">
                                            <p:txEl>
                                              <p:pRg st="3" end="3"/>
                                            </p:txEl>
                                          </p:spTgt>
                                        </p:tgtEl>
                                        <p:attrNameLst>
                                          <p:attrName>ppt_y</p:attrName>
                                        </p:attrNameLst>
                                      </p:cBhvr>
                                    </p:anim>
                                    <p:animRot by="21600000">
                                      <p:cBhvr>
                                        <p:cTn id="35" dur="1000" fill="hold">
                                          <p:stCondLst>
                                            <p:cond delay="0"/>
                                          </p:stCondLst>
                                        </p:cTn>
                                        <p:tgtEl>
                                          <p:spTgt spid="6">
                                            <p:txEl>
                                              <p:pRg st="3" end="3"/>
                                            </p:txEl>
                                          </p:spTgt>
                                        </p:tgtEl>
                                        <p:attrNameLst>
                                          <p:attrName>r</p:attrName>
                                        </p:attrNameLst>
                                      </p:cBhvr>
                                    </p:animRot>
                                  </p:childTnLst>
                                </p:cTn>
                              </p:par>
                              <p:par>
                                <p:cTn id="36" presetID="56" presetClass="entr" presetSubtype="0" fill="hold" nodeType="withEffect">
                                  <p:stCondLst>
                                    <p:cond delay="0"/>
                                  </p:stCondLst>
                                  <p:iterate type="lt">
                                    <p:tmPct val="10000"/>
                                  </p:iterate>
                                  <p:childTnLst>
                                    <p:set>
                                      <p:cBhvr>
                                        <p:cTn id="37" dur="1" fill="hold">
                                          <p:stCondLst>
                                            <p:cond delay="0"/>
                                          </p:stCondLst>
                                        </p:cTn>
                                        <p:tgtEl>
                                          <p:spTgt spid="6">
                                            <p:txEl>
                                              <p:pRg st="4" end="4"/>
                                            </p:txEl>
                                          </p:spTgt>
                                        </p:tgtEl>
                                        <p:attrNameLst>
                                          <p:attrName>style.visibility</p:attrName>
                                        </p:attrNameLst>
                                      </p:cBhvr>
                                      <p:to>
                                        <p:strVal val="visible"/>
                                      </p:to>
                                    </p:set>
                                    <p:anim by="(-#ppt_w*2)" calcmode="lin" valueType="num">
                                      <p:cBhvr rctx="PPT">
                                        <p:cTn id="38" dur="500" autoRev="1" fill="hold">
                                          <p:stCondLst>
                                            <p:cond delay="0"/>
                                          </p:stCondLst>
                                        </p:cTn>
                                        <p:tgtEl>
                                          <p:spTgt spid="6">
                                            <p:txEl>
                                              <p:pRg st="4" end="4"/>
                                            </p:txEl>
                                          </p:spTgt>
                                        </p:tgtEl>
                                        <p:attrNameLst>
                                          <p:attrName>ppt_w</p:attrName>
                                        </p:attrNameLst>
                                      </p:cBhvr>
                                    </p:anim>
                                    <p:anim by="(#ppt_w*0.50)" calcmode="lin" valueType="num">
                                      <p:cBhvr>
                                        <p:cTn id="39" dur="500" decel="50000" autoRev="1" fill="hold">
                                          <p:stCondLst>
                                            <p:cond delay="0"/>
                                          </p:stCondLst>
                                        </p:cTn>
                                        <p:tgtEl>
                                          <p:spTgt spid="6">
                                            <p:txEl>
                                              <p:pRg st="4" end="4"/>
                                            </p:txEl>
                                          </p:spTgt>
                                        </p:tgtEl>
                                        <p:attrNameLst>
                                          <p:attrName>ppt_x</p:attrName>
                                        </p:attrNameLst>
                                      </p:cBhvr>
                                    </p:anim>
                                    <p:anim from="(-#ppt_h/2)" to="(#ppt_y)" calcmode="lin" valueType="num">
                                      <p:cBhvr>
                                        <p:cTn id="40" dur="1000" fill="hold">
                                          <p:stCondLst>
                                            <p:cond delay="0"/>
                                          </p:stCondLst>
                                        </p:cTn>
                                        <p:tgtEl>
                                          <p:spTgt spid="6">
                                            <p:txEl>
                                              <p:pRg st="4" end="4"/>
                                            </p:txEl>
                                          </p:spTgt>
                                        </p:tgtEl>
                                        <p:attrNameLst>
                                          <p:attrName>ppt_y</p:attrName>
                                        </p:attrNameLst>
                                      </p:cBhvr>
                                    </p:anim>
                                    <p:animRot by="21600000">
                                      <p:cBhvr>
                                        <p:cTn id="41" dur="1000" fill="hold">
                                          <p:stCondLst>
                                            <p:cond delay="0"/>
                                          </p:stCondLst>
                                        </p:cTn>
                                        <p:tgtEl>
                                          <p:spTgt spid="6">
                                            <p:txEl>
                                              <p:pRg st="4" end="4"/>
                                            </p:txEl>
                                          </p:spTgt>
                                        </p:tgtEl>
                                        <p:attrNameLst>
                                          <p:attrName>r</p:attrName>
                                        </p:attrNameLst>
                                      </p:cBhvr>
                                    </p:animRot>
                                  </p:childTnLst>
                                </p:cTn>
                              </p:par>
                              <p:par>
                                <p:cTn id="42" presetID="56" presetClass="entr" presetSubtype="0" fill="hold" nodeType="withEffect">
                                  <p:stCondLst>
                                    <p:cond delay="0"/>
                                  </p:stCondLst>
                                  <p:iterate type="lt">
                                    <p:tmPct val="10000"/>
                                  </p:iterate>
                                  <p:childTnLst>
                                    <p:set>
                                      <p:cBhvr>
                                        <p:cTn id="43" dur="1" fill="hold">
                                          <p:stCondLst>
                                            <p:cond delay="0"/>
                                          </p:stCondLst>
                                        </p:cTn>
                                        <p:tgtEl>
                                          <p:spTgt spid="6">
                                            <p:txEl>
                                              <p:pRg st="5" end="5"/>
                                            </p:txEl>
                                          </p:spTgt>
                                        </p:tgtEl>
                                        <p:attrNameLst>
                                          <p:attrName>style.visibility</p:attrName>
                                        </p:attrNameLst>
                                      </p:cBhvr>
                                      <p:to>
                                        <p:strVal val="visible"/>
                                      </p:to>
                                    </p:set>
                                    <p:anim by="(-#ppt_w*2)" calcmode="lin" valueType="num">
                                      <p:cBhvr rctx="PPT">
                                        <p:cTn id="44" dur="500" autoRev="1" fill="hold">
                                          <p:stCondLst>
                                            <p:cond delay="0"/>
                                          </p:stCondLst>
                                        </p:cTn>
                                        <p:tgtEl>
                                          <p:spTgt spid="6">
                                            <p:txEl>
                                              <p:pRg st="5" end="5"/>
                                            </p:txEl>
                                          </p:spTgt>
                                        </p:tgtEl>
                                        <p:attrNameLst>
                                          <p:attrName>ppt_w</p:attrName>
                                        </p:attrNameLst>
                                      </p:cBhvr>
                                    </p:anim>
                                    <p:anim by="(#ppt_w*0.50)" calcmode="lin" valueType="num">
                                      <p:cBhvr>
                                        <p:cTn id="45" dur="500" decel="50000" autoRev="1" fill="hold">
                                          <p:stCondLst>
                                            <p:cond delay="0"/>
                                          </p:stCondLst>
                                        </p:cTn>
                                        <p:tgtEl>
                                          <p:spTgt spid="6">
                                            <p:txEl>
                                              <p:pRg st="5" end="5"/>
                                            </p:txEl>
                                          </p:spTgt>
                                        </p:tgtEl>
                                        <p:attrNameLst>
                                          <p:attrName>ppt_x</p:attrName>
                                        </p:attrNameLst>
                                      </p:cBhvr>
                                    </p:anim>
                                    <p:anim from="(-#ppt_h/2)" to="(#ppt_y)" calcmode="lin" valueType="num">
                                      <p:cBhvr>
                                        <p:cTn id="46" dur="1000" fill="hold">
                                          <p:stCondLst>
                                            <p:cond delay="0"/>
                                          </p:stCondLst>
                                        </p:cTn>
                                        <p:tgtEl>
                                          <p:spTgt spid="6">
                                            <p:txEl>
                                              <p:pRg st="5" end="5"/>
                                            </p:txEl>
                                          </p:spTgt>
                                        </p:tgtEl>
                                        <p:attrNameLst>
                                          <p:attrName>ppt_y</p:attrName>
                                        </p:attrNameLst>
                                      </p:cBhvr>
                                    </p:anim>
                                    <p:animRot by="21600000">
                                      <p:cBhvr>
                                        <p:cTn id="47" dur="1000" fill="hold">
                                          <p:stCondLst>
                                            <p:cond delay="0"/>
                                          </p:stCondLst>
                                        </p:cTn>
                                        <p:tgtEl>
                                          <p:spTgt spid="6">
                                            <p:txEl>
                                              <p:pRg st="5" end="5"/>
                                            </p:txEl>
                                          </p:spTgt>
                                        </p:tgtEl>
                                        <p:attrNameLst>
                                          <p:attrName>r</p:attrName>
                                        </p:attrNameLst>
                                      </p:cBhvr>
                                    </p:animRot>
                                  </p:childTnLst>
                                </p:cTn>
                              </p:par>
                              <p:par>
                                <p:cTn id="48" presetID="56" presetClass="entr" presetSubtype="0" fill="hold" nodeType="withEffect">
                                  <p:stCondLst>
                                    <p:cond delay="0"/>
                                  </p:stCondLst>
                                  <p:iterate type="lt">
                                    <p:tmPct val="10000"/>
                                  </p:iterate>
                                  <p:childTnLst>
                                    <p:set>
                                      <p:cBhvr>
                                        <p:cTn id="49" dur="1" fill="hold">
                                          <p:stCondLst>
                                            <p:cond delay="0"/>
                                          </p:stCondLst>
                                        </p:cTn>
                                        <p:tgtEl>
                                          <p:spTgt spid="6">
                                            <p:txEl>
                                              <p:pRg st="6" end="6"/>
                                            </p:txEl>
                                          </p:spTgt>
                                        </p:tgtEl>
                                        <p:attrNameLst>
                                          <p:attrName>style.visibility</p:attrName>
                                        </p:attrNameLst>
                                      </p:cBhvr>
                                      <p:to>
                                        <p:strVal val="visible"/>
                                      </p:to>
                                    </p:set>
                                    <p:anim by="(-#ppt_w*2)" calcmode="lin" valueType="num">
                                      <p:cBhvr rctx="PPT">
                                        <p:cTn id="50" dur="500" autoRev="1" fill="hold">
                                          <p:stCondLst>
                                            <p:cond delay="0"/>
                                          </p:stCondLst>
                                        </p:cTn>
                                        <p:tgtEl>
                                          <p:spTgt spid="6">
                                            <p:txEl>
                                              <p:pRg st="6" end="6"/>
                                            </p:txEl>
                                          </p:spTgt>
                                        </p:tgtEl>
                                        <p:attrNameLst>
                                          <p:attrName>ppt_w</p:attrName>
                                        </p:attrNameLst>
                                      </p:cBhvr>
                                    </p:anim>
                                    <p:anim by="(#ppt_w*0.50)" calcmode="lin" valueType="num">
                                      <p:cBhvr>
                                        <p:cTn id="51" dur="500" decel="50000" autoRev="1" fill="hold">
                                          <p:stCondLst>
                                            <p:cond delay="0"/>
                                          </p:stCondLst>
                                        </p:cTn>
                                        <p:tgtEl>
                                          <p:spTgt spid="6">
                                            <p:txEl>
                                              <p:pRg st="6" end="6"/>
                                            </p:txEl>
                                          </p:spTgt>
                                        </p:tgtEl>
                                        <p:attrNameLst>
                                          <p:attrName>ppt_x</p:attrName>
                                        </p:attrNameLst>
                                      </p:cBhvr>
                                    </p:anim>
                                    <p:anim from="(-#ppt_h/2)" to="(#ppt_y)" calcmode="lin" valueType="num">
                                      <p:cBhvr>
                                        <p:cTn id="52" dur="1000" fill="hold">
                                          <p:stCondLst>
                                            <p:cond delay="0"/>
                                          </p:stCondLst>
                                        </p:cTn>
                                        <p:tgtEl>
                                          <p:spTgt spid="6">
                                            <p:txEl>
                                              <p:pRg st="6" end="6"/>
                                            </p:txEl>
                                          </p:spTgt>
                                        </p:tgtEl>
                                        <p:attrNameLst>
                                          <p:attrName>ppt_y</p:attrName>
                                        </p:attrNameLst>
                                      </p:cBhvr>
                                    </p:anim>
                                    <p:animRot by="21600000">
                                      <p:cBhvr>
                                        <p:cTn id="53" dur="1000" fill="hold">
                                          <p:stCondLst>
                                            <p:cond delay="0"/>
                                          </p:stCondLst>
                                        </p:cTn>
                                        <p:tgtEl>
                                          <p:spTgt spid="6">
                                            <p:txEl>
                                              <p:pRg st="6" end="6"/>
                                            </p:txEl>
                                          </p:spTgt>
                                        </p:tgtEl>
                                        <p:attrNameLst>
                                          <p:attrName>r</p:attrName>
                                        </p:attrNameLst>
                                      </p:cBhvr>
                                    </p:animRot>
                                  </p:childTnLst>
                                </p:cTn>
                              </p:par>
                              <p:par>
                                <p:cTn id="54" presetID="56" presetClass="entr" presetSubtype="0" fill="hold" nodeType="withEffect">
                                  <p:stCondLst>
                                    <p:cond delay="0"/>
                                  </p:stCondLst>
                                  <p:iterate type="lt">
                                    <p:tmPct val="10000"/>
                                  </p:iterate>
                                  <p:childTnLst>
                                    <p:set>
                                      <p:cBhvr>
                                        <p:cTn id="55" dur="1" fill="hold">
                                          <p:stCondLst>
                                            <p:cond delay="0"/>
                                          </p:stCondLst>
                                        </p:cTn>
                                        <p:tgtEl>
                                          <p:spTgt spid="6">
                                            <p:txEl>
                                              <p:pRg st="7" end="7"/>
                                            </p:txEl>
                                          </p:spTgt>
                                        </p:tgtEl>
                                        <p:attrNameLst>
                                          <p:attrName>style.visibility</p:attrName>
                                        </p:attrNameLst>
                                      </p:cBhvr>
                                      <p:to>
                                        <p:strVal val="visible"/>
                                      </p:to>
                                    </p:set>
                                    <p:anim by="(-#ppt_w*2)" calcmode="lin" valueType="num">
                                      <p:cBhvr rctx="PPT">
                                        <p:cTn id="56" dur="500" autoRev="1" fill="hold">
                                          <p:stCondLst>
                                            <p:cond delay="0"/>
                                          </p:stCondLst>
                                        </p:cTn>
                                        <p:tgtEl>
                                          <p:spTgt spid="6">
                                            <p:txEl>
                                              <p:pRg st="7" end="7"/>
                                            </p:txEl>
                                          </p:spTgt>
                                        </p:tgtEl>
                                        <p:attrNameLst>
                                          <p:attrName>ppt_w</p:attrName>
                                        </p:attrNameLst>
                                      </p:cBhvr>
                                    </p:anim>
                                    <p:anim by="(#ppt_w*0.50)" calcmode="lin" valueType="num">
                                      <p:cBhvr>
                                        <p:cTn id="57" dur="500" decel="50000" autoRev="1" fill="hold">
                                          <p:stCondLst>
                                            <p:cond delay="0"/>
                                          </p:stCondLst>
                                        </p:cTn>
                                        <p:tgtEl>
                                          <p:spTgt spid="6">
                                            <p:txEl>
                                              <p:pRg st="7" end="7"/>
                                            </p:txEl>
                                          </p:spTgt>
                                        </p:tgtEl>
                                        <p:attrNameLst>
                                          <p:attrName>ppt_x</p:attrName>
                                        </p:attrNameLst>
                                      </p:cBhvr>
                                    </p:anim>
                                    <p:anim from="(-#ppt_h/2)" to="(#ppt_y)" calcmode="lin" valueType="num">
                                      <p:cBhvr>
                                        <p:cTn id="58" dur="1000" fill="hold">
                                          <p:stCondLst>
                                            <p:cond delay="0"/>
                                          </p:stCondLst>
                                        </p:cTn>
                                        <p:tgtEl>
                                          <p:spTgt spid="6">
                                            <p:txEl>
                                              <p:pRg st="7" end="7"/>
                                            </p:txEl>
                                          </p:spTgt>
                                        </p:tgtEl>
                                        <p:attrNameLst>
                                          <p:attrName>ppt_y</p:attrName>
                                        </p:attrNameLst>
                                      </p:cBhvr>
                                    </p:anim>
                                    <p:animRot by="21600000">
                                      <p:cBhvr>
                                        <p:cTn id="59" dur="1000" fill="hold">
                                          <p:stCondLst>
                                            <p:cond delay="0"/>
                                          </p:stCondLst>
                                        </p:cTn>
                                        <p:tgtEl>
                                          <p:spTgt spid="6">
                                            <p:txEl>
                                              <p:pRg st="7" end="7"/>
                                            </p:txEl>
                                          </p:spTgt>
                                        </p:tgtEl>
                                        <p:attrNameLst>
                                          <p:attrName>r</p:attrName>
                                        </p:attrNameLst>
                                      </p:cBhvr>
                                    </p:animRot>
                                  </p:childTnLst>
                                </p:cTn>
                              </p:par>
                              <p:par>
                                <p:cTn id="60" presetID="56" presetClass="entr" presetSubtype="0" fill="hold" nodeType="withEffect">
                                  <p:stCondLst>
                                    <p:cond delay="0"/>
                                  </p:stCondLst>
                                  <p:iterate type="lt">
                                    <p:tmPct val="10000"/>
                                  </p:iterate>
                                  <p:childTnLst>
                                    <p:set>
                                      <p:cBhvr>
                                        <p:cTn id="61" dur="1" fill="hold">
                                          <p:stCondLst>
                                            <p:cond delay="0"/>
                                          </p:stCondLst>
                                        </p:cTn>
                                        <p:tgtEl>
                                          <p:spTgt spid="6">
                                            <p:txEl>
                                              <p:pRg st="8" end="8"/>
                                            </p:txEl>
                                          </p:spTgt>
                                        </p:tgtEl>
                                        <p:attrNameLst>
                                          <p:attrName>style.visibility</p:attrName>
                                        </p:attrNameLst>
                                      </p:cBhvr>
                                      <p:to>
                                        <p:strVal val="visible"/>
                                      </p:to>
                                    </p:set>
                                    <p:anim by="(-#ppt_w*2)" calcmode="lin" valueType="num">
                                      <p:cBhvr rctx="PPT">
                                        <p:cTn id="62" dur="500" autoRev="1" fill="hold">
                                          <p:stCondLst>
                                            <p:cond delay="0"/>
                                          </p:stCondLst>
                                        </p:cTn>
                                        <p:tgtEl>
                                          <p:spTgt spid="6">
                                            <p:txEl>
                                              <p:pRg st="8" end="8"/>
                                            </p:txEl>
                                          </p:spTgt>
                                        </p:tgtEl>
                                        <p:attrNameLst>
                                          <p:attrName>ppt_w</p:attrName>
                                        </p:attrNameLst>
                                      </p:cBhvr>
                                    </p:anim>
                                    <p:anim by="(#ppt_w*0.50)" calcmode="lin" valueType="num">
                                      <p:cBhvr>
                                        <p:cTn id="63" dur="500" decel="50000" autoRev="1" fill="hold">
                                          <p:stCondLst>
                                            <p:cond delay="0"/>
                                          </p:stCondLst>
                                        </p:cTn>
                                        <p:tgtEl>
                                          <p:spTgt spid="6">
                                            <p:txEl>
                                              <p:pRg st="8" end="8"/>
                                            </p:txEl>
                                          </p:spTgt>
                                        </p:tgtEl>
                                        <p:attrNameLst>
                                          <p:attrName>ppt_x</p:attrName>
                                        </p:attrNameLst>
                                      </p:cBhvr>
                                    </p:anim>
                                    <p:anim from="(-#ppt_h/2)" to="(#ppt_y)" calcmode="lin" valueType="num">
                                      <p:cBhvr>
                                        <p:cTn id="64" dur="1000" fill="hold">
                                          <p:stCondLst>
                                            <p:cond delay="0"/>
                                          </p:stCondLst>
                                        </p:cTn>
                                        <p:tgtEl>
                                          <p:spTgt spid="6">
                                            <p:txEl>
                                              <p:pRg st="8" end="8"/>
                                            </p:txEl>
                                          </p:spTgt>
                                        </p:tgtEl>
                                        <p:attrNameLst>
                                          <p:attrName>ppt_y</p:attrName>
                                        </p:attrNameLst>
                                      </p:cBhvr>
                                    </p:anim>
                                    <p:animRot by="21600000">
                                      <p:cBhvr>
                                        <p:cTn id="65" dur="1000" fill="hold">
                                          <p:stCondLst>
                                            <p:cond delay="0"/>
                                          </p:stCondLst>
                                        </p:cTn>
                                        <p:tgtEl>
                                          <p:spTgt spid="6">
                                            <p:txEl>
                                              <p:pRg st="8" end="8"/>
                                            </p:txEl>
                                          </p:spTgt>
                                        </p:tgtEl>
                                        <p:attrNameLst>
                                          <p:attrName>r</p:attrName>
                                        </p:attrNameLst>
                                      </p:cBhvr>
                                    </p:animRot>
                                  </p:childTnLst>
                                </p:cTn>
                              </p:par>
                              <p:par>
                                <p:cTn id="66" presetID="56" presetClass="entr" presetSubtype="0" fill="hold" nodeType="withEffect">
                                  <p:stCondLst>
                                    <p:cond delay="0"/>
                                  </p:stCondLst>
                                  <p:iterate type="lt">
                                    <p:tmPct val="10000"/>
                                  </p:iterate>
                                  <p:childTnLst>
                                    <p:set>
                                      <p:cBhvr>
                                        <p:cTn id="67" dur="1" fill="hold">
                                          <p:stCondLst>
                                            <p:cond delay="0"/>
                                          </p:stCondLst>
                                        </p:cTn>
                                        <p:tgtEl>
                                          <p:spTgt spid="6">
                                            <p:txEl>
                                              <p:pRg st="9" end="9"/>
                                            </p:txEl>
                                          </p:spTgt>
                                        </p:tgtEl>
                                        <p:attrNameLst>
                                          <p:attrName>style.visibility</p:attrName>
                                        </p:attrNameLst>
                                      </p:cBhvr>
                                      <p:to>
                                        <p:strVal val="visible"/>
                                      </p:to>
                                    </p:set>
                                    <p:anim by="(-#ppt_w*2)" calcmode="lin" valueType="num">
                                      <p:cBhvr rctx="PPT">
                                        <p:cTn id="68" dur="500" autoRev="1" fill="hold">
                                          <p:stCondLst>
                                            <p:cond delay="0"/>
                                          </p:stCondLst>
                                        </p:cTn>
                                        <p:tgtEl>
                                          <p:spTgt spid="6">
                                            <p:txEl>
                                              <p:pRg st="9" end="9"/>
                                            </p:txEl>
                                          </p:spTgt>
                                        </p:tgtEl>
                                        <p:attrNameLst>
                                          <p:attrName>ppt_w</p:attrName>
                                        </p:attrNameLst>
                                      </p:cBhvr>
                                    </p:anim>
                                    <p:anim by="(#ppt_w*0.50)" calcmode="lin" valueType="num">
                                      <p:cBhvr>
                                        <p:cTn id="69" dur="500" decel="50000" autoRev="1" fill="hold">
                                          <p:stCondLst>
                                            <p:cond delay="0"/>
                                          </p:stCondLst>
                                        </p:cTn>
                                        <p:tgtEl>
                                          <p:spTgt spid="6">
                                            <p:txEl>
                                              <p:pRg st="9" end="9"/>
                                            </p:txEl>
                                          </p:spTgt>
                                        </p:tgtEl>
                                        <p:attrNameLst>
                                          <p:attrName>ppt_x</p:attrName>
                                        </p:attrNameLst>
                                      </p:cBhvr>
                                    </p:anim>
                                    <p:anim from="(-#ppt_h/2)" to="(#ppt_y)" calcmode="lin" valueType="num">
                                      <p:cBhvr>
                                        <p:cTn id="70" dur="1000" fill="hold">
                                          <p:stCondLst>
                                            <p:cond delay="0"/>
                                          </p:stCondLst>
                                        </p:cTn>
                                        <p:tgtEl>
                                          <p:spTgt spid="6">
                                            <p:txEl>
                                              <p:pRg st="9" end="9"/>
                                            </p:txEl>
                                          </p:spTgt>
                                        </p:tgtEl>
                                        <p:attrNameLst>
                                          <p:attrName>ppt_y</p:attrName>
                                        </p:attrNameLst>
                                      </p:cBhvr>
                                    </p:anim>
                                    <p:animRot by="21600000">
                                      <p:cBhvr>
                                        <p:cTn id="71" dur="1000" fill="hold">
                                          <p:stCondLst>
                                            <p:cond delay="0"/>
                                          </p:stCondLst>
                                        </p:cTn>
                                        <p:tgtEl>
                                          <p:spTgt spid="6">
                                            <p:txEl>
                                              <p:pRg st="9" end="9"/>
                                            </p:txEl>
                                          </p:spTgt>
                                        </p:tgtEl>
                                        <p:attrNameLst>
                                          <p:attrName>r</p:attrName>
                                        </p:attrNameLst>
                                      </p:cBhvr>
                                    </p:animRot>
                                  </p:childTnLst>
                                </p:cTn>
                              </p:par>
                              <p:par>
                                <p:cTn id="72" presetID="56" presetClass="entr" presetSubtype="0" fill="hold" nodeType="withEffect">
                                  <p:stCondLst>
                                    <p:cond delay="0"/>
                                  </p:stCondLst>
                                  <p:iterate type="lt">
                                    <p:tmPct val="10000"/>
                                  </p:iterate>
                                  <p:childTnLst>
                                    <p:set>
                                      <p:cBhvr>
                                        <p:cTn id="73" dur="1" fill="hold">
                                          <p:stCondLst>
                                            <p:cond delay="0"/>
                                          </p:stCondLst>
                                        </p:cTn>
                                        <p:tgtEl>
                                          <p:spTgt spid="6">
                                            <p:txEl>
                                              <p:pRg st="10" end="10"/>
                                            </p:txEl>
                                          </p:spTgt>
                                        </p:tgtEl>
                                        <p:attrNameLst>
                                          <p:attrName>style.visibility</p:attrName>
                                        </p:attrNameLst>
                                      </p:cBhvr>
                                      <p:to>
                                        <p:strVal val="visible"/>
                                      </p:to>
                                    </p:set>
                                    <p:anim by="(-#ppt_w*2)" calcmode="lin" valueType="num">
                                      <p:cBhvr rctx="PPT">
                                        <p:cTn id="74" dur="500" autoRev="1" fill="hold">
                                          <p:stCondLst>
                                            <p:cond delay="0"/>
                                          </p:stCondLst>
                                        </p:cTn>
                                        <p:tgtEl>
                                          <p:spTgt spid="6">
                                            <p:txEl>
                                              <p:pRg st="10" end="10"/>
                                            </p:txEl>
                                          </p:spTgt>
                                        </p:tgtEl>
                                        <p:attrNameLst>
                                          <p:attrName>ppt_w</p:attrName>
                                        </p:attrNameLst>
                                      </p:cBhvr>
                                    </p:anim>
                                    <p:anim by="(#ppt_w*0.50)" calcmode="lin" valueType="num">
                                      <p:cBhvr>
                                        <p:cTn id="75" dur="500" decel="50000" autoRev="1" fill="hold">
                                          <p:stCondLst>
                                            <p:cond delay="0"/>
                                          </p:stCondLst>
                                        </p:cTn>
                                        <p:tgtEl>
                                          <p:spTgt spid="6">
                                            <p:txEl>
                                              <p:pRg st="10" end="10"/>
                                            </p:txEl>
                                          </p:spTgt>
                                        </p:tgtEl>
                                        <p:attrNameLst>
                                          <p:attrName>ppt_x</p:attrName>
                                        </p:attrNameLst>
                                      </p:cBhvr>
                                    </p:anim>
                                    <p:anim from="(-#ppt_h/2)" to="(#ppt_y)" calcmode="lin" valueType="num">
                                      <p:cBhvr>
                                        <p:cTn id="76" dur="1000" fill="hold">
                                          <p:stCondLst>
                                            <p:cond delay="0"/>
                                          </p:stCondLst>
                                        </p:cTn>
                                        <p:tgtEl>
                                          <p:spTgt spid="6">
                                            <p:txEl>
                                              <p:pRg st="10" end="10"/>
                                            </p:txEl>
                                          </p:spTgt>
                                        </p:tgtEl>
                                        <p:attrNameLst>
                                          <p:attrName>ppt_y</p:attrName>
                                        </p:attrNameLst>
                                      </p:cBhvr>
                                    </p:anim>
                                    <p:animRot by="21600000">
                                      <p:cBhvr>
                                        <p:cTn id="77" dur="1000" fill="hold">
                                          <p:stCondLst>
                                            <p:cond delay="0"/>
                                          </p:stCondLst>
                                        </p:cTn>
                                        <p:tgtEl>
                                          <p:spTgt spid="6">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
        <p:nvSpPr>
          <p:cNvPr id="4" name="Rectangle 3"/>
          <p:cNvSpPr/>
          <p:nvPr/>
        </p:nvSpPr>
        <p:spPr>
          <a:xfrm>
            <a:off x="1002664" y="685800"/>
            <a:ext cx="10273348" cy="13411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FFFF00"/>
                </a:solidFill>
                <a:latin typeface="NikoshBAN" panose="02000000000000000000" pitchFamily="2" charset="0"/>
                <a:cs typeface="NikoshBAN" panose="02000000000000000000" pitchFamily="2" charset="0"/>
              </a:rPr>
              <a:t>ব্যাংক ৩৫২৪৭ টাকা ৫ বছর পর ১২% হার সুদে প্রদান করবে বলে নিশ্চয়তা প্রদান করেছে। তবে আজ তোমাকে কত টাকা জমা দিতে হবে?</a:t>
            </a:r>
            <a:endParaRPr lang="en-US" sz="4000" dirty="0">
              <a:solidFill>
                <a:srgbClr val="FFFF00"/>
              </a:solidFill>
              <a:latin typeface="NikoshBAN" panose="02000000000000000000" pitchFamily="2" charset="0"/>
              <a:cs typeface="NikoshBAN" panose="02000000000000000000" pitchFamily="2" charset="0"/>
            </a:endParaRPr>
          </a:p>
        </p:txBody>
      </p:sp>
      <p:sp>
        <p:nvSpPr>
          <p:cNvPr id="5" name="TextBox 4"/>
          <p:cNvSpPr txBox="1"/>
          <p:nvPr/>
        </p:nvSpPr>
        <p:spPr>
          <a:xfrm>
            <a:off x="1600200" y="2057400"/>
            <a:ext cx="6246812" cy="4524315"/>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সমাধানঃ</a:t>
            </a:r>
          </a:p>
          <a:p>
            <a:r>
              <a:rPr lang="bn-BD" sz="3200" b="1" dirty="0" smtClean="0">
                <a:latin typeface="NikoshBAN" panose="02000000000000000000" pitchFamily="2" charset="0"/>
                <a:cs typeface="NikoshBAN" panose="02000000000000000000" pitchFamily="2" charset="0"/>
              </a:rPr>
              <a:t>এখানে,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Fv</a:t>
            </a:r>
            <a:r>
              <a:rPr lang="en-US" sz="32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৩৫২৪৭ টাকা</a:t>
            </a:r>
            <a:r>
              <a:rPr lang="en-US" sz="32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 </a:t>
            </a:r>
            <a:endParaRPr lang="en-US" sz="3200" b="1" dirty="0" smtClean="0">
              <a:latin typeface="NikoshBAN" panose="02000000000000000000" pitchFamily="2" charset="0"/>
              <a:cs typeface="NikoshBAN" panose="02000000000000000000" pitchFamily="2" charset="0"/>
            </a:endParaRPr>
          </a:p>
          <a:p>
            <a:r>
              <a:rPr lang="en-US" sz="3200" b="1" dirty="0" smtClean="0">
                <a:latin typeface="NikoshBAN" panose="02000000000000000000" pitchFamily="2" charset="0"/>
                <a:cs typeface="NikoshBAN" panose="02000000000000000000" pitchFamily="2" charset="0"/>
              </a:rPr>
              <a:t>N=</a:t>
            </a:r>
            <a:r>
              <a:rPr lang="bn-BD" sz="3200" b="1" dirty="0" smtClean="0">
                <a:latin typeface="NikoshBAN" panose="02000000000000000000" pitchFamily="2" charset="0"/>
                <a:cs typeface="NikoshBAN" panose="02000000000000000000" pitchFamily="2" charset="0"/>
              </a:rPr>
              <a:t>৫ বছর। </a:t>
            </a:r>
            <a:endParaRPr lang="en-US" sz="3200" b="1" dirty="0" smtClean="0">
              <a:latin typeface="NikoshBAN" panose="02000000000000000000" pitchFamily="2" charset="0"/>
              <a:cs typeface="NikoshBAN" panose="02000000000000000000" pitchFamily="2" charset="0"/>
            </a:endParaRPr>
          </a:p>
          <a:p>
            <a:r>
              <a:rPr lang="en-US" sz="3200" b="1" dirty="0" smtClean="0">
                <a:latin typeface="NikoshBAN" panose="02000000000000000000" pitchFamily="2" charset="0"/>
                <a:cs typeface="NikoshBAN" panose="02000000000000000000" pitchFamily="2" charset="0"/>
              </a:rPr>
              <a:t>R</a:t>
            </a:r>
            <a:r>
              <a:rPr lang="en-US" sz="32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১২% বা ০</a:t>
            </a:r>
            <a:r>
              <a:rPr lang="en-US" sz="3200" b="1" dirty="0" smtClean="0">
                <a:latin typeface="NikoshBAN" panose="02000000000000000000" pitchFamily="2" charset="0"/>
                <a:cs typeface="NikoshBAN" panose="02000000000000000000" pitchFamily="2" charset="0"/>
              </a:rPr>
              <a:t>.</a:t>
            </a:r>
            <a:r>
              <a:rPr lang="bn-BD" sz="3200" b="1" dirty="0" smtClean="0">
                <a:latin typeface="NikoshBAN" panose="02000000000000000000" pitchFamily="2" charset="0"/>
                <a:cs typeface="NikoshBAN" panose="02000000000000000000" pitchFamily="2" charset="0"/>
              </a:rPr>
              <a:t>১২</a:t>
            </a:r>
          </a:p>
          <a:p>
            <a:r>
              <a:rPr lang="bn-BD" sz="3200" b="1" dirty="0" smtClean="0">
                <a:latin typeface="NikoshBAN" panose="02000000000000000000" pitchFamily="2" charset="0"/>
                <a:cs typeface="NikoshBAN" panose="02000000000000000000" pitchFamily="2" charset="0"/>
              </a:rPr>
              <a:t>আমরা জানি,</a:t>
            </a:r>
          </a:p>
          <a:p>
            <a:r>
              <a:rPr lang="en-US" sz="3200" b="1" dirty="0" err="1" smtClean="0">
                <a:latin typeface="NikoshBAN" panose="02000000000000000000" pitchFamily="2" charset="0"/>
                <a:cs typeface="NikoshBAN" panose="02000000000000000000" pitchFamily="2" charset="0"/>
              </a:rPr>
              <a:t>Pv</a:t>
            </a:r>
            <a:r>
              <a:rPr lang="en-US" sz="3200" b="1" dirty="0" smtClean="0">
                <a:latin typeface="NikoshBAN" panose="02000000000000000000" pitchFamily="2" charset="0"/>
                <a:cs typeface="NikoshBAN" panose="02000000000000000000" pitchFamily="2" charset="0"/>
              </a:rPr>
              <a:t>=</a:t>
            </a:r>
            <a:r>
              <a:rPr lang="en-US" sz="3200" b="1" dirty="0" err="1" smtClean="0">
                <a:latin typeface="NikoshBAN" panose="02000000000000000000" pitchFamily="2" charset="0"/>
                <a:cs typeface="NikoshBAN" panose="02000000000000000000" pitchFamily="2" charset="0"/>
              </a:rPr>
              <a:t>fv</a:t>
            </a:r>
            <a:r>
              <a:rPr lang="en-US" sz="3200" b="1" dirty="0" smtClean="0">
                <a:latin typeface="NikoshBAN" panose="02000000000000000000" pitchFamily="2" charset="0"/>
                <a:cs typeface="NikoshBAN" panose="02000000000000000000" pitchFamily="2" charset="0"/>
              </a:rPr>
              <a:t>/(</a:t>
            </a:r>
            <a:r>
              <a:rPr lang="bn-BD" sz="3200" b="1" dirty="0" smtClean="0">
                <a:latin typeface="NikoshBAN" panose="02000000000000000000" pitchFamily="2" charset="0"/>
                <a:cs typeface="NikoshBAN" panose="02000000000000000000" pitchFamily="2" charset="0"/>
              </a:rPr>
              <a:t>১+</a:t>
            </a:r>
            <a:r>
              <a:rPr lang="en-US" sz="3200" b="1" dirty="0" smtClean="0">
                <a:latin typeface="NikoshBAN" panose="02000000000000000000" pitchFamily="2" charset="0"/>
                <a:cs typeface="NikoshBAN" panose="02000000000000000000" pitchFamily="2" charset="0"/>
              </a:rPr>
              <a:t>r)n</a:t>
            </a:r>
          </a:p>
          <a:p>
            <a:r>
              <a:rPr lang="en-US" sz="3200" b="1" dirty="0" smtClean="0">
                <a:latin typeface="NikoshBAN" panose="02000000000000000000" pitchFamily="2" charset="0"/>
                <a:cs typeface="NikoshBAN" panose="02000000000000000000" pitchFamily="2" charset="0"/>
              </a:rPr>
              <a:t>    =35247/(1+.12)5</a:t>
            </a:r>
          </a:p>
          <a:p>
            <a:r>
              <a:rPr lang="en-US" sz="3200" b="1" dirty="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   =35247/1.7623416832</a:t>
            </a:r>
          </a:p>
          <a:p>
            <a:r>
              <a:rPr lang="en-US" sz="3200" b="1" dirty="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   =20000 </a:t>
            </a:r>
            <a:r>
              <a:rPr lang="bn-BD" sz="3200" b="1" dirty="0" smtClean="0">
                <a:latin typeface="NikoshBAN" panose="02000000000000000000" pitchFamily="2" charset="0"/>
                <a:cs typeface="NikoshBAN" panose="02000000000000000000" pitchFamily="2" charset="0"/>
              </a:rPr>
              <a:t>টাকা উঃ</a:t>
            </a:r>
            <a:endParaRPr lang="en-US" sz="3200" b="1"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5">
                                            <p:txEl>
                                              <p:pRg st="0" end="0"/>
                                            </p:txEl>
                                          </p:spTgt>
                                        </p:tgtEl>
                                        <p:attrNameLst>
                                          <p:attrName>ppt_w</p:attrName>
                                        </p:attrNameLst>
                                      </p:cBhvr>
                                    </p:anim>
                                    <p:anim by="(#ppt_w*0.50)" calcmode="lin" valueType="num">
                                      <p:cBhvr>
                                        <p:cTn id="15" dur="500" decel="50000" autoRev="1" fill="hold">
                                          <p:stCondLst>
                                            <p:cond delay="0"/>
                                          </p:stCondLst>
                                        </p:cTn>
                                        <p:tgtEl>
                                          <p:spTgt spid="5">
                                            <p:txEl>
                                              <p:pRg st="0" end="0"/>
                                            </p:txEl>
                                          </p:spTgt>
                                        </p:tgtEl>
                                        <p:attrNameLst>
                                          <p:attrName>ppt_x</p:attrName>
                                        </p:attrNameLst>
                                      </p:cBhvr>
                                    </p:anim>
                                    <p:anim from="(-#ppt_h/2)" to="(#ppt_y)" calcmode="lin" valueType="num">
                                      <p:cBhvr>
                                        <p:cTn id="16" dur="1000" fill="hold">
                                          <p:stCondLst>
                                            <p:cond delay="0"/>
                                          </p:stCondLst>
                                        </p:cTn>
                                        <p:tgtEl>
                                          <p:spTgt spid="5">
                                            <p:txEl>
                                              <p:pRg st="0" end="0"/>
                                            </p:txEl>
                                          </p:spTgt>
                                        </p:tgtEl>
                                        <p:attrNameLst>
                                          <p:attrName>ppt_y</p:attrName>
                                        </p:attrNameLst>
                                      </p:cBhvr>
                                    </p:anim>
                                    <p:animRot by="21600000">
                                      <p:cBhvr>
                                        <p:cTn id="17" dur="1000" fill="hold">
                                          <p:stCondLst>
                                            <p:cond delay="0"/>
                                          </p:stCondLst>
                                        </p:cTn>
                                        <p:tgtEl>
                                          <p:spTgt spid="5">
                                            <p:txEl>
                                              <p:pRg st="0" end="0"/>
                                            </p:txEl>
                                          </p:spTgt>
                                        </p:tgtEl>
                                        <p:attrNameLst>
                                          <p:attrName>r</p:attrName>
                                        </p:attrNameLst>
                                      </p:cBhvr>
                                    </p:animRot>
                                  </p:childTnLst>
                                </p:cTn>
                              </p:par>
                              <p:par>
                                <p:cTn id="18" presetID="56" presetClass="entr" presetSubtype="0" fill="hold" nodeType="withEffect">
                                  <p:stCondLst>
                                    <p:cond delay="0"/>
                                  </p:stCondLst>
                                  <p:iterate type="lt">
                                    <p:tmPct val="10000"/>
                                  </p:iterate>
                                  <p:childTnLst>
                                    <p:set>
                                      <p:cBhvr>
                                        <p:cTn id="19" dur="1" fill="hold">
                                          <p:stCondLst>
                                            <p:cond delay="0"/>
                                          </p:stCondLst>
                                        </p:cTn>
                                        <p:tgtEl>
                                          <p:spTgt spid="5">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5">
                                            <p:txEl>
                                              <p:pRg st="1" end="1"/>
                                            </p:txEl>
                                          </p:spTgt>
                                        </p:tgtEl>
                                        <p:attrNameLst>
                                          <p:attrName>ppt_w</p:attrName>
                                        </p:attrNameLst>
                                      </p:cBhvr>
                                    </p:anim>
                                    <p:anim by="(#ppt_w*0.50)" calcmode="lin" valueType="num">
                                      <p:cBhvr>
                                        <p:cTn id="21" dur="500" decel="50000" autoRev="1" fill="hold">
                                          <p:stCondLst>
                                            <p:cond delay="0"/>
                                          </p:stCondLst>
                                        </p:cTn>
                                        <p:tgtEl>
                                          <p:spTgt spid="5">
                                            <p:txEl>
                                              <p:pRg st="1" end="1"/>
                                            </p:txEl>
                                          </p:spTgt>
                                        </p:tgtEl>
                                        <p:attrNameLst>
                                          <p:attrName>ppt_x</p:attrName>
                                        </p:attrNameLst>
                                      </p:cBhvr>
                                    </p:anim>
                                    <p:anim from="(-#ppt_h/2)" to="(#ppt_y)" calcmode="lin" valueType="num">
                                      <p:cBhvr>
                                        <p:cTn id="22" dur="1000" fill="hold">
                                          <p:stCondLst>
                                            <p:cond delay="0"/>
                                          </p:stCondLst>
                                        </p:cTn>
                                        <p:tgtEl>
                                          <p:spTgt spid="5">
                                            <p:txEl>
                                              <p:pRg st="1" end="1"/>
                                            </p:txEl>
                                          </p:spTgt>
                                        </p:tgtEl>
                                        <p:attrNameLst>
                                          <p:attrName>ppt_y</p:attrName>
                                        </p:attrNameLst>
                                      </p:cBhvr>
                                    </p:anim>
                                    <p:animRot by="21600000">
                                      <p:cBhvr>
                                        <p:cTn id="23" dur="1000" fill="hold">
                                          <p:stCondLst>
                                            <p:cond delay="0"/>
                                          </p:stCondLst>
                                        </p:cTn>
                                        <p:tgtEl>
                                          <p:spTgt spid="5">
                                            <p:txEl>
                                              <p:pRg st="1" end="1"/>
                                            </p:txEl>
                                          </p:spTgt>
                                        </p:tgtEl>
                                        <p:attrNameLst>
                                          <p:attrName>r</p:attrName>
                                        </p:attrNameLst>
                                      </p:cBhvr>
                                    </p:animRot>
                                  </p:childTnLst>
                                </p:cTn>
                              </p:par>
                              <p:par>
                                <p:cTn id="24" presetID="56" presetClass="entr" presetSubtype="0" fill="hold" nodeType="withEffect">
                                  <p:stCondLst>
                                    <p:cond delay="0"/>
                                  </p:stCondLst>
                                  <p:iterate type="lt">
                                    <p:tmPct val="10000"/>
                                  </p:iterate>
                                  <p:childTnLst>
                                    <p:set>
                                      <p:cBhvr>
                                        <p:cTn id="25" dur="1" fill="hold">
                                          <p:stCondLst>
                                            <p:cond delay="0"/>
                                          </p:stCondLst>
                                        </p:cTn>
                                        <p:tgtEl>
                                          <p:spTgt spid="5">
                                            <p:txEl>
                                              <p:pRg st="2" end="2"/>
                                            </p:txEl>
                                          </p:spTgt>
                                        </p:tgtEl>
                                        <p:attrNameLst>
                                          <p:attrName>style.visibility</p:attrName>
                                        </p:attrNameLst>
                                      </p:cBhvr>
                                      <p:to>
                                        <p:strVal val="visible"/>
                                      </p:to>
                                    </p:set>
                                    <p:anim by="(-#ppt_w*2)" calcmode="lin" valueType="num">
                                      <p:cBhvr rctx="PPT">
                                        <p:cTn id="26" dur="500" autoRev="1" fill="hold">
                                          <p:stCondLst>
                                            <p:cond delay="0"/>
                                          </p:stCondLst>
                                        </p:cTn>
                                        <p:tgtEl>
                                          <p:spTgt spid="5">
                                            <p:txEl>
                                              <p:pRg st="2" end="2"/>
                                            </p:txEl>
                                          </p:spTgt>
                                        </p:tgtEl>
                                        <p:attrNameLst>
                                          <p:attrName>ppt_w</p:attrName>
                                        </p:attrNameLst>
                                      </p:cBhvr>
                                    </p:anim>
                                    <p:anim by="(#ppt_w*0.50)" calcmode="lin" valueType="num">
                                      <p:cBhvr>
                                        <p:cTn id="27" dur="500" decel="50000" autoRev="1" fill="hold">
                                          <p:stCondLst>
                                            <p:cond delay="0"/>
                                          </p:stCondLst>
                                        </p:cTn>
                                        <p:tgtEl>
                                          <p:spTgt spid="5">
                                            <p:txEl>
                                              <p:pRg st="2" end="2"/>
                                            </p:txEl>
                                          </p:spTgt>
                                        </p:tgtEl>
                                        <p:attrNameLst>
                                          <p:attrName>ppt_x</p:attrName>
                                        </p:attrNameLst>
                                      </p:cBhvr>
                                    </p:anim>
                                    <p:anim from="(-#ppt_h/2)" to="(#ppt_y)" calcmode="lin" valueType="num">
                                      <p:cBhvr>
                                        <p:cTn id="28" dur="1000" fill="hold">
                                          <p:stCondLst>
                                            <p:cond delay="0"/>
                                          </p:stCondLst>
                                        </p:cTn>
                                        <p:tgtEl>
                                          <p:spTgt spid="5">
                                            <p:txEl>
                                              <p:pRg st="2" end="2"/>
                                            </p:txEl>
                                          </p:spTgt>
                                        </p:tgtEl>
                                        <p:attrNameLst>
                                          <p:attrName>ppt_y</p:attrName>
                                        </p:attrNameLst>
                                      </p:cBhvr>
                                    </p:anim>
                                    <p:animRot by="21600000">
                                      <p:cBhvr>
                                        <p:cTn id="29" dur="1000" fill="hold">
                                          <p:stCondLst>
                                            <p:cond delay="0"/>
                                          </p:stCondLst>
                                        </p:cTn>
                                        <p:tgtEl>
                                          <p:spTgt spid="5">
                                            <p:txEl>
                                              <p:pRg st="2" end="2"/>
                                            </p:txEl>
                                          </p:spTgt>
                                        </p:tgtEl>
                                        <p:attrNameLst>
                                          <p:attrName>r</p:attrName>
                                        </p:attrNameLst>
                                      </p:cBhvr>
                                    </p:animRot>
                                  </p:childTnLst>
                                </p:cTn>
                              </p:par>
                              <p:par>
                                <p:cTn id="30" presetID="56" presetClass="entr" presetSubtype="0" fill="hold" nodeType="withEffect">
                                  <p:stCondLst>
                                    <p:cond delay="0"/>
                                  </p:stCondLst>
                                  <p:iterate type="lt">
                                    <p:tmPct val="10000"/>
                                  </p:iterate>
                                  <p:childTnLst>
                                    <p:set>
                                      <p:cBhvr>
                                        <p:cTn id="31" dur="1" fill="hold">
                                          <p:stCondLst>
                                            <p:cond delay="0"/>
                                          </p:stCondLst>
                                        </p:cTn>
                                        <p:tgtEl>
                                          <p:spTgt spid="5">
                                            <p:txEl>
                                              <p:pRg st="3" end="3"/>
                                            </p:txEl>
                                          </p:spTgt>
                                        </p:tgtEl>
                                        <p:attrNameLst>
                                          <p:attrName>style.visibility</p:attrName>
                                        </p:attrNameLst>
                                      </p:cBhvr>
                                      <p:to>
                                        <p:strVal val="visible"/>
                                      </p:to>
                                    </p:set>
                                    <p:anim by="(-#ppt_w*2)" calcmode="lin" valueType="num">
                                      <p:cBhvr rctx="PPT">
                                        <p:cTn id="32" dur="500" autoRev="1" fill="hold">
                                          <p:stCondLst>
                                            <p:cond delay="0"/>
                                          </p:stCondLst>
                                        </p:cTn>
                                        <p:tgtEl>
                                          <p:spTgt spid="5">
                                            <p:txEl>
                                              <p:pRg st="3" end="3"/>
                                            </p:txEl>
                                          </p:spTgt>
                                        </p:tgtEl>
                                        <p:attrNameLst>
                                          <p:attrName>ppt_w</p:attrName>
                                        </p:attrNameLst>
                                      </p:cBhvr>
                                    </p:anim>
                                    <p:anim by="(#ppt_w*0.50)" calcmode="lin" valueType="num">
                                      <p:cBhvr>
                                        <p:cTn id="33" dur="500" decel="50000" autoRev="1" fill="hold">
                                          <p:stCondLst>
                                            <p:cond delay="0"/>
                                          </p:stCondLst>
                                        </p:cTn>
                                        <p:tgtEl>
                                          <p:spTgt spid="5">
                                            <p:txEl>
                                              <p:pRg st="3" end="3"/>
                                            </p:txEl>
                                          </p:spTgt>
                                        </p:tgtEl>
                                        <p:attrNameLst>
                                          <p:attrName>ppt_x</p:attrName>
                                        </p:attrNameLst>
                                      </p:cBhvr>
                                    </p:anim>
                                    <p:anim from="(-#ppt_h/2)" to="(#ppt_y)" calcmode="lin" valueType="num">
                                      <p:cBhvr>
                                        <p:cTn id="34" dur="1000" fill="hold">
                                          <p:stCondLst>
                                            <p:cond delay="0"/>
                                          </p:stCondLst>
                                        </p:cTn>
                                        <p:tgtEl>
                                          <p:spTgt spid="5">
                                            <p:txEl>
                                              <p:pRg st="3" end="3"/>
                                            </p:txEl>
                                          </p:spTgt>
                                        </p:tgtEl>
                                        <p:attrNameLst>
                                          <p:attrName>ppt_y</p:attrName>
                                        </p:attrNameLst>
                                      </p:cBhvr>
                                    </p:anim>
                                    <p:animRot by="21600000">
                                      <p:cBhvr>
                                        <p:cTn id="35" dur="1000" fill="hold">
                                          <p:stCondLst>
                                            <p:cond delay="0"/>
                                          </p:stCondLst>
                                        </p:cTn>
                                        <p:tgtEl>
                                          <p:spTgt spid="5">
                                            <p:txEl>
                                              <p:pRg st="3" end="3"/>
                                            </p:txEl>
                                          </p:spTgt>
                                        </p:tgtEl>
                                        <p:attrNameLst>
                                          <p:attrName>r</p:attrName>
                                        </p:attrNameLst>
                                      </p:cBhvr>
                                    </p:animRot>
                                  </p:childTnLst>
                                </p:cTn>
                              </p:par>
                              <p:par>
                                <p:cTn id="36" presetID="56" presetClass="entr" presetSubtype="0" fill="hold" nodeType="withEffect">
                                  <p:stCondLst>
                                    <p:cond delay="0"/>
                                  </p:stCondLst>
                                  <p:iterate type="lt">
                                    <p:tmPct val="10000"/>
                                  </p:iterate>
                                  <p:childTnLst>
                                    <p:set>
                                      <p:cBhvr>
                                        <p:cTn id="37" dur="1" fill="hold">
                                          <p:stCondLst>
                                            <p:cond delay="0"/>
                                          </p:stCondLst>
                                        </p:cTn>
                                        <p:tgtEl>
                                          <p:spTgt spid="5">
                                            <p:txEl>
                                              <p:pRg st="4" end="4"/>
                                            </p:txEl>
                                          </p:spTgt>
                                        </p:tgtEl>
                                        <p:attrNameLst>
                                          <p:attrName>style.visibility</p:attrName>
                                        </p:attrNameLst>
                                      </p:cBhvr>
                                      <p:to>
                                        <p:strVal val="visible"/>
                                      </p:to>
                                    </p:set>
                                    <p:anim by="(-#ppt_w*2)" calcmode="lin" valueType="num">
                                      <p:cBhvr rctx="PPT">
                                        <p:cTn id="38" dur="500" autoRev="1" fill="hold">
                                          <p:stCondLst>
                                            <p:cond delay="0"/>
                                          </p:stCondLst>
                                        </p:cTn>
                                        <p:tgtEl>
                                          <p:spTgt spid="5">
                                            <p:txEl>
                                              <p:pRg st="4" end="4"/>
                                            </p:txEl>
                                          </p:spTgt>
                                        </p:tgtEl>
                                        <p:attrNameLst>
                                          <p:attrName>ppt_w</p:attrName>
                                        </p:attrNameLst>
                                      </p:cBhvr>
                                    </p:anim>
                                    <p:anim by="(#ppt_w*0.50)" calcmode="lin" valueType="num">
                                      <p:cBhvr>
                                        <p:cTn id="39" dur="500" decel="50000" autoRev="1" fill="hold">
                                          <p:stCondLst>
                                            <p:cond delay="0"/>
                                          </p:stCondLst>
                                        </p:cTn>
                                        <p:tgtEl>
                                          <p:spTgt spid="5">
                                            <p:txEl>
                                              <p:pRg st="4" end="4"/>
                                            </p:txEl>
                                          </p:spTgt>
                                        </p:tgtEl>
                                        <p:attrNameLst>
                                          <p:attrName>ppt_x</p:attrName>
                                        </p:attrNameLst>
                                      </p:cBhvr>
                                    </p:anim>
                                    <p:anim from="(-#ppt_h/2)" to="(#ppt_y)" calcmode="lin" valueType="num">
                                      <p:cBhvr>
                                        <p:cTn id="40" dur="1000" fill="hold">
                                          <p:stCondLst>
                                            <p:cond delay="0"/>
                                          </p:stCondLst>
                                        </p:cTn>
                                        <p:tgtEl>
                                          <p:spTgt spid="5">
                                            <p:txEl>
                                              <p:pRg st="4" end="4"/>
                                            </p:txEl>
                                          </p:spTgt>
                                        </p:tgtEl>
                                        <p:attrNameLst>
                                          <p:attrName>ppt_y</p:attrName>
                                        </p:attrNameLst>
                                      </p:cBhvr>
                                    </p:anim>
                                    <p:animRot by="21600000">
                                      <p:cBhvr>
                                        <p:cTn id="41" dur="1000" fill="hold">
                                          <p:stCondLst>
                                            <p:cond delay="0"/>
                                          </p:stCondLst>
                                        </p:cTn>
                                        <p:tgtEl>
                                          <p:spTgt spid="5">
                                            <p:txEl>
                                              <p:pRg st="4" end="4"/>
                                            </p:txEl>
                                          </p:spTgt>
                                        </p:tgtEl>
                                        <p:attrNameLst>
                                          <p:attrName>r</p:attrName>
                                        </p:attrNameLst>
                                      </p:cBhvr>
                                    </p:animRot>
                                  </p:childTnLst>
                                </p:cTn>
                              </p:par>
                              <p:par>
                                <p:cTn id="42" presetID="56" presetClass="entr" presetSubtype="0" fill="hold" nodeType="withEffect">
                                  <p:stCondLst>
                                    <p:cond delay="0"/>
                                  </p:stCondLst>
                                  <p:iterate type="lt">
                                    <p:tmPct val="10000"/>
                                  </p:iterate>
                                  <p:childTnLst>
                                    <p:set>
                                      <p:cBhvr>
                                        <p:cTn id="43" dur="1" fill="hold">
                                          <p:stCondLst>
                                            <p:cond delay="0"/>
                                          </p:stCondLst>
                                        </p:cTn>
                                        <p:tgtEl>
                                          <p:spTgt spid="5">
                                            <p:txEl>
                                              <p:pRg st="5" end="5"/>
                                            </p:txEl>
                                          </p:spTgt>
                                        </p:tgtEl>
                                        <p:attrNameLst>
                                          <p:attrName>style.visibility</p:attrName>
                                        </p:attrNameLst>
                                      </p:cBhvr>
                                      <p:to>
                                        <p:strVal val="visible"/>
                                      </p:to>
                                    </p:set>
                                    <p:anim by="(-#ppt_w*2)" calcmode="lin" valueType="num">
                                      <p:cBhvr rctx="PPT">
                                        <p:cTn id="44" dur="500" autoRev="1" fill="hold">
                                          <p:stCondLst>
                                            <p:cond delay="0"/>
                                          </p:stCondLst>
                                        </p:cTn>
                                        <p:tgtEl>
                                          <p:spTgt spid="5">
                                            <p:txEl>
                                              <p:pRg st="5" end="5"/>
                                            </p:txEl>
                                          </p:spTgt>
                                        </p:tgtEl>
                                        <p:attrNameLst>
                                          <p:attrName>ppt_w</p:attrName>
                                        </p:attrNameLst>
                                      </p:cBhvr>
                                    </p:anim>
                                    <p:anim by="(#ppt_w*0.50)" calcmode="lin" valueType="num">
                                      <p:cBhvr>
                                        <p:cTn id="45" dur="500" decel="50000" autoRev="1" fill="hold">
                                          <p:stCondLst>
                                            <p:cond delay="0"/>
                                          </p:stCondLst>
                                        </p:cTn>
                                        <p:tgtEl>
                                          <p:spTgt spid="5">
                                            <p:txEl>
                                              <p:pRg st="5" end="5"/>
                                            </p:txEl>
                                          </p:spTgt>
                                        </p:tgtEl>
                                        <p:attrNameLst>
                                          <p:attrName>ppt_x</p:attrName>
                                        </p:attrNameLst>
                                      </p:cBhvr>
                                    </p:anim>
                                    <p:anim from="(-#ppt_h/2)" to="(#ppt_y)" calcmode="lin" valueType="num">
                                      <p:cBhvr>
                                        <p:cTn id="46" dur="1000" fill="hold">
                                          <p:stCondLst>
                                            <p:cond delay="0"/>
                                          </p:stCondLst>
                                        </p:cTn>
                                        <p:tgtEl>
                                          <p:spTgt spid="5">
                                            <p:txEl>
                                              <p:pRg st="5" end="5"/>
                                            </p:txEl>
                                          </p:spTgt>
                                        </p:tgtEl>
                                        <p:attrNameLst>
                                          <p:attrName>ppt_y</p:attrName>
                                        </p:attrNameLst>
                                      </p:cBhvr>
                                    </p:anim>
                                    <p:animRot by="21600000">
                                      <p:cBhvr>
                                        <p:cTn id="47" dur="1000" fill="hold">
                                          <p:stCondLst>
                                            <p:cond delay="0"/>
                                          </p:stCondLst>
                                        </p:cTn>
                                        <p:tgtEl>
                                          <p:spTgt spid="5">
                                            <p:txEl>
                                              <p:pRg st="5" end="5"/>
                                            </p:txEl>
                                          </p:spTgt>
                                        </p:tgtEl>
                                        <p:attrNameLst>
                                          <p:attrName>r</p:attrName>
                                        </p:attrNameLst>
                                      </p:cBhvr>
                                    </p:animRot>
                                  </p:childTnLst>
                                </p:cTn>
                              </p:par>
                              <p:par>
                                <p:cTn id="48" presetID="56" presetClass="entr" presetSubtype="0" fill="hold" nodeType="withEffect">
                                  <p:stCondLst>
                                    <p:cond delay="0"/>
                                  </p:stCondLst>
                                  <p:iterate type="lt">
                                    <p:tmPct val="10000"/>
                                  </p:iterate>
                                  <p:childTnLst>
                                    <p:set>
                                      <p:cBhvr>
                                        <p:cTn id="49" dur="1" fill="hold">
                                          <p:stCondLst>
                                            <p:cond delay="0"/>
                                          </p:stCondLst>
                                        </p:cTn>
                                        <p:tgtEl>
                                          <p:spTgt spid="5">
                                            <p:txEl>
                                              <p:pRg st="6" end="6"/>
                                            </p:txEl>
                                          </p:spTgt>
                                        </p:tgtEl>
                                        <p:attrNameLst>
                                          <p:attrName>style.visibility</p:attrName>
                                        </p:attrNameLst>
                                      </p:cBhvr>
                                      <p:to>
                                        <p:strVal val="visible"/>
                                      </p:to>
                                    </p:set>
                                    <p:anim by="(-#ppt_w*2)" calcmode="lin" valueType="num">
                                      <p:cBhvr rctx="PPT">
                                        <p:cTn id="50" dur="500" autoRev="1" fill="hold">
                                          <p:stCondLst>
                                            <p:cond delay="0"/>
                                          </p:stCondLst>
                                        </p:cTn>
                                        <p:tgtEl>
                                          <p:spTgt spid="5">
                                            <p:txEl>
                                              <p:pRg st="6" end="6"/>
                                            </p:txEl>
                                          </p:spTgt>
                                        </p:tgtEl>
                                        <p:attrNameLst>
                                          <p:attrName>ppt_w</p:attrName>
                                        </p:attrNameLst>
                                      </p:cBhvr>
                                    </p:anim>
                                    <p:anim by="(#ppt_w*0.50)" calcmode="lin" valueType="num">
                                      <p:cBhvr>
                                        <p:cTn id="51" dur="500" decel="50000" autoRev="1" fill="hold">
                                          <p:stCondLst>
                                            <p:cond delay="0"/>
                                          </p:stCondLst>
                                        </p:cTn>
                                        <p:tgtEl>
                                          <p:spTgt spid="5">
                                            <p:txEl>
                                              <p:pRg st="6" end="6"/>
                                            </p:txEl>
                                          </p:spTgt>
                                        </p:tgtEl>
                                        <p:attrNameLst>
                                          <p:attrName>ppt_x</p:attrName>
                                        </p:attrNameLst>
                                      </p:cBhvr>
                                    </p:anim>
                                    <p:anim from="(-#ppt_h/2)" to="(#ppt_y)" calcmode="lin" valueType="num">
                                      <p:cBhvr>
                                        <p:cTn id="52" dur="1000" fill="hold">
                                          <p:stCondLst>
                                            <p:cond delay="0"/>
                                          </p:stCondLst>
                                        </p:cTn>
                                        <p:tgtEl>
                                          <p:spTgt spid="5">
                                            <p:txEl>
                                              <p:pRg st="6" end="6"/>
                                            </p:txEl>
                                          </p:spTgt>
                                        </p:tgtEl>
                                        <p:attrNameLst>
                                          <p:attrName>ppt_y</p:attrName>
                                        </p:attrNameLst>
                                      </p:cBhvr>
                                    </p:anim>
                                    <p:animRot by="21600000">
                                      <p:cBhvr>
                                        <p:cTn id="53" dur="1000" fill="hold">
                                          <p:stCondLst>
                                            <p:cond delay="0"/>
                                          </p:stCondLst>
                                        </p:cTn>
                                        <p:tgtEl>
                                          <p:spTgt spid="5">
                                            <p:txEl>
                                              <p:pRg st="6" end="6"/>
                                            </p:txEl>
                                          </p:spTgt>
                                        </p:tgtEl>
                                        <p:attrNameLst>
                                          <p:attrName>r</p:attrName>
                                        </p:attrNameLst>
                                      </p:cBhvr>
                                    </p:animRot>
                                  </p:childTnLst>
                                </p:cTn>
                              </p:par>
                              <p:par>
                                <p:cTn id="54" presetID="56" presetClass="entr" presetSubtype="0" fill="hold" nodeType="withEffect">
                                  <p:stCondLst>
                                    <p:cond delay="0"/>
                                  </p:stCondLst>
                                  <p:iterate type="lt">
                                    <p:tmPct val="10000"/>
                                  </p:iterate>
                                  <p:childTnLst>
                                    <p:set>
                                      <p:cBhvr>
                                        <p:cTn id="55" dur="1" fill="hold">
                                          <p:stCondLst>
                                            <p:cond delay="0"/>
                                          </p:stCondLst>
                                        </p:cTn>
                                        <p:tgtEl>
                                          <p:spTgt spid="5">
                                            <p:txEl>
                                              <p:pRg st="7" end="7"/>
                                            </p:txEl>
                                          </p:spTgt>
                                        </p:tgtEl>
                                        <p:attrNameLst>
                                          <p:attrName>style.visibility</p:attrName>
                                        </p:attrNameLst>
                                      </p:cBhvr>
                                      <p:to>
                                        <p:strVal val="visible"/>
                                      </p:to>
                                    </p:set>
                                    <p:anim by="(-#ppt_w*2)" calcmode="lin" valueType="num">
                                      <p:cBhvr rctx="PPT">
                                        <p:cTn id="56" dur="500" autoRev="1" fill="hold">
                                          <p:stCondLst>
                                            <p:cond delay="0"/>
                                          </p:stCondLst>
                                        </p:cTn>
                                        <p:tgtEl>
                                          <p:spTgt spid="5">
                                            <p:txEl>
                                              <p:pRg st="7" end="7"/>
                                            </p:txEl>
                                          </p:spTgt>
                                        </p:tgtEl>
                                        <p:attrNameLst>
                                          <p:attrName>ppt_w</p:attrName>
                                        </p:attrNameLst>
                                      </p:cBhvr>
                                    </p:anim>
                                    <p:anim by="(#ppt_w*0.50)" calcmode="lin" valueType="num">
                                      <p:cBhvr>
                                        <p:cTn id="57" dur="500" decel="50000" autoRev="1" fill="hold">
                                          <p:stCondLst>
                                            <p:cond delay="0"/>
                                          </p:stCondLst>
                                        </p:cTn>
                                        <p:tgtEl>
                                          <p:spTgt spid="5">
                                            <p:txEl>
                                              <p:pRg st="7" end="7"/>
                                            </p:txEl>
                                          </p:spTgt>
                                        </p:tgtEl>
                                        <p:attrNameLst>
                                          <p:attrName>ppt_x</p:attrName>
                                        </p:attrNameLst>
                                      </p:cBhvr>
                                    </p:anim>
                                    <p:anim from="(-#ppt_h/2)" to="(#ppt_y)" calcmode="lin" valueType="num">
                                      <p:cBhvr>
                                        <p:cTn id="58" dur="1000" fill="hold">
                                          <p:stCondLst>
                                            <p:cond delay="0"/>
                                          </p:stCondLst>
                                        </p:cTn>
                                        <p:tgtEl>
                                          <p:spTgt spid="5">
                                            <p:txEl>
                                              <p:pRg st="7" end="7"/>
                                            </p:txEl>
                                          </p:spTgt>
                                        </p:tgtEl>
                                        <p:attrNameLst>
                                          <p:attrName>ppt_y</p:attrName>
                                        </p:attrNameLst>
                                      </p:cBhvr>
                                    </p:anim>
                                    <p:animRot by="21600000">
                                      <p:cBhvr>
                                        <p:cTn id="59" dur="1000" fill="hold">
                                          <p:stCondLst>
                                            <p:cond delay="0"/>
                                          </p:stCondLst>
                                        </p:cTn>
                                        <p:tgtEl>
                                          <p:spTgt spid="5">
                                            <p:txEl>
                                              <p:pRg st="7" end="7"/>
                                            </p:txEl>
                                          </p:spTgt>
                                        </p:tgtEl>
                                        <p:attrNameLst>
                                          <p:attrName>r</p:attrName>
                                        </p:attrNameLst>
                                      </p:cBhvr>
                                    </p:animRot>
                                  </p:childTnLst>
                                </p:cTn>
                              </p:par>
                              <p:par>
                                <p:cTn id="60" presetID="56" presetClass="entr" presetSubtype="0" fill="hold" nodeType="withEffect">
                                  <p:stCondLst>
                                    <p:cond delay="0"/>
                                  </p:stCondLst>
                                  <p:iterate type="lt">
                                    <p:tmPct val="10000"/>
                                  </p:iterate>
                                  <p:childTnLst>
                                    <p:set>
                                      <p:cBhvr>
                                        <p:cTn id="61" dur="1" fill="hold">
                                          <p:stCondLst>
                                            <p:cond delay="0"/>
                                          </p:stCondLst>
                                        </p:cTn>
                                        <p:tgtEl>
                                          <p:spTgt spid="5">
                                            <p:txEl>
                                              <p:pRg st="8" end="8"/>
                                            </p:txEl>
                                          </p:spTgt>
                                        </p:tgtEl>
                                        <p:attrNameLst>
                                          <p:attrName>style.visibility</p:attrName>
                                        </p:attrNameLst>
                                      </p:cBhvr>
                                      <p:to>
                                        <p:strVal val="visible"/>
                                      </p:to>
                                    </p:set>
                                    <p:anim by="(-#ppt_w*2)" calcmode="lin" valueType="num">
                                      <p:cBhvr rctx="PPT">
                                        <p:cTn id="62" dur="500" autoRev="1" fill="hold">
                                          <p:stCondLst>
                                            <p:cond delay="0"/>
                                          </p:stCondLst>
                                        </p:cTn>
                                        <p:tgtEl>
                                          <p:spTgt spid="5">
                                            <p:txEl>
                                              <p:pRg st="8" end="8"/>
                                            </p:txEl>
                                          </p:spTgt>
                                        </p:tgtEl>
                                        <p:attrNameLst>
                                          <p:attrName>ppt_w</p:attrName>
                                        </p:attrNameLst>
                                      </p:cBhvr>
                                    </p:anim>
                                    <p:anim by="(#ppt_w*0.50)" calcmode="lin" valueType="num">
                                      <p:cBhvr>
                                        <p:cTn id="63" dur="500" decel="50000" autoRev="1" fill="hold">
                                          <p:stCondLst>
                                            <p:cond delay="0"/>
                                          </p:stCondLst>
                                        </p:cTn>
                                        <p:tgtEl>
                                          <p:spTgt spid="5">
                                            <p:txEl>
                                              <p:pRg st="8" end="8"/>
                                            </p:txEl>
                                          </p:spTgt>
                                        </p:tgtEl>
                                        <p:attrNameLst>
                                          <p:attrName>ppt_x</p:attrName>
                                        </p:attrNameLst>
                                      </p:cBhvr>
                                    </p:anim>
                                    <p:anim from="(-#ppt_h/2)" to="(#ppt_y)" calcmode="lin" valueType="num">
                                      <p:cBhvr>
                                        <p:cTn id="64" dur="1000" fill="hold">
                                          <p:stCondLst>
                                            <p:cond delay="0"/>
                                          </p:stCondLst>
                                        </p:cTn>
                                        <p:tgtEl>
                                          <p:spTgt spid="5">
                                            <p:txEl>
                                              <p:pRg st="8" end="8"/>
                                            </p:txEl>
                                          </p:spTgt>
                                        </p:tgtEl>
                                        <p:attrNameLst>
                                          <p:attrName>ppt_y</p:attrName>
                                        </p:attrNameLst>
                                      </p:cBhvr>
                                    </p:anim>
                                    <p:animRot by="21600000">
                                      <p:cBhvr>
                                        <p:cTn id="65" dur="1000" fill="hold">
                                          <p:stCondLst>
                                            <p:cond delay="0"/>
                                          </p:stCondLst>
                                        </p:cTn>
                                        <p:tgtEl>
                                          <p:spTgt spid="5">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04800"/>
            <a:ext cx="11582400" cy="6146800"/>
          </a:xfrm>
          <a:prstGeom prst="rect">
            <a:avLst/>
          </a:prstGeom>
          <a:ln w="76200">
            <a:solidFill>
              <a:srgbClr val="0070C0"/>
            </a:solidFill>
          </a:ln>
        </p:spPr>
      </p:pic>
      <p:sp>
        <p:nvSpPr>
          <p:cNvPr id="4" name="Horizontal Scroll 3"/>
          <p:cNvSpPr/>
          <p:nvPr/>
        </p:nvSpPr>
        <p:spPr>
          <a:xfrm>
            <a:off x="3047206" y="457200"/>
            <a:ext cx="5789692" cy="1752600"/>
          </a:xfrm>
          <a:prstGeom prst="horizontalScroll">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accent6">
                    <a:lumMod val="75000"/>
                  </a:schemeClr>
                </a:solidFill>
                <a:latin typeface="NikoshBAN" pitchFamily="2" charset="0"/>
                <a:cs typeface="NikoshBAN" pitchFamily="2" charset="0"/>
              </a:rPr>
              <a:t>মুল্যায়ন</a:t>
            </a:r>
            <a:endParaRPr lang="en-US" sz="6600" b="1" dirty="0">
              <a:solidFill>
                <a:schemeClr val="accent6">
                  <a:lumMod val="75000"/>
                </a:schemeClr>
              </a:solidFill>
              <a:latin typeface="NikoshBAN" pitchFamily="2" charset="0"/>
              <a:cs typeface="NikoshBAN" pitchFamily="2" charset="0"/>
            </a:endParaRPr>
          </a:p>
        </p:txBody>
      </p:sp>
      <p:pic>
        <p:nvPicPr>
          <p:cNvPr id="12" name="Picture 1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8932862" y="609600"/>
            <a:ext cx="1200150" cy="1322870"/>
          </a:xfrm>
          <a:prstGeom prst="rect">
            <a:avLst/>
          </a:prstGeom>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
        <p:nvSpPr>
          <p:cNvPr id="5" name="Rectangle 4"/>
          <p:cNvSpPr/>
          <p:nvPr/>
        </p:nvSpPr>
        <p:spPr>
          <a:xfrm>
            <a:off x="1065212" y="457200"/>
            <a:ext cx="10439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Down Arrow 5"/>
          <p:cNvSpPr/>
          <p:nvPr/>
        </p:nvSpPr>
        <p:spPr>
          <a:xfrm>
            <a:off x="1220390" y="533400"/>
            <a:ext cx="10146774" cy="1066800"/>
          </a:xfrm>
          <a:prstGeom prst="upDownArrow">
            <a:avLst>
              <a:gd name="adj1" fmla="val 68210"/>
              <a:gd name="adj2" fmla="val 18352"/>
            </a:avLst>
          </a:prstGeom>
          <a:solidFill>
            <a:srgbClr val="00B050">
              <a:alpha val="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FF00"/>
                </a:solidFill>
                <a:latin typeface="NikoshBAN" pitchFamily="2" charset="0"/>
                <a:cs typeface="NikoshBAN" pitchFamily="2" charset="0"/>
              </a:rPr>
              <a:t>বাড়িতে বসে</a:t>
            </a:r>
            <a:endParaRPr lang="en-US" sz="4800" b="1" dirty="0">
              <a:solidFill>
                <a:srgbClr val="FFFF00"/>
              </a:solidFill>
              <a:latin typeface="NikoshBAN" pitchFamily="2" charset="0"/>
              <a:cs typeface="NikoshBAN" pitchFamily="2" charset="0"/>
            </a:endParaRPr>
          </a:p>
        </p:txBody>
      </p:sp>
      <p:sp>
        <p:nvSpPr>
          <p:cNvPr id="14" name="Rectangle 13"/>
          <p:cNvSpPr/>
          <p:nvPr/>
        </p:nvSpPr>
        <p:spPr>
          <a:xfrm>
            <a:off x="608012" y="2217003"/>
            <a:ext cx="10972800" cy="830997"/>
          </a:xfrm>
          <a:prstGeom prst="rect">
            <a:avLst/>
          </a:prstGeom>
        </p:spPr>
        <p:txBody>
          <a:bodyPr wrap="square">
            <a:spAutoFit/>
          </a:bodyPr>
          <a:lstStyle/>
          <a:p>
            <a:r>
              <a:rPr lang="as-IN" b="1" dirty="0" smtClean="0">
                <a:solidFill>
                  <a:srgbClr val="150383"/>
                </a:solidFill>
              </a:rPr>
              <a:t>ক: সূত্রটি ব্যবহার করে, 10% সুদে বর্তমান 100 টাকার 5 বছর পরের ভবিষ্যত মূল্য নির্ণয় কর।</a:t>
            </a:r>
            <a:r>
              <a:rPr lang="en-US" b="1" dirty="0" smtClean="0">
                <a:solidFill>
                  <a:srgbClr val="150383"/>
                </a:solidFill>
              </a:rPr>
              <a:t> </a:t>
            </a:r>
            <a:endParaRPr lang="en-US" b="1" dirty="0"/>
          </a:p>
        </p:txBody>
      </p:sp>
      <p:sp>
        <p:nvSpPr>
          <p:cNvPr id="7" name="Rectangle 6"/>
          <p:cNvSpPr/>
          <p:nvPr/>
        </p:nvSpPr>
        <p:spPr>
          <a:xfrm>
            <a:off x="608012" y="3653135"/>
            <a:ext cx="10721205" cy="461665"/>
          </a:xfrm>
          <a:prstGeom prst="rect">
            <a:avLst/>
          </a:prstGeom>
        </p:spPr>
        <p:txBody>
          <a:bodyPr wrap="none">
            <a:spAutoFit/>
          </a:bodyPr>
          <a:lstStyle/>
          <a:p>
            <a:r>
              <a:rPr lang="as-IN" b="1" dirty="0" smtClean="0">
                <a:solidFill>
                  <a:srgbClr val="150383"/>
                </a:solidFill>
              </a:rPr>
              <a:t>খ: সূত্রটি ব্যবহার করে, 10% সুদে 5 বছর পরের 100 টাকার বর্তমান মূল্য নির্ণয় কর।</a:t>
            </a:r>
          </a:p>
        </p:txBody>
      </p:sp>
      <p:sp>
        <p:nvSpPr>
          <p:cNvPr id="9" name="Rectangle 8"/>
          <p:cNvSpPr/>
          <p:nvPr/>
        </p:nvSpPr>
        <p:spPr>
          <a:xfrm>
            <a:off x="608013" y="5024735"/>
            <a:ext cx="10972800" cy="1200329"/>
          </a:xfrm>
          <a:prstGeom prst="rect">
            <a:avLst/>
          </a:prstGeom>
        </p:spPr>
        <p:txBody>
          <a:bodyPr wrap="square">
            <a:spAutoFit/>
          </a:bodyPr>
          <a:lstStyle/>
          <a:p>
            <a:r>
              <a:rPr lang="en-US" b="1" dirty="0" smtClean="0">
                <a:solidFill>
                  <a:srgbClr val="150383"/>
                </a:solidFill>
              </a:rPr>
              <a:t>গ: </a:t>
            </a:r>
            <a:r>
              <a:rPr lang="as-IN" b="1" dirty="0" smtClean="0">
                <a:solidFill>
                  <a:srgbClr val="150383"/>
                </a:solidFill>
              </a:rPr>
              <a:t>জনাব ফরহাদ সাহেব তার সঞ্চিত 10 লক্ষ টাকা 10 বছরের জন্য ডাচ বাংলা ব্যাংকে জমা রাখতে চাইলে, ব্যাংক কর্তৃপক্ষ তাকে 10% সুদ দেওয়ার আশ্বাস দেন।</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600" decel="100000"/>
                                        <p:tgtEl>
                                          <p:spTgt spid="6"/>
                                        </p:tgtEl>
                                      </p:cBhvr>
                                    </p:animEffect>
                                    <p:anim calcmode="lin" valueType="num">
                                      <p:cBhvr>
                                        <p:cTn id="13" dur="1600" decel="100000" fill="hold"/>
                                        <p:tgtEl>
                                          <p:spTgt spid="6"/>
                                        </p:tgtEl>
                                        <p:attrNameLst>
                                          <p:attrName>style.rotation</p:attrName>
                                        </p:attrNameLst>
                                      </p:cBhvr>
                                      <p:tavLst>
                                        <p:tav tm="0">
                                          <p:val>
                                            <p:fltVal val="-90"/>
                                          </p:val>
                                        </p:tav>
                                        <p:tav tm="100000">
                                          <p:val>
                                            <p:fltVal val="0"/>
                                          </p:val>
                                        </p:tav>
                                      </p:tavLst>
                                    </p:anim>
                                    <p:anim calcmode="lin" valueType="num">
                                      <p:cBhvr>
                                        <p:cTn id="14" dur="1600" decel="100000" fill="hold"/>
                                        <p:tgtEl>
                                          <p:spTgt spid="6"/>
                                        </p:tgtEl>
                                        <p:attrNameLst>
                                          <p:attrName>ppt_x</p:attrName>
                                        </p:attrNameLst>
                                      </p:cBhvr>
                                      <p:tavLst>
                                        <p:tav tm="0">
                                          <p:val>
                                            <p:strVal val="#ppt_x+0.4"/>
                                          </p:val>
                                        </p:tav>
                                        <p:tav tm="100000">
                                          <p:val>
                                            <p:strVal val="#ppt_x-0.05"/>
                                          </p:val>
                                        </p:tav>
                                      </p:tavLst>
                                    </p:anim>
                                    <p:anim calcmode="lin" valueType="num">
                                      <p:cBhvr>
                                        <p:cTn id="15" dur="1600" decel="100000" fill="hold"/>
                                        <p:tgtEl>
                                          <p:spTgt spid="6"/>
                                        </p:tgtEl>
                                        <p:attrNameLst>
                                          <p:attrName>ppt_y</p:attrName>
                                        </p:attrNameLst>
                                      </p:cBhvr>
                                      <p:tavLst>
                                        <p:tav tm="0">
                                          <p:val>
                                            <p:strVal val="#ppt_y-0.4"/>
                                          </p:val>
                                        </p:tav>
                                        <p:tav tm="100000">
                                          <p:val>
                                            <p:strVal val="#ppt_y+0.1"/>
                                          </p:val>
                                        </p:tav>
                                      </p:tavLst>
                                    </p:anim>
                                    <p:anim calcmode="lin" valueType="num">
                                      <p:cBhvr>
                                        <p:cTn id="16"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17"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edge">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edg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507868" y="584200"/>
            <a:ext cx="11173090" cy="5791200"/>
          </a:xfrm>
          <a:prstGeom prst="rect">
            <a:avLst/>
          </a:prstGeom>
          <a:ln w="76200">
            <a:solidFill>
              <a:srgbClr val="0070C0"/>
            </a:solidFill>
          </a:ln>
        </p:spPr>
      </p:pic>
      <p:sp>
        <p:nvSpPr>
          <p:cNvPr id="4" name="TextBox 3"/>
          <p:cNvSpPr txBox="1"/>
          <p:nvPr/>
        </p:nvSpPr>
        <p:spPr>
          <a:xfrm>
            <a:off x="989012" y="1643063"/>
            <a:ext cx="8153400" cy="2918619"/>
          </a:xfrm>
          <a:prstGeom prst="rect">
            <a:avLst/>
          </a:prstGeom>
          <a:noFill/>
        </p:spPr>
        <p:txBody>
          <a:bodyPr wrap="square" rtlCol="0">
            <a:spAutoFit/>
            <a:scene3d>
              <a:camera prst="perspectiveRelaxedModerately"/>
              <a:lightRig rig="threePt" dir="t"/>
            </a:scene3d>
            <a:sp3d extrusionH="57150">
              <a:bevelT w="38100" h="38100"/>
            </a:sp3d>
          </a:bodyPr>
          <a:lstStyle/>
          <a:p>
            <a:pPr algn="ctr"/>
            <a:r>
              <a:rPr lang="bn-BD" sz="18366" b="1" dirty="0">
                <a:ln w="28575">
                  <a:solidFill>
                    <a:srgbClr val="00B050"/>
                  </a:solidFill>
                </a:ln>
                <a:solidFill>
                  <a:srgbClr val="002060"/>
                </a:solidFill>
                <a:latin typeface="NikoshBAN" pitchFamily="2" charset="0"/>
                <a:cs typeface="NikoshBAN" pitchFamily="2" charset="0"/>
              </a:rPr>
              <a:t>ধন্যবাদ</a:t>
            </a:r>
            <a:endParaRPr lang="en-US" sz="18366" b="1" dirty="0">
              <a:ln w="28575">
                <a:solidFill>
                  <a:srgbClr val="00B050"/>
                </a:solidFill>
              </a:ln>
              <a:solidFill>
                <a:srgbClr val="002060"/>
              </a:solidFill>
              <a:latin typeface="NikoshBAN" pitchFamily="2" charset="0"/>
              <a:cs typeface="NikoshBAN" pitchFamily="2" charset="0"/>
            </a:endParaRPr>
          </a:p>
        </p:txBody>
      </p:sp>
      <p:pic>
        <p:nvPicPr>
          <p:cNvPr id="5" name="Picture 4" descr="flower239.gif"/>
          <p:cNvPicPr>
            <a:picLocks noChangeAspect="1"/>
          </p:cNvPicPr>
          <p:nvPr/>
        </p:nvPicPr>
        <p:blipFill>
          <a:blip r:embed="rId3"/>
          <a:stretch>
            <a:fillRect/>
          </a:stretch>
        </p:blipFill>
        <p:spPr>
          <a:xfrm>
            <a:off x="8204199" y="571500"/>
            <a:ext cx="3452813" cy="5822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483922" y="457200"/>
            <a:ext cx="11401690" cy="6019800"/>
          </a:xfrm>
          <a:prstGeom prst="rect">
            <a:avLst/>
          </a:prstGeom>
          <a:ln w="76200">
            <a:solidFill>
              <a:srgbClr val="0070C0"/>
            </a:solidFill>
          </a:ln>
        </p:spPr>
      </p:pic>
      <p:sp>
        <p:nvSpPr>
          <p:cNvPr id="4" name="TextBox 3"/>
          <p:cNvSpPr txBox="1"/>
          <p:nvPr/>
        </p:nvSpPr>
        <p:spPr>
          <a:xfrm>
            <a:off x="1531272" y="914400"/>
            <a:ext cx="9592340" cy="5186035"/>
          </a:xfrm>
          <a:prstGeom prst="rect">
            <a:avLst/>
          </a:prstGeom>
          <a:noFill/>
        </p:spPr>
        <p:txBody>
          <a:bodyPr wrap="square" rtlCol="0">
            <a:spAutoFit/>
          </a:bodyPr>
          <a:lstStyle/>
          <a:p>
            <a:pPr algn="ctr"/>
            <a:r>
              <a:rPr lang="en-US" sz="7200" b="1" dirty="0" smtClean="0">
                <a:solidFill>
                  <a:srgbClr val="00B050"/>
                </a:solidFill>
                <a:latin typeface="NikoshBAN" pitchFamily="2" charset="0"/>
                <a:cs typeface="NikoshBAN" pitchFamily="2" charset="0"/>
              </a:rPr>
              <a:t>সকলের সুস্বাস্থ্য</a:t>
            </a:r>
          </a:p>
          <a:p>
            <a:pPr algn="ctr"/>
            <a:r>
              <a:rPr lang="en-US" sz="7200" dirty="0" err="1" smtClean="0">
                <a:solidFill>
                  <a:srgbClr val="00B050"/>
                </a:solidFill>
                <a:latin typeface="NikoshBAN" pitchFamily="2" charset="0"/>
                <a:cs typeface="NikoshBAN" pitchFamily="2" charset="0"/>
              </a:rPr>
              <a:t>কামনায়</a:t>
            </a:r>
            <a:endParaRPr lang="en-US" sz="7200" dirty="0" smtClean="0">
              <a:solidFill>
                <a:srgbClr val="00B050"/>
              </a:solidFill>
              <a:latin typeface="NikoshBAN" pitchFamily="2" charset="0"/>
              <a:cs typeface="NikoshBAN" pitchFamily="2" charset="0"/>
            </a:endParaRPr>
          </a:p>
          <a:p>
            <a:pPr algn="ctr"/>
            <a:endParaRPr lang="en-US" sz="7200" b="1" dirty="0" smtClean="0">
              <a:solidFill>
                <a:srgbClr val="00B050"/>
              </a:solidFill>
              <a:latin typeface="NikoshBAN" pitchFamily="2" charset="0"/>
              <a:cs typeface="NikoshBAN" pitchFamily="2" charset="0"/>
            </a:endParaRPr>
          </a:p>
          <a:p>
            <a:pPr algn="ctr"/>
            <a:r>
              <a:rPr lang="en-US" sz="11500" b="1" dirty="0" smtClean="0">
                <a:solidFill>
                  <a:srgbClr val="003300"/>
                </a:solidFill>
                <a:latin typeface="NikoshBAN" pitchFamily="2" charset="0"/>
                <a:cs typeface="NikoshBAN" pitchFamily="2" charset="0"/>
              </a:rPr>
              <a:t>আল্লাহ হাফেজ</a:t>
            </a:r>
            <a:endParaRPr lang="en-US" sz="11500" b="1" dirty="0">
              <a:solidFill>
                <a:srgbClr val="0033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507868" y="584200"/>
            <a:ext cx="11173090" cy="5791200"/>
          </a:xfrm>
          <a:prstGeom prst="rect">
            <a:avLst/>
          </a:prstGeom>
          <a:ln w="76200">
            <a:solidFill>
              <a:srgbClr val="0070C0"/>
            </a:solidFill>
          </a:ln>
        </p:spPr>
      </p:pic>
      <p:pic>
        <p:nvPicPr>
          <p:cNvPr id="4" name="Picture 1" descr="D:\Monoar Hossen Chowdhury\2019 07 30 Logo.jpg"/>
          <p:cNvPicPr>
            <a:picLocks noChangeAspect="1" noChangeArrowheads="1"/>
          </p:cNvPicPr>
          <p:nvPr/>
        </p:nvPicPr>
        <p:blipFill>
          <a:blip r:embed="rId3"/>
          <a:srcRect/>
          <a:stretch>
            <a:fillRect/>
          </a:stretch>
        </p:blipFill>
        <p:spPr bwMode="auto">
          <a:xfrm>
            <a:off x="608012" y="609600"/>
            <a:ext cx="10972800" cy="5714999"/>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7056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407722" y="381000"/>
            <a:ext cx="11554090" cy="6248400"/>
          </a:xfrm>
          <a:prstGeom prst="rect">
            <a:avLst/>
          </a:prstGeom>
          <a:ln w="76200">
            <a:solidFill>
              <a:srgbClr val="0070C0"/>
            </a:solidFill>
          </a:ln>
        </p:spPr>
      </p:pic>
      <p:pic>
        <p:nvPicPr>
          <p:cNvPr id="4" name="Picture 2" descr="C:\Users\Mahveen\Desktop\Screenshot_5.jpg"/>
          <p:cNvPicPr>
            <a:picLocks noChangeAspect="1" noChangeArrowheads="1"/>
          </p:cNvPicPr>
          <p:nvPr/>
        </p:nvPicPr>
        <p:blipFill>
          <a:blip r:embed="rId3"/>
          <a:srcRect/>
          <a:stretch>
            <a:fillRect/>
          </a:stretch>
        </p:blipFill>
        <p:spPr bwMode="auto">
          <a:xfrm>
            <a:off x="407722" y="424981"/>
            <a:ext cx="11477890" cy="6204419"/>
          </a:xfrm>
          <a:prstGeom prst="rect">
            <a:avLst/>
          </a:prstGeom>
          <a:noFill/>
        </p:spPr>
      </p:pic>
      <p:sp>
        <p:nvSpPr>
          <p:cNvPr id="5" name="Rectangle 4"/>
          <p:cNvSpPr/>
          <p:nvPr/>
        </p:nvSpPr>
        <p:spPr>
          <a:xfrm>
            <a:off x="3333435" y="3244118"/>
            <a:ext cx="8323577" cy="800197"/>
          </a:xfrm>
          <a:prstGeom prst="rect">
            <a:avLst/>
          </a:prstGeom>
        </p:spPr>
        <p:txBody>
          <a:bodyPr wrap="square" lIns="121899" tIns="60949" rIns="121899" bIns="60949">
            <a:spAutoFit/>
          </a:bodyPr>
          <a:lstStyle/>
          <a:p>
            <a:pPr algn="ctr"/>
            <a:r>
              <a:rPr lang="en-US" sz="4400" dirty="0" smtClean="0"/>
              <a:t>Finance &amp; Banking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507868" y="584200"/>
            <a:ext cx="11173090" cy="5791200"/>
          </a:xfrm>
          <a:prstGeom prst="rect">
            <a:avLst/>
          </a:prstGeom>
          <a:ln w="76200">
            <a:solidFill>
              <a:srgbClr val="0070C0"/>
            </a:solidFill>
          </a:ln>
        </p:spPr>
      </p:pic>
      <p:pic>
        <p:nvPicPr>
          <p:cNvPr id="4" name="Picture 2" descr="C:\Users\Mahveen\Desktop\17-black-wallpaper.1440.jpg"/>
          <p:cNvPicPr>
            <a:picLocks noChangeAspect="1" noChangeArrowheads="1"/>
          </p:cNvPicPr>
          <p:nvPr/>
        </p:nvPicPr>
        <p:blipFill>
          <a:blip r:embed="rId3"/>
          <a:srcRect/>
          <a:stretch>
            <a:fillRect/>
          </a:stretch>
        </p:blipFill>
        <p:spPr bwMode="auto">
          <a:xfrm>
            <a:off x="-1588" y="1"/>
            <a:ext cx="12342813" cy="69564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7056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407722" y="381000"/>
            <a:ext cx="11554090" cy="6248400"/>
          </a:xfrm>
          <a:prstGeom prst="rect">
            <a:avLst/>
          </a:prstGeom>
          <a:ln w="76200">
            <a:solidFill>
              <a:srgbClr val="0070C0"/>
            </a:solidFill>
          </a:ln>
        </p:spPr>
      </p:pic>
      <p:pic>
        <p:nvPicPr>
          <p:cNvPr id="4" name="Picture 2" descr="C:\Users\Mahveen\Desktop\Screenshot_5.jpg"/>
          <p:cNvPicPr>
            <a:picLocks noChangeAspect="1" noChangeArrowheads="1"/>
          </p:cNvPicPr>
          <p:nvPr/>
        </p:nvPicPr>
        <p:blipFill>
          <a:blip r:embed="rId3"/>
          <a:srcRect/>
          <a:stretch>
            <a:fillRect/>
          </a:stretch>
        </p:blipFill>
        <p:spPr bwMode="auto">
          <a:xfrm>
            <a:off x="407722" y="424981"/>
            <a:ext cx="11477890" cy="6204419"/>
          </a:xfrm>
          <a:prstGeom prst="rect">
            <a:avLst/>
          </a:prstGeom>
          <a:noFill/>
        </p:spPr>
      </p:pic>
      <p:sp>
        <p:nvSpPr>
          <p:cNvPr id="5" name="Rectangle 4"/>
          <p:cNvSpPr/>
          <p:nvPr/>
        </p:nvSpPr>
        <p:spPr>
          <a:xfrm>
            <a:off x="3333435" y="3244118"/>
            <a:ext cx="8323577" cy="1785082"/>
          </a:xfrm>
          <a:prstGeom prst="rect">
            <a:avLst/>
          </a:prstGeom>
        </p:spPr>
        <p:txBody>
          <a:bodyPr wrap="square" lIns="121899" tIns="60949" rIns="121899" bIns="60949">
            <a:spAutoFit/>
          </a:bodyPr>
          <a:lstStyle/>
          <a:p>
            <a:r>
              <a:rPr lang="en-US" sz="4800" dirty="0" smtClean="0"/>
              <a:t>Board Question: </a:t>
            </a:r>
            <a:r>
              <a:rPr lang="en-US" sz="4400" dirty="0" smtClean="0"/>
              <a:t>Board-2015</a:t>
            </a:r>
            <a:r>
              <a:rPr lang="en-US" sz="4800" dirty="0" smtClean="0"/>
              <a:t> </a:t>
            </a:r>
            <a:r>
              <a:rPr lang="en-US" sz="4000" dirty="0" smtClean="0"/>
              <a:t>(4) </a:t>
            </a:r>
            <a:endParaRPr lang="en-US" sz="4800" dirty="0" smtClean="0"/>
          </a:p>
          <a:p>
            <a:pPr algn="ctr"/>
            <a:r>
              <a:rPr lang="en-US" sz="3200" dirty="0" smtClean="0"/>
              <a:t> </a:t>
            </a:r>
            <a:r>
              <a:rPr lang="en-US" sz="6000" dirty="0" smtClean="0"/>
              <a:t>Finance &amp; Banking</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47679" y="381000"/>
            <a:ext cx="11614133" cy="6172200"/>
          </a:xfrm>
          <a:prstGeom prst="rect">
            <a:avLst/>
          </a:prstGeom>
          <a:ln w="76200">
            <a:solidFill>
              <a:srgbClr val="0070C0"/>
            </a:solidFill>
          </a:ln>
        </p:spPr>
      </p:pic>
      <p:sp>
        <p:nvSpPr>
          <p:cNvPr id="4" name="Rounded Rectangle 3"/>
          <p:cNvSpPr/>
          <p:nvPr/>
        </p:nvSpPr>
        <p:spPr>
          <a:xfrm>
            <a:off x="2284412" y="533400"/>
            <a:ext cx="9601200" cy="16192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solidFill>
                  <a:srgbClr val="FFFF00"/>
                </a:solidFill>
                <a:latin typeface="NikoshBAN" pitchFamily="2" charset="0"/>
                <a:cs typeface="NikoshBAN" pitchFamily="2" charset="0"/>
              </a:rPr>
              <a:t>Mohanagar</a:t>
            </a:r>
            <a:r>
              <a:rPr lang="en-US" sz="6600" dirty="0" smtClean="0">
                <a:solidFill>
                  <a:srgbClr val="FFFF00"/>
                </a:solidFill>
                <a:latin typeface="NikoshBAN" pitchFamily="2" charset="0"/>
                <a:cs typeface="NikoshBAN" pitchFamily="2" charset="0"/>
              </a:rPr>
              <a:t> Ideal School and College</a:t>
            </a:r>
            <a:endParaRPr lang="en-US" sz="6600" dirty="0">
              <a:solidFill>
                <a:srgbClr val="FFFF00"/>
              </a:solidFill>
            </a:endParaRPr>
          </a:p>
        </p:txBody>
      </p:sp>
      <p:pic>
        <p:nvPicPr>
          <p:cNvPr id="5" name="Picture 2" descr="D:\Monoar Hossen Chowdhury\visiting card\IMG_1112.JPG"/>
          <p:cNvPicPr>
            <a:picLocks noChangeAspect="1" noChangeArrowheads="1"/>
          </p:cNvPicPr>
          <p:nvPr/>
        </p:nvPicPr>
        <p:blipFill>
          <a:blip r:embed="rId3" cstate="print"/>
          <a:srcRect/>
          <a:stretch>
            <a:fillRect/>
          </a:stretch>
        </p:blipFill>
        <p:spPr bwMode="auto">
          <a:xfrm>
            <a:off x="307974" y="228600"/>
            <a:ext cx="1900238" cy="2362200"/>
          </a:xfrm>
          <a:prstGeom prst="rect">
            <a:avLst/>
          </a:prstGeom>
          <a:noFill/>
        </p:spPr>
      </p:pic>
      <p:sp>
        <p:nvSpPr>
          <p:cNvPr id="6" name="Rounded Rectangle 5"/>
          <p:cNvSpPr/>
          <p:nvPr/>
        </p:nvSpPr>
        <p:spPr>
          <a:xfrm>
            <a:off x="455612" y="2533650"/>
            <a:ext cx="8991600" cy="24193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latin typeface="Times New Roman" pitchFamily="18" charset="0"/>
                <a:cs typeface="Times New Roman" pitchFamily="18" charset="0"/>
              </a:rPr>
              <a:t>Online Class for Business Studies</a:t>
            </a:r>
          </a:p>
          <a:p>
            <a:r>
              <a:rPr lang="en-US" sz="4000" dirty="0" smtClean="0">
                <a:solidFill>
                  <a:srgbClr val="FFFF00"/>
                </a:solidFill>
              </a:rPr>
              <a:t>Lesson:- Board Question: Board-15 </a:t>
            </a:r>
            <a:r>
              <a:rPr lang="en-US" sz="3600" dirty="0" smtClean="0">
                <a:solidFill>
                  <a:srgbClr val="FFFF00"/>
                </a:solidFill>
              </a:rPr>
              <a:t>(4)</a:t>
            </a:r>
            <a:endParaRPr lang="en-US" sz="1800" dirty="0" smtClean="0">
              <a:solidFill>
                <a:srgbClr val="FFFF00"/>
              </a:solidFill>
            </a:endParaRPr>
          </a:p>
          <a:p>
            <a:pPr algn="ctr"/>
            <a:r>
              <a:rPr lang="en-US" sz="4400" dirty="0" smtClean="0">
                <a:solidFill>
                  <a:srgbClr val="FFFF00"/>
                </a:solidFill>
              </a:rPr>
              <a:t>Finance &amp; Banking </a:t>
            </a:r>
            <a:endParaRPr lang="en-US" sz="4400" dirty="0">
              <a:solidFill>
                <a:srgbClr val="FFFF00"/>
              </a:solidFill>
            </a:endParaRPr>
          </a:p>
        </p:txBody>
      </p:sp>
      <p:pic>
        <p:nvPicPr>
          <p:cNvPr id="8" name="Picture 3" descr="D:\Monoar Hossen Chowdhury\visiting card\16708488.jpg"/>
          <p:cNvPicPr>
            <a:picLocks noChangeAspect="1" noChangeArrowheads="1"/>
          </p:cNvPicPr>
          <p:nvPr/>
        </p:nvPicPr>
        <p:blipFill>
          <a:blip r:embed="rId4" cstate="print"/>
          <a:srcRect/>
          <a:stretch>
            <a:fillRect/>
          </a:stretch>
        </p:blipFill>
        <p:spPr bwMode="auto">
          <a:xfrm>
            <a:off x="9675812" y="4437743"/>
            <a:ext cx="2039257" cy="2039257"/>
          </a:xfrm>
          <a:prstGeom prst="rect">
            <a:avLst/>
          </a:prstGeom>
          <a:noFill/>
        </p:spPr>
      </p:pic>
      <p:pic>
        <p:nvPicPr>
          <p:cNvPr id="9" name="Picture 8" descr="0_1174fc_bee06911_L.png"/>
          <p:cNvPicPr>
            <a:picLocks noChangeAspect="1"/>
          </p:cNvPicPr>
          <p:nvPr/>
        </p:nvPicPr>
        <p:blipFill>
          <a:blip r:embed="rId5"/>
          <a:stretch>
            <a:fillRect/>
          </a:stretch>
        </p:blipFill>
        <p:spPr>
          <a:xfrm rot="7396088" flipH="1" flipV="1">
            <a:off x="9103750" y="3019970"/>
            <a:ext cx="2059983" cy="1384308"/>
          </a:xfrm>
          <a:prstGeom prst="rect">
            <a:avLst/>
          </a:prstGeom>
        </p:spPr>
      </p:pic>
      <p:pic>
        <p:nvPicPr>
          <p:cNvPr id="10" name="Picture 9" descr="0_1174fc_bee06911_L.png"/>
          <p:cNvPicPr>
            <a:picLocks noChangeAspect="1"/>
          </p:cNvPicPr>
          <p:nvPr/>
        </p:nvPicPr>
        <p:blipFill>
          <a:blip r:embed="rId5"/>
          <a:stretch>
            <a:fillRect/>
          </a:stretch>
        </p:blipFill>
        <p:spPr>
          <a:xfrm rot="7396088" flipH="1" flipV="1">
            <a:off x="9899110" y="3005458"/>
            <a:ext cx="2059983" cy="1384308"/>
          </a:xfrm>
          <a:prstGeom prst="rect">
            <a:avLst/>
          </a:prstGeom>
        </p:spPr>
      </p:pic>
      <p:sp>
        <p:nvSpPr>
          <p:cNvPr id="11" name="Rounded Rectangle 10"/>
          <p:cNvSpPr/>
          <p:nvPr/>
        </p:nvSpPr>
        <p:spPr>
          <a:xfrm>
            <a:off x="912812" y="5092700"/>
            <a:ext cx="8648700" cy="1231900"/>
          </a:xfrm>
          <a:prstGeom prst="round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dirty="0" smtClean="0">
                <a:solidFill>
                  <a:srgbClr val="002060"/>
                </a:solidFill>
              </a:rPr>
              <a:t>by- </a:t>
            </a:r>
            <a:r>
              <a:rPr lang="en-US" sz="4800" dirty="0" err="1" smtClean="0">
                <a:solidFill>
                  <a:srgbClr val="002060"/>
                </a:solidFill>
              </a:rPr>
              <a:t>Monoar</a:t>
            </a:r>
            <a:r>
              <a:rPr lang="en-US" sz="4800" dirty="0" smtClean="0">
                <a:solidFill>
                  <a:srgbClr val="002060"/>
                </a:solidFill>
              </a:rPr>
              <a:t> </a:t>
            </a:r>
            <a:r>
              <a:rPr lang="en-US" sz="4800" dirty="0" err="1" smtClean="0">
                <a:solidFill>
                  <a:srgbClr val="002060"/>
                </a:solidFill>
              </a:rPr>
              <a:t>Hossen</a:t>
            </a:r>
            <a:r>
              <a:rPr lang="en-US" sz="4800" dirty="0" smtClean="0">
                <a:solidFill>
                  <a:srgbClr val="002060"/>
                </a:solidFill>
              </a:rPr>
              <a:t> </a:t>
            </a:r>
            <a:r>
              <a:rPr lang="en-US" sz="4800" dirty="0" err="1" smtClean="0">
                <a:solidFill>
                  <a:srgbClr val="002060"/>
                </a:solidFill>
              </a:rPr>
              <a:t>Chowdhury</a:t>
            </a:r>
            <a:r>
              <a:rPr lang="en-US" sz="4800" dirty="0" smtClean="0">
                <a:solidFill>
                  <a:srgbClr val="002060"/>
                </a:solidFill>
              </a:rPr>
              <a:t> </a:t>
            </a:r>
          </a:p>
          <a:p>
            <a:pPr algn="r"/>
            <a:r>
              <a:rPr lang="en-US" sz="2400" dirty="0" err="1" smtClean="0">
                <a:solidFill>
                  <a:schemeClr val="tx1"/>
                </a:solidFill>
              </a:rPr>
              <a:t>B.Ed</a:t>
            </a:r>
            <a:r>
              <a:rPr lang="en-US" sz="2400" dirty="0" smtClean="0">
                <a:solidFill>
                  <a:schemeClr val="tx1"/>
                </a:solidFill>
              </a:rPr>
              <a:t> (NAEM), M.B.S (Accounting), B.B.S (Honors)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7056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248400"/>
          </a:xfrm>
          <a:prstGeom prst="rect">
            <a:avLst/>
          </a:prstGeom>
          <a:ln w="76200">
            <a:solidFill>
              <a:srgbClr val="0070C0"/>
            </a:solidFill>
          </a:ln>
        </p:spPr>
      </p:pic>
      <p:sp>
        <p:nvSpPr>
          <p:cNvPr id="4" name="Rectangle 3"/>
          <p:cNvSpPr/>
          <p:nvPr/>
        </p:nvSpPr>
        <p:spPr>
          <a:xfrm>
            <a:off x="1751012" y="533400"/>
            <a:ext cx="8839199" cy="1046418"/>
          </a:xfrm>
          <a:prstGeom prst="rect">
            <a:avLst/>
          </a:prstGeom>
        </p:spPr>
        <p:txBody>
          <a:bodyPr wrap="square" lIns="121899" tIns="60949" rIns="121899" bIns="60949">
            <a:spAutoFit/>
          </a:bodyPr>
          <a:lstStyle/>
          <a:p>
            <a:pPr algn="ctr"/>
            <a:r>
              <a:rPr lang="en-US" sz="6000" dirty="0" err="1" smtClean="0"/>
              <a:t>বিসমিল্লাহির</a:t>
            </a:r>
            <a:r>
              <a:rPr lang="en-US" sz="6000" dirty="0" smtClean="0"/>
              <a:t> </a:t>
            </a:r>
            <a:r>
              <a:rPr lang="en-US" sz="6000" dirty="0" err="1" smtClean="0"/>
              <a:t>রাহমানির</a:t>
            </a:r>
            <a:r>
              <a:rPr lang="en-US" sz="6000" dirty="0" smtClean="0"/>
              <a:t> </a:t>
            </a:r>
            <a:r>
              <a:rPr lang="en-US" sz="6000" dirty="0" err="1" smtClean="0"/>
              <a:t>রাহিম</a:t>
            </a:r>
            <a:endParaRPr lang="en-US" sz="6000" dirty="0"/>
          </a:p>
        </p:txBody>
      </p:sp>
      <p:sp>
        <p:nvSpPr>
          <p:cNvPr id="7" name="TextBox 6"/>
          <p:cNvSpPr txBox="1"/>
          <p:nvPr/>
        </p:nvSpPr>
        <p:spPr>
          <a:xfrm>
            <a:off x="1370012" y="1655564"/>
            <a:ext cx="9677400" cy="2154436"/>
          </a:xfrm>
          <a:prstGeom prst="rect">
            <a:avLst/>
          </a:prstGeom>
          <a:noFill/>
        </p:spPr>
        <p:txBody>
          <a:bodyPr wrap="square" rtlCol="0">
            <a:spAutoFit/>
          </a:bodyPr>
          <a:lstStyle/>
          <a:p>
            <a:pPr algn="ctr"/>
            <a:r>
              <a:rPr lang="en-US" sz="5400" b="1" dirty="0" smtClean="0">
                <a:solidFill>
                  <a:schemeClr val="accent2">
                    <a:lumMod val="75000"/>
                  </a:schemeClr>
                </a:solidFill>
                <a:latin typeface="NikoshBAN" pitchFamily="2" charset="0"/>
                <a:cs typeface="NikoshBAN" pitchFamily="2" charset="0"/>
              </a:rPr>
              <a:t>৯ম-১০ম শ্রেণি</a:t>
            </a:r>
          </a:p>
          <a:p>
            <a:pPr algn="ctr"/>
            <a:r>
              <a:rPr lang="en-US" sz="4000" b="1" dirty="0" err="1" smtClean="0">
                <a:solidFill>
                  <a:schemeClr val="accent2">
                    <a:lumMod val="75000"/>
                  </a:schemeClr>
                </a:solidFill>
                <a:latin typeface="NikoshBAN" pitchFamily="2" charset="0"/>
                <a:cs typeface="NikoshBAN" pitchFamily="2" charset="0"/>
              </a:rPr>
              <a:t>বিষয়ঃ</a:t>
            </a:r>
            <a:r>
              <a:rPr lang="en-US" sz="4000" b="1" dirty="0" smtClean="0">
                <a:solidFill>
                  <a:schemeClr val="accent2">
                    <a:lumMod val="75000"/>
                  </a:schemeClr>
                </a:solidFill>
                <a:latin typeface="NikoshBAN" pitchFamily="2" charset="0"/>
                <a:cs typeface="NikoshBAN" pitchFamily="2" charset="0"/>
              </a:rPr>
              <a:t> </a:t>
            </a:r>
            <a:r>
              <a:rPr lang="en-US" sz="4000" b="1" dirty="0" err="1" smtClean="0">
                <a:solidFill>
                  <a:schemeClr val="accent2">
                    <a:lumMod val="75000"/>
                  </a:schemeClr>
                </a:solidFill>
                <a:latin typeface="NikoshBAN" pitchFamily="2" charset="0"/>
                <a:cs typeface="NikoshBAN" pitchFamily="2" charset="0"/>
              </a:rPr>
              <a:t>ফিন্যান্স</a:t>
            </a:r>
            <a:r>
              <a:rPr lang="en-US" sz="4000" b="1" dirty="0" smtClean="0">
                <a:solidFill>
                  <a:schemeClr val="accent2">
                    <a:lumMod val="75000"/>
                  </a:schemeClr>
                </a:solidFill>
                <a:latin typeface="NikoshBAN" pitchFamily="2" charset="0"/>
                <a:cs typeface="NikoshBAN" pitchFamily="2" charset="0"/>
              </a:rPr>
              <a:t> ও ব্যাংকিং</a:t>
            </a:r>
          </a:p>
          <a:p>
            <a:pPr algn="ctr"/>
            <a:r>
              <a:rPr lang="en-US" sz="4000" b="1" dirty="0" err="1" smtClean="0">
                <a:solidFill>
                  <a:schemeClr val="accent2">
                    <a:lumMod val="75000"/>
                  </a:schemeClr>
                </a:solidFill>
                <a:latin typeface="NikoshBAN" pitchFamily="2" charset="0"/>
                <a:cs typeface="NikoshBAN" pitchFamily="2" charset="0"/>
              </a:rPr>
              <a:t>তৃতীয়</a:t>
            </a:r>
            <a:r>
              <a:rPr lang="en-US" sz="4000" b="1" dirty="0" smtClean="0">
                <a:solidFill>
                  <a:schemeClr val="accent2">
                    <a:lumMod val="75000"/>
                  </a:schemeClr>
                </a:solidFill>
                <a:latin typeface="NikoshBAN" pitchFamily="2" charset="0"/>
                <a:cs typeface="NikoshBAN" pitchFamily="2" charset="0"/>
              </a:rPr>
              <a:t> </a:t>
            </a:r>
            <a:r>
              <a:rPr lang="en-US" sz="4000" b="1" dirty="0" err="1" smtClean="0">
                <a:solidFill>
                  <a:schemeClr val="accent2">
                    <a:lumMod val="75000"/>
                  </a:schemeClr>
                </a:solidFill>
                <a:latin typeface="NikoshBAN" pitchFamily="2" charset="0"/>
                <a:cs typeface="NikoshBAN" pitchFamily="2" charset="0"/>
              </a:rPr>
              <a:t>অধ্যায়ঃ</a:t>
            </a:r>
            <a:r>
              <a:rPr lang="en-US" sz="4000" b="1" dirty="0" smtClean="0">
                <a:solidFill>
                  <a:schemeClr val="accent2">
                    <a:lumMod val="75000"/>
                  </a:schemeClr>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অর্থের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সময়</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মূল্য</a:t>
            </a:r>
            <a:endParaRPr lang="en-US" sz="4000" b="1" dirty="0" smtClean="0">
              <a:solidFill>
                <a:srgbClr val="002060"/>
              </a:solidFill>
              <a:latin typeface="NikoshBAN" pitchFamily="2" charset="0"/>
              <a:cs typeface="NikoshBAN" pitchFamily="2" charset="0"/>
            </a:endParaRPr>
          </a:p>
        </p:txBody>
      </p:sp>
      <p:pic>
        <p:nvPicPr>
          <p:cNvPr id="8" name="Picture 7" descr="0_1174fc_bee06911_L.png"/>
          <p:cNvPicPr>
            <a:picLocks noChangeAspect="1"/>
          </p:cNvPicPr>
          <p:nvPr/>
        </p:nvPicPr>
        <p:blipFill>
          <a:blip r:embed="rId3" cstate="print"/>
          <a:stretch>
            <a:fillRect/>
          </a:stretch>
        </p:blipFill>
        <p:spPr>
          <a:xfrm rot="7396088" flipH="1" flipV="1">
            <a:off x="1115647" y="2133680"/>
            <a:ext cx="1373322" cy="1226681"/>
          </a:xfrm>
          <a:prstGeom prst="rect">
            <a:avLst/>
          </a:prstGeom>
        </p:spPr>
      </p:pic>
      <p:pic>
        <p:nvPicPr>
          <p:cNvPr id="9" name="Picture 8" descr="0_1174fc_bee06911_L.png"/>
          <p:cNvPicPr>
            <a:picLocks noChangeAspect="1"/>
          </p:cNvPicPr>
          <p:nvPr/>
        </p:nvPicPr>
        <p:blipFill>
          <a:blip r:embed="rId3" cstate="print"/>
          <a:stretch>
            <a:fillRect/>
          </a:stretch>
        </p:blipFill>
        <p:spPr>
          <a:xfrm rot="7396088" flipH="1" flipV="1">
            <a:off x="1115647" y="5097839"/>
            <a:ext cx="1373322" cy="1226681"/>
          </a:xfrm>
          <a:prstGeom prst="rect">
            <a:avLst/>
          </a:prstGeom>
        </p:spPr>
      </p:pic>
      <p:pic>
        <p:nvPicPr>
          <p:cNvPr id="10" name="Picture 9" descr="0_1174fc_bee06911_L.png"/>
          <p:cNvPicPr>
            <a:picLocks noChangeAspect="1"/>
          </p:cNvPicPr>
          <p:nvPr/>
        </p:nvPicPr>
        <p:blipFill>
          <a:blip r:embed="rId3" cstate="print"/>
          <a:stretch>
            <a:fillRect/>
          </a:stretch>
        </p:blipFill>
        <p:spPr>
          <a:xfrm rot="7396088" flipH="1" flipV="1">
            <a:off x="9623655" y="2049839"/>
            <a:ext cx="1373322" cy="1226681"/>
          </a:xfrm>
          <a:prstGeom prst="rect">
            <a:avLst/>
          </a:prstGeom>
        </p:spPr>
      </p:pic>
      <p:pic>
        <p:nvPicPr>
          <p:cNvPr id="11" name="Picture 10" descr="0_1174fc_bee06911_L.png"/>
          <p:cNvPicPr>
            <a:picLocks noChangeAspect="1"/>
          </p:cNvPicPr>
          <p:nvPr/>
        </p:nvPicPr>
        <p:blipFill>
          <a:blip r:embed="rId3" cstate="print"/>
          <a:stretch>
            <a:fillRect/>
          </a:stretch>
        </p:blipFill>
        <p:spPr>
          <a:xfrm rot="7396088" flipH="1" flipV="1">
            <a:off x="10080855" y="5097839"/>
            <a:ext cx="1373322" cy="1226681"/>
          </a:xfrm>
          <a:prstGeom prst="rect">
            <a:avLst/>
          </a:prstGeom>
        </p:spPr>
      </p:pic>
      <p:pic>
        <p:nvPicPr>
          <p:cNvPr id="88065" name="Picture 1"/>
          <p:cNvPicPr>
            <a:picLocks noChangeAspect="1" noChangeArrowheads="1"/>
          </p:cNvPicPr>
          <p:nvPr/>
        </p:nvPicPr>
        <p:blipFill>
          <a:blip r:embed="rId4"/>
          <a:srcRect/>
          <a:stretch>
            <a:fillRect/>
          </a:stretch>
        </p:blipFill>
        <p:spPr bwMode="auto">
          <a:xfrm>
            <a:off x="2436812" y="4419600"/>
            <a:ext cx="731520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par>
                                <p:cTn id="13" presetID="2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2000"/>
                                        <p:tgtEl>
                                          <p:spTgt spid="10"/>
                                        </p:tgtEl>
                                      </p:cBhvr>
                                    </p:animEffect>
                                  </p:childTnLst>
                                </p:cTn>
                              </p:par>
                              <p:par>
                                <p:cTn id="16" presetID="2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2000"/>
                                        <p:tgtEl>
                                          <p:spTgt spid="9"/>
                                        </p:tgtEl>
                                      </p:cBhvr>
                                    </p:animEffect>
                                  </p:childTnLst>
                                </p:cTn>
                              </p:par>
                              <p:par>
                                <p:cTn id="19" presetID="2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edg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88065"/>
                                        </p:tgtEl>
                                        <p:attrNameLst>
                                          <p:attrName>style.visibility</p:attrName>
                                        </p:attrNameLst>
                                      </p:cBhvr>
                                      <p:to>
                                        <p:strVal val="visible"/>
                                      </p:to>
                                    </p:set>
                                    <p:animEffect transition="in" filter="checkerboard(across)">
                                      <p:cBhvr>
                                        <p:cTn id="31" dur="500"/>
                                        <p:tgtEl>
                                          <p:spTgt spid="88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7056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06200" cy="6248400"/>
          </a:xfrm>
          <a:prstGeom prst="rect">
            <a:avLst/>
          </a:prstGeom>
          <a:ln w="76200">
            <a:solidFill>
              <a:srgbClr val="0070C0"/>
            </a:solidFill>
          </a:ln>
        </p:spPr>
      </p:pic>
      <p:sp>
        <p:nvSpPr>
          <p:cNvPr id="14" name="Oval 13"/>
          <p:cNvSpPr/>
          <p:nvPr/>
        </p:nvSpPr>
        <p:spPr>
          <a:xfrm>
            <a:off x="9404992" y="3943841"/>
            <a:ext cx="2286000" cy="2286000"/>
          </a:xfrm>
          <a:prstGeom prst="ellipse">
            <a:avLst/>
          </a:prstGeom>
          <a:blipFill>
            <a:blip r:embed="rId3"/>
            <a:stretch>
              <a:fillRect/>
            </a:stretch>
          </a:blip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5" name="TextBox 14"/>
          <p:cNvSpPr txBox="1"/>
          <p:nvPr/>
        </p:nvSpPr>
        <p:spPr>
          <a:xfrm>
            <a:off x="2103120" y="642809"/>
            <a:ext cx="7953692" cy="2328991"/>
          </a:xfrm>
          <a:prstGeom prst="rect">
            <a:avLst/>
          </a:prstGeom>
          <a:noFill/>
        </p:spPr>
        <p:txBody>
          <a:bodyPr wrap="square" rtlCol="0">
            <a:prstTxWarp prst="textDeflate">
              <a:avLst/>
            </a:prstTxWarp>
            <a:spAutoFit/>
          </a:bodyPr>
          <a:lstStyle/>
          <a:p>
            <a:pPr algn="ctr"/>
            <a:r>
              <a:rPr lang="bn-BD" sz="2800" b="1" dirty="0">
                <a:ln w="38100">
                  <a:solidFill>
                    <a:srgbClr val="FFFF00"/>
                  </a:solidFill>
                </a:ln>
                <a:solidFill>
                  <a:srgbClr val="7030A0"/>
                </a:solidFill>
                <a:effectLst>
                  <a:outerShdw blurRad="50800" dist="38100" dir="2700000" algn="tl" rotWithShape="0">
                    <a:prstClr val="black">
                      <a:alpha val="40000"/>
                    </a:prstClr>
                  </a:outerShdw>
                </a:effectLst>
                <a:latin typeface="NikoshBAN" pitchFamily="2" charset="0"/>
                <a:cs typeface="NikoshBAN" pitchFamily="2" charset="0"/>
              </a:rPr>
              <a:t>স্বা</a:t>
            </a:r>
            <a:r>
              <a:rPr lang="bn-BD" sz="2800" b="1" dirty="0">
                <a:ln w="38100">
                  <a:solidFill>
                    <a:srgbClr val="FF0000"/>
                  </a:solidFill>
                </a:ln>
                <a:solidFill>
                  <a:srgbClr val="00B050"/>
                </a:solidFill>
                <a:effectLst>
                  <a:outerShdw blurRad="50800" dist="38100" dir="2700000" algn="tl" rotWithShape="0">
                    <a:prstClr val="black">
                      <a:alpha val="40000"/>
                    </a:prstClr>
                  </a:outerShdw>
                </a:effectLst>
                <a:latin typeface="NikoshBAN" pitchFamily="2" charset="0"/>
                <a:cs typeface="NikoshBAN" pitchFamily="2" charset="0"/>
              </a:rPr>
              <a:t>গ</a:t>
            </a:r>
            <a:r>
              <a:rPr lang="bn-BD" sz="2800" b="1" dirty="0">
                <a:ln w="38100">
                  <a:solidFill>
                    <a:srgbClr val="7030A0"/>
                  </a:solidFill>
                </a:ln>
                <a:solidFill>
                  <a:srgbClr val="00B0F0"/>
                </a:solidFill>
                <a:effectLst>
                  <a:outerShdw blurRad="50800" dist="38100" dir="2700000" algn="tl" rotWithShape="0">
                    <a:prstClr val="black">
                      <a:alpha val="40000"/>
                    </a:prstClr>
                  </a:outerShdw>
                </a:effectLst>
                <a:latin typeface="NikoshBAN" pitchFamily="2" charset="0"/>
                <a:cs typeface="NikoshBAN" pitchFamily="2" charset="0"/>
              </a:rPr>
              <a:t>ত</a:t>
            </a:r>
            <a:r>
              <a:rPr lang="bn-BD" sz="2800" b="1" dirty="0">
                <a:ln w="38100">
                  <a:solidFill>
                    <a:srgbClr val="FFFF00"/>
                  </a:solidFill>
                </a:ln>
                <a:solidFill>
                  <a:srgbClr val="7030A0"/>
                </a:solidFill>
                <a:effectLst>
                  <a:outerShdw blurRad="50800" dist="38100" dir="2700000" algn="tl" rotWithShape="0">
                    <a:prstClr val="black">
                      <a:alpha val="40000"/>
                    </a:prstClr>
                  </a:outerShdw>
                </a:effectLst>
                <a:latin typeface="NikoshBAN" pitchFamily="2" charset="0"/>
                <a:cs typeface="NikoshBAN" pitchFamily="2" charset="0"/>
              </a:rPr>
              <a:t>ম</a:t>
            </a:r>
            <a:endParaRPr lang="en-US" sz="2800" b="1" dirty="0">
              <a:ln w="38100">
                <a:solidFill>
                  <a:srgbClr val="FFFF00"/>
                </a:solidFill>
              </a:ln>
              <a:solidFill>
                <a:srgbClr val="7030A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16" name="Oval 15"/>
          <p:cNvSpPr/>
          <p:nvPr/>
        </p:nvSpPr>
        <p:spPr>
          <a:xfrm>
            <a:off x="648338" y="3946208"/>
            <a:ext cx="2286000" cy="2286000"/>
          </a:xfrm>
          <a:prstGeom prst="ellipse">
            <a:avLst/>
          </a:prstGeom>
          <a:blipFill>
            <a:blip r:embed="rId3"/>
            <a:stretch>
              <a:fillRect/>
            </a:stretch>
          </a:blip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pic>
        <p:nvPicPr>
          <p:cNvPr id="17" name="Picture 16" descr="0_1174fc_bee06911_L.png"/>
          <p:cNvPicPr>
            <a:picLocks noChangeAspect="1"/>
          </p:cNvPicPr>
          <p:nvPr/>
        </p:nvPicPr>
        <p:blipFill>
          <a:blip r:embed="rId4" cstate="print"/>
          <a:stretch>
            <a:fillRect/>
          </a:stretch>
        </p:blipFill>
        <p:spPr>
          <a:xfrm rot="7396088" flipH="1" flipV="1">
            <a:off x="2912132" y="5110469"/>
            <a:ext cx="1708292" cy="1147972"/>
          </a:xfrm>
          <a:prstGeom prst="rect">
            <a:avLst/>
          </a:prstGeom>
        </p:spPr>
      </p:pic>
      <p:pic>
        <p:nvPicPr>
          <p:cNvPr id="18" name="Picture 17" descr="0_1174fc_bee06911_L.png"/>
          <p:cNvPicPr>
            <a:picLocks noChangeAspect="1"/>
          </p:cNvPicPr>
          <p:nvPr/>
        </p:nvPicPr>
        <p:blipFill>
          <a:blip r:embed="rId4" cstate="print"/>
          <a:stretch>
            <a:fillRect/>
          </a:stretch>
        </p:blipFill>
        <p:spPr>
          <a:xfrm rot="7396088" flipH="1" flipV="1">
            <a:off x="4409817" y="5126236"/>
            <a:ext cx="1708292" cy="1147972"/>
          </a:xfrm>
          <a:prstGeom prst="rect">
            <a:avLst/>
          </a:prstGeom>
        </p:spPr>
      </p:pic>
      <p:pic>
        <p:nvPicPr>
          <p:cNvPr id="19" name="Picture 18" descr="0_1174fc_bee06911_L.png"/>
          <p:cNvPicPr>
            <a:picLocks noChangeAspect="1"/>
          </p:cNvPicPr>
          <p:nvPr/>
        </p:nvPicPr>
        <p:blipFill>
          <a:blip r:embed="rId4" cstate="print"/>
          <a:stretch>
            <a:fillRect/>
          </a:stretch>
        </p:blipFill>
        <p:spPr>
          <a:xfrm rot="7396088" flipH="1" flipV="1">
            <a:off x="5523876" y="5178787"/>
            <a:ext cx="1708292" cy="1147972"/>
          </a:xfrm>
          <a:prstGeom prst="rect">
            <a:avLst/>
          </a:prstGeom>
        </p:spPr>
      </p:pic>
      <p:pic>
        <p:nvPicPr>
          <p:cNvPr id="20" name="Picture 19" descr="0_1174fc_bee06911_L.png"/>
          <p:cNvPicPr>
            <a:picLocks noChangeAspect="1"/>
          </p:cNvPicPr>
          <p:nvPr/>
        </p:nvPicPr>
        <p:blipFill>
          <a:blip r:embed="rId4" cstate="print"/>
          <a:stretch>
            <a:fillRect/>
          </a:stretch>
        </p:blipFill>
        <p:spPr>
          <a:xfrm rot="7396088" flipH="1" flipV="1">
            <a:off x="6790336" y="5163027"/>
            <a:ext cx="1708292" cy="1147972"/>
          </a:xfrm>
          <a:prstGeom prst="rect">
            <a:avLst/>
          </a:prstGeom>
        </p:spPr>
      </p:pic>
      <p:pic>
        <p:nvPicPr>
          <p:cNvPr id="21" name="Picture 20" descr="0_1174fc_bee06911_L.png"/>
          <p:cNvPicPr>
            <a:picLocks noChangeAspect="1"/>
          </p:cNvPicPr>
          <p:nvPr/>
        </p:nvPicPr>
        <p:blipFill>
          <a:blip r:embed="rId4" cstate="print"/>
          <a:stretch>
            <a:fillRect/>
          </a:stretch>
        </p:blipFill>
        <p:spPr>
          <a:xfrm rot="7396088" flipH="1" flipV="1">
            <a:off x="7888636" y="5157777"/>
            <a:ext cx="1708292" cy="1147972"/>
          </a:xfrm>
          <a:prstGeom prst="rect">
            <a:avLst/>
          </a:prstGeom>
        </p:spPr>
      </p:pic>
      <p:pic>
        <p:nvPicPr>
          <p:cNvPr id="22" name="Picture 6" descr="Blue background with welcome text overlay, graphy, welcome free ..."/>
          <p:cNvPicPr>
            <a:picLocks noChangeAspect="1" noChangeArrowheads="1"/>
          </p:cNvPicPr>
          <p:nvPr/>
        </p:nvPicPr>
        <p:blipFill>
          <a:blip r:embed="rId5"/>
          <a:srcRect/>
          <a:stretch>
            <a:fillRect/>
          </a:stretch>
        </p:blipFill>
        <p:spPr bwMode="auto">
          <a:xfrm>
            <a:off x="3551255" y="2819400"/>
            <a:ext cx="5467234" cy="19384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FFC00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04800"/>
            <a:ext cx="11582400" cy="6172200"/>
          </a:xfrm>
          <a:prstGeom prst="rect">
            <a:avLst/>
          </a:prstGeom>
          <a:ln w="76200">
            <a:solidFill>
              <a:srgbClr val="0070C0"/>
            </a:solidFill>
          </a:ln>
        </p:spPr>
      </p:pic>
      <p:sp>
        <p:nvSpPr>
          <p:cNvPr id="4" name="Rectangle 3"/>
          <p:cNvSpPr/>
          <p:nvPr/>
        </p:nvSpPr>
        <p:spPr>
          <a:xfrm>
            <a:off x="531812" y="4419600"/>
            <a:ext cx="6136051" cy="2090958"/>
          </a:xfrm>
          <a:prstGeom prst="rect">
            <a:avLst/>
          </a:prstGeom>
        </p:spPr>
        <p:style>
          <a:lnRef idx="2">
            <a:schemeClr val="dk1"/>
          </a:lnRef>
          <a:fillRef idx="1001">
            <a:schemeClr val="lt2"/>
          </a:fillRef>
          <a:effectRef idx="0">
            <a:schemeClr val="dk1"/>
          </a:effectRef>
          <a:fontRef idx="minor">
            <a:schemeClr val="dk1"/>
          </a:fontRef>
        </p:style>
        <p:txBody>
          <a:bodyPr wrap="square" lIns="120015" tIns="60008" rIns="120015" bIns="60008">
            <a:spAutoFit/>
          </a:bodyPr>
          <a:lstStyle/>
          <a:p>
            <a:r>
              <a:rPr lang="en-US" sz="4000" dirty="0" err="1" smtClean="0">
                <a:solidFill>
                  <a:srgbClr val="002060"/>
                </a:solidFill>
              </a:rPr>
              <a:t>মনোয়ার</a:t>
            </a:r>
            <a:r>
              <a:rPr lang="en-US" sz="4000" dirty="0" smtClean="0">
                <a:solidFill>
                  <a:srgbClr val="002060"/>
                </a:solidFill>
              </a:rPr>
              <a:t> </a:t>
            </a:r>
            <a:r>
              <a:rPr lang="en-US" sz="4000" dirty="0" err="1" smtClean="0">
                <a:solidFill>
                  <a:srgbClr val="002060"/>
                </a:solidFill>
              </a:rPr>
              <a:t>হোসেন</a:t>
            </a:r>
            <a:r>
              <a:rPr lang="en-US" sz="4000" dirty="0" smtClean="0">
                <a:solidFill>
                  <a:srgbClr val="002060"/>
                </a:solidFill>
              </a:rPr>
              <a:t> </a:t>
            </a:r>
            <a:r>
              <a:rPr lang="en-US" sz="4000" dirty="0" err="1" smtClean="0">
                <a:solidFill>
                  <a:srgbClr val="002060"/>
                </a:solidFill>
              </a:rPr>
              <a:t>চৌধূরী</a:t>
            </a:r>
            <a:r>
              <a:rPr lang="en-US" sz="4000" dirty="0" smtClean="0">
                <a:solidFill>
                  <a:srgbClr val="002060"/>
                </a:solidFill>
              </a:rPr>
              <a:t>। </a:t>
            </a:r>
          </a:p>
          <a:p>
            <a:pPr algn="r"/>
            <a:r>
              <a:rPr lang="en-US" sz="1600" dirty="0" err="1" smtClean="0">
                <a:solidFill>
                  <a:srgbClr val="002060"/>
                </a:solidFill>
              </a:rPr>
              <a:t>B.Ed</a:t>
            </a:r>
            <a:r>
              <a:rPr lang="en-US" sz="1600" dirty="0" smtClean="0">
                <a:solidFill>
                  <a:srgbClr val="002060"/>
                </a:solidFill>
              </a:rPr>
              <a:t> (NAEM), M.B.S (Accounting), B.B.S (Honors)	 </a:t>
            </a:r>
          </a:p>
          <a:p>
            <a:r>
              <a:rPr lang="bn-BD" dirty="0" smtClean="0">
                <a:solidFill>
                  <a:srgbClr val="002060"/>
                </a:solidFill>
              </a:rPr>
              <a:t>পদবীঃ সহকারি শিক্ষক (</a:t>
            </a:r>
            <a:r>
              <a:rPr lang="en-US" dirty="0" err="1" smtClean="0">
                <a:solidFill>
                  <a:srgbClr val="002060"/>
                </a:solidFill>
              </a:rPr>
              <a:t>হিসাববিজ্ঞান</a:t>
            </a:r>
            <a:r>
              <a:rPr lang="bn-BD" dirty="0" smtClean="0">
                <a:solidFill>
                  <a:srgbClr val="002060"/>
                </a:solidFill>
              </a:rPr>
              <a:t>) </a:t>
            </a:r>
            <a:endParaRPr lang="en-US" dirty="0" smtClean="0">
              <a:solidFill>
                <a:srgbClr val="002060"/>
              </a:solidFill>
            </a:endParaRPr>
          </a:p>
          <a:p>
            <a:r>
              <a:rPr lang="en-US" dirty="0" err="1" smtClean="0">
                <a:solidFill>
                  <a:srgbClr val="002060"/>
                </a:solidFill>
              </a:rPr>
              <a:t>মহানগর</a:t>
            </a:r>
            <a:r>
              <a:rPr lang="en-US" dirty="0" smtClean="0">
                <a:solidFill>
                  <a:srgbClr val="002060"/>
                </a:solidFill>
              </a:rPr>
              <a:t> </a:t>
            </a:r>
            <a:r>
              <a:rPr lang="en-US" dirty="0" err="1" smtClean="0">
                <a:solidFill>
                  <a:srgbClr val="002060"/>
                </a:solidFill>
              </a:rPr>
              <a:t>আইড়িয়াল</a:t>
            </a:r>
            <a:r>
              <a:rPr lang="en-US" dirty="0" smtClean="0">
                <a:solidFill>
                  <a:srgbClr val="002060"/>
                </a:solidFill>
              </a:rPr>
              <a:t> </a:t>
            </a:r>
            <a:r>
              <a:rPr lang="bn-BD" dirty="0" smtClean="0">
                <a:solidFill>
                  <a:srgbClr val="002060"/>
                </a:solidFill>
              </a:rPr>
              <a:t>স্কুল অ্যান্ড কলেজ</a:t>
            </a:r>
            <a:r>
              <a:rPr lang="en-US" dirty="0" smtClean="0">
                <a:solidFill>
                  <a:srgbClr val="002060"/>
                </a:solidFill>
              </a:rPr>
              <a:t>, </a:t>
            </a:r>
            <a:r>
              <a:rPr lang="en-US" dirty="0" err="1" smtClean="0">
                <a:solidFill>
                  <a:srgbClr val="002060"/>
                </a:solidFill>
              </a:rPr>
              <a:t>মুগদা</a:t>
            </a:r>
            <a:r>
              <a:rPr lang="en-US" dirty="0" smtClean="0">
                <a:solidFill>
                  <a:srgbClr val="002060"/>
                </a:solidFill>
              </a:rPr>
              <a:t>, </a:t>
            </a:r>
            <a:r>
              <a:rPr lang="en-US" dirty="0" err="1" smtClean="0">
                <a:solidFill>
                  <a:srgbClr val="002060"/>
                </a:solidFill>
              </a:rPr>
              <a:t>ঢাকা</a:t>
            </a:r>
            <a:r>
              <a:rPr lang="en-US" dirty="0" smtClean="0">
                <a:solidFill>
                  <a:srgbClr val="002060"/>
                </a:solidFill>
              </a:rPr>
              <a:t>।</a:t>
            </a:r>
            <a:r>
              <a:rPr lang="bn-BD" dirty="0" smtClean="0">
                <a:solidFill>
                  <a:srgbClr val="002060"/>
                </a:solidFill>
              </a:rPr>
              <a:t> </a:t>
            </a:r>
            <a:endParaRPr lang="en-US" dirty="0" smtClean="0">
              <a:solidFill>
                <a:srgbClr val="002060"/>
              </a:solidFill>
            </a:endParaRPr>
          </a:p>
          <a:p>
            <a:r>
              <a:rPr lang="bn-BD" dirty="0" smtClean="0">
                <a:solidFill>
                  <a:srgbClr val="002060"/>
                </a:solidFill>
              </a:rPr>
              <a:t>মোবাইল নং</a:t>
            </a:r>
            <a:r>
              <a:rPr lang="en-US" dirty="0" smtClean="0">
                <a:solidFill>
                  <a:srgbClr val="002060"/>
                </a:solidFill>
              </a:rPr>
              <a:t>-</a:t>
            </a:r>
            <a:r>
              <a:rPr lang="bn-BD" dirty="0" smtClean="0">
                <a:solidFill>
                  <a:srgbClr val="002060"/>
                </a:solidFill>
              </a:rPr>
              <a:t>০১৯</a:t>
            </a:r>
            <a:r>
              <a:rPr lang="en-US" dirty="0" smtClean="0">
                <a:solidFill>
                  <a:srgbClr val="002060"/>
                </a:solidFill>
              </a:rPr>
              <a:t>২০০০৩৬৯১ </a:t>
            </a:r>
            <a:endParaRPr lang="en-US" dirty="0">
              <a:solidFill>
                <a:srgbClr val="002060"/>
              </a:solidFill>
            </a:endParaRPr>
          </a:p>
        </p:txBody>
      </p:sp>
      <p:sp>
        <p:nvSpPr>
          <p:cNvPr id="5" name="Rectangle 4"/>
          <p:cNvSpPr/>
          <p:nvPr/>
        </p:nvSpPr>
        <p:spPr>
          <a:xfrm rot="16200000">
            <a:off x="-755980" y="2095089"/>
            <a:ext cx="3240690" cy="646331"/>
          </a:xfrm>
          <a:prstGeom prst="rect">
            <a:avLst/>
          </a:prstGeom>
        </p:spPr>
        <p:txBody>
          <a:bodyPr wrap="square">
            <a:spAutoFit/>
          </a:bodyPr>
          <a:lstStyle/>
          <a:p>
            <a:r>
              <a:rPr lang="en-US" sz="3600" b="1" dirty="0" err="1" smtClean="0">
                <a:ln w="11430"/>
                <a:effectLst>
                  <a:outerShdw blurRad="50800" dist="39000" dir="5460000" algn="tl">
                    <a:srgbClr val="000000">
                      <a:alpha val="38000"/>
                    </a:srgbClr>
                  </a:outerShdw>
                </a:effectLst>
                <a:latin typeface="Vrinda" pitchFamily="34" charset="0"/>
                <a:cs typeface="Vrinda" pitchFamily="34" charset="0"/>
              </a:rPr>
              <a:t>শিক্ষক</a:t>
            </a:r>
            <a:r>
              <a:rPr lang="en-US" sz="3600" b="1" dirty="0" smtClean="0">
                <a:ln w="11430"/>
                <a:effectLst>
                  <a:outerShdw blurRad="50800" dist="39000" dir="5460000" algn="tl">
                    <a:srgbClr val="000000">
                      <a:alpha val="38000"/>
                    </a:srgbClr>
                  </a:outerShdw>
                </a:effectLst>
                <a:latin typeface="Vrinda" pitchFamily="34" charset="0"/>
                <a:cs typeface="Vrinda" pitchFamily="34" charset="0"/>
              </a:rPr>
              <a:t> </a:t>
            </a:r>
            <a:r>
              <a:rPr lang="en-US" sz="3600" b="1" dirty="0" err="1" smtClean="0">
                <a:ln w="11430"/>
                <a:effectLst>
                  <a:outerShdw blurRad="50800" dist="39000" dir="5460000" algn="tl">
                    <a:srgbClr val="000000">
                      <a:alpha val="38000"/>
                    </a:srgbClr>
                  </a:outerShdw>
                </a:effectLst>
                <a:latin typeface="Vrinda" pitchFamily="34" charset="0"/>
                <a:cs typeface="Vrinda" pitchFamily="34" charset="0"/>
              </a:rPr>
              <a:t>পরিচিতি</a:t>
            </a:r>
            <a:endParaRPr lang="en-US" sz="3600" dirty="0">
              <a:latin typeface="Vrinda" pitchFamily="34" charset="0"/>
              <a:cs typeface="Vrinda" pitchFamily="34" charset="0"/>
            </a:endParaRPr>
          </a:p>
        </p:txBody>
      </p:sp>
      <p:pic>
        <p:nvPicPr>
          <p:cNvPr id="6" name="Picture 5" descr="29425008_361275250948589_2981521903211978939_n.jpg"/>
          <p:cNvPicPr>
            <a:picLocks noChangeAspect="1"/>
          </p:cNvPicPr>
          <p:nvPr/>
        </p:nvPicPr>
        <p:blipFill>
          <a:blip r:embed="rId3" cstate="print"/>
          <a:stretch>
            <a:fillRect/>
          </a:stretch>
        </p:blipFill>
        <p:spPr>
          <a:xfrm>
            <a:off x="1217612" y="395139"/>
            <a:ext cx="3352800" cy="4024461"/>
          </a:xfrm>
          <a:prstGeom prst="rect">
            <a:avLst/>
          </a:prstGeom>
        </p:spPr>
      </p:pic>
      <p:sp>
        <p:nvSpPr>
          <p:cNvPr id="7" name="Rectangle 6"/>
          <p:cNvSpPr/>
          <p:nvPr/>
        </p:nvSpPr>
        <p:spPr>
          <a:xfrm rot="5400000">
            <a:off x="9623659" y="1957154"/>
            <a:ext cx="2731838" cy="646331"/>
          </a:xfrm>
          <a:prstGeom prst="rect">
            <a:avLst/>
          </a:prstGeom>
        </p:spPr>
        <p:txBody>
          <a:bodyPr wrap="none">
            <a:spAutoFit/>
          </a:bodyPr>
          <a:lstStyle/>
          <a:p>
            <a:pPr lvl="0" algn="ctr">
              <a:spcBef>
                <a:spcPct val="0"/>
              </a:spcBef>
              <a:defRPr/>
            </a:pPr>
            <a:r>
              <a:rPr lang="en-US" sz="3600" b="1" dirty="0" err="1" smtClean="0"/>
              <a:t>পাঠ</a:t>
            </a:r>
            <a:r>
              <a:rPr lang="en-US" sz="3600" b="1" dirty="0" smtClean="0"/>
              <a:t> </a:t>
            </a:r>
            <a:r>
              <a:rPr lang="bn-IN" sz="3600" b="1" dirty="0" smtClean="0"/>
              <a:t>পরিচিতি</a:t>
            </a:r>
            <a:endParaRPr lang="en-US" sz="3600" dirty="0"/>
          </a:p>
        </p:txBody>
      </p:sp>
      <p:pic>
        <p:nvPicPr>
          <p:cNvPr id="11" name="Pictur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542212" y="420703"/>
            <a:ext cx="3048000" cy="4227497"/>
          </a:xfrm>
          <a:prstGeom prst="rect">
            <a:avLst/>
          </a:prstGeom>
          <a:ln>
            <a:noFill/>
          </a:ln>
          <a:effectLst>
            <a:outerShdw blurRad="190500" algn="tl" rotWithShape="0">
              <a:srgbClr val="000000">
                <a:alpha val="70000"/>
              </a:srgbClr>
            </a:outerShdw>
          </a:effectLst>
        </p:spPr>
      </p:pic>
      <p:sp>
        <p:nvSpPr>
          <p:cNvPr id="12" name="Rectangle 11">
            <a:extLst>
              <a:ext uri="{FF2B5EF4-FFF2-40B4-BE49-F238E27FC236}">
                <a16:creationId xmlns:a16="http://schemas.microsoft.com/office/drawing/2014/main" xmlns="" id="{554B548E-0ED9-4AF0-83BA-8B6B8782D568}"/>
              </a:ext>
            </a:extLst>
          </p:cNvPr>
          <p:cNvSpPr/>
          <p:nvPr/>
        </p:nvSpPr>
        <p:spPr>
          <a:xfrm>
            <a:off x="7390195" y="4724400"/>
            <a:ext cx="4647817" cy="1844737"/>
          </a:xfrm>
          <a:prstGeom prst="rect">
            <a:avLst/>
          </a:prstGeom>
        </p:spPr>
        <p:txBody>
          <a:bodyPr wrap="square" lIns="120015" tIns="60008" rIns="120015" bIns="60008">
            <a:spAutoFit/>
          </a:bodyPr>
          <a:lstStyle/>
          <a:p>
            <a:r>
              <a:rPr lang="as-IN" sz="2800" b="1" dirty="0" smtClean="0">
                <a:latin typeface="NikoshBAN" pitchFamily="2" charset="0"/>
                <a:cs typeface="NikoshBAN" pitchFamily="2" charset="0"/>
              </a:rPr>
              <a:t>বিষয়ঃ ফিন্যান্স ও ব্যাংকিং</a:t>
            </a:r>
            <a:endParaRPr lang="en-US" sz="2800" b="1" dirty="0">
              <a:latin typeface="NikoshBAN" pitchFamily="2" charset="0"/>
              <a:cs typeface="NikoshBAN" pitchFamily="2" charset="0"/>
            </a:endParaRPr>
          </a:p>
          <a:p>
            <a:r>
              <a:rPr lang="en-US" sz="2800" b="1" dirty="0" err="1" smtClean="0">
                <a:latin typeface="NikoshBAN" pitchFamily="2" charset="0"/>
                <a:cs typeface="NikoshBAN" pitchFamily="2" charset="0"/>
              </a:rPr>
              <a:t>শ্রেণি</a:t>
            </a:r>
            <a:r>
              <a:rPr lang="en-US" sz="2800" b="1" dirty="0" smtClean="0">
                <a:latin typeface="NikoshBAN" pitchFamily="2" charset="0"/>
                <a:cs typeface="NikoshBAN" pitchFamily="2" charset="0"/>
              </a:rPr>
              <a:t>: ৯ম - ১০ম </a:t>
            </a:r>
            <a:r>
              <a:rPr lang="en-US" sz="2800" b="1" dirty="0" err="1" smtClean="0">
                <a:latin typeface="NikoshBAN" pitchFamily="2" charset="0"/>
                <a:cs typeface="NikoshBAN" pitchFamily="2" charset="0"/>
              </a:rPr>
              <a:t>শ্রেণি</a:t>
            </a:r>
            <a:endParaRPr lang="en-US" sz="2800" b="1" dirty="0">
              <a:latin typeface="NikoshBAN" pitchFamily="2" charset="0"/>
              <a:cs typeface="NikoshBAN" pitchFamily="2" charset="0"/>
            </a:endParaRPr>
          </a:p>
          <a:p>
            <a:r>
              <a:rPr lang="en-US" sz="2800" b="1" dirty="0" err="1" smtClean="0">
                <a:latin typeface="NikoshBAN" pitchFamily="2" charset="0"/>
                <a:cs typeface="NikoshBAN" pitchFamily="2" charset="0"/>
              </a:rPr>
              <a:t>অধ্যায়</a:t>
            </a:r>
            <a:r>
              <a:rPr lang="en-US" sz="2800" b="1" dirty="0" smtClean="0">
                <a:latin typeface="NikoshBAN" pitchFamily="2" charset="0"/>
                <a:cs typeface="NikoshBAN" pitchFamily="2" charset="0"/>
              </a:rPr>
              <a:t>: ০৩ – </a:t>
            </a:r>
            <a:r>
              <a:rPr lang="en-US" sz="2800" dirty="0" err="1" smtClean="0">
                <a:latin typeface="NikoshBAN" pitchFamily="2" charset="0"/>
                <a:cs typeface="NikoshBAN" pitchFamily="2" charset="0"/>
              </a:rPr>
              <a:t>অর্থের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মূল্য</a:t>
            </a:r>
            <a:endParaRPr lang="en-US" sz="2800" b="1" dirty="0" smtClean="0">
              <a:solidFill>
                <a:schemeClr val="accent1">
                  <a:lumMod val="50000"/>
                </a:schemeClr>
              </a:solidFill>
              <a:latin typeface="NikoshBAN" panose="02000000000000000000" pitchFamily="2" charset="0"/>
              <a:cs typeface="NikoshBAN" panose="02000000000000000000" pitchFamily="2" charset="0"/>
            </a:endParaRPr>
          </a:p>
          <a:p>
            <a:r>
              <a:rPr lang="en-US" sz="2800" dirty="0" err="1" smtClean="0">
                <a:solidFill>
                  <a:schemeClr val="tx1">
                    <a:lumMod val="95000"/>
                    <a:lumOff val="5000"/>
                  </a:schemeClr>
                </a:solidFill>
                <a:latin typeface="NikoshBAN" pitchFamily="2" charset="0"/>
                <a:cs typeface="NikoshBAN" pitchFamily="2" charset="0"/>
              </a:rPr>
              <a:t>পৃষ্ঠাঃ</a:t>
            </a:r>
            <a:r>
              <a:rPr lang="en-US" sz="2800" dirty="0" smtClean="0">
                <a:solidFill>
                  <a:schemeClr val="tx1">
                    <a:lumMod val="95000"/>
                    <a:lumOff val="5000"/>
                  </a:schemeClr>
                </a:solidFill>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10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pic>
        <p:nvPicPr>
          <p:cNvPr id="4" name="Picture 3">
            <a:extLst>
              <a:ext uri="{FF2B5EF4-FFF2-40B4-BE49-F238E27FC236}">
                <a16:creationId xmlns="" xmlns:a16="http://schemas.microsoft.com/office/drawing/2014/main" id="{10D3848C-B242-40B7-B603-7DA93CB8BC4E}"/>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50792" y="533400"/>
            <a:ext cx="3654646" cy="4343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608012" y="5029200"/>
            <a:ext cx="3352800" cy="461665"/>
          </a:xfrm>
          <a:prstGeom prst="rect">
            <a:avLst/>
          </a:prstGeom>
        </p:spPr>
        <p:txBody>
          <a:bodyPr wrap="square">
            <a:spAutoFit/>
          </a:bodyPr>
          <a:lstStyle/>
          <a:p>
            <a:pPr algn="ctr"/>
            <a:r>
              <a:rPr lang="en-US" b="1" dirty="0" err="1" smtClean="0">
                <a:solidFill>
                  <a:srgbClr val="002060"/>
                </a:solidFill>
                <a:latin typeface="NikoshBAN" pitchFamily="2" charset="0"/>
                <a:cs typeface="NikoshBAN" pitchFamily="2" charset="0"/>
              </a:rPr>
              <a:t>ইনি</a:t>
            </a:r>
            <a:r>
              <a:rPr lang="en-US" b="1" dirty="0" smtClean="0">
                <a:solidFill>
                  <a:srgbClr val="002060"/>
                </a:solidFill>
                <a:latin typeface="NikoshBAN" pitchFamily="2" charset="0"/>
                <a:cs typeface="NikoshBAN" pitchFamily="2" charset="0"/>
              </a:rPr>
              <a:t> </a:t>
            </a:r>
            <a:r>
              <a:rPr lang="en-US" b="1" dirty="0" err="1" smtClean="0">
                <a:solidFill>
                  <a:srgbClr val="002060"/>
                </a:solidFill>
                <a:latin typeface="NikoshBAN" pitchFamily="2" charset="0"/>
                <a:cs typeface="NikoshBAN" pitchFamily="2" charset="0"/>
              </a:rPr>
              <a:t>কে</a:t>
            </a:r>
            <a:r>
              <a:rPr lang="en-US" b="1" dirty="0" smtClean="0">
                <a:solidFill>
                  <a:srgbClr val="002060"/>
                </a:solidFill>
                <a:latin typeface="NikoshBAN" pitchFamily="2" charset="0"/>
                <a:cs typeface="NikoshBAN" pitchFamily="2" charset="0"/>
              </a:rPr>
              <a:t>? </a:t>
            </a:r>
            <a:endParaRPr lang="en-US" b="1" dirty="0">
              <a:solidFill>
                <a:srgbClr val="002060"/>
              </a:solidFill>
              <a:latin typeface="SutonnyMJ" pitchFamily="2" charset="0"/>
              <a:cs typeface="SutonnyMJ" pitchFamily="2" charset="0"/>
            </a:endParaRPr>
          </a:p>
        </p:txBody>
      </p:sp>
      <p:sp>
        <p:nvSpPr>
          <p:cNvPr id="6" name="Rectangle 5"/>
          <p:cNvSpPr/>
          <p:nvPr/>
        </p:nvSpPr>
        <p:spPr>
          <a:xfrm>
            <a:off x="455612" y="5486400"/>
            <a:ext cx="3505200" cy="646331"/>
          </a:xfrm>
          <a:prstGeom prst="rect">
            <a:avLst/>
          </a:prstGeom>
        </p:spPr>
        <p:txBody>
          <a:bodyPr wrap="square">
            <a:spAutoFit/>
          </a:bodyPr>
          <a:lstStyle/>
          <a:p>
            <a:pPr algn="ctr"/>
            <a:r>
              <a:rPr lang="en-US" sz="3600" b="1" dirty="0" err="1" smtClean="0">
                <a:solidFill>
                  <a:srgbClr val="002060"/>
                </a:solidFill>
                <a:latin typeface="NikoshBAN" pitchFamily="2" charset="0"/>
                <a:cs typeface="NikoshBAN" pitchFamily="2" charset="0"/>
              </a:rPr>
              <a:t>নবাব</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শায়েস্তা</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খাঁ</a:t>
            </a:r>
            <a:endParaRPr lang="en-US" sz="3600" b="1" dirty="0">
              <a:solidFill>
                <a:srgbClr val="002060"/>
              </a:solidFill>
              <a:latin typeface="SutonnyMJ" pitchFamily="2" charset="0"/>
              <a:cs typeface="SutonnyMJ" pitchFamily="2" charset="0"/>
            </a:endParaRPr>
          </a:p>
        </p:txBody>
      </p:sp>
      <p:pic>
        <p:nvPicPr>
          <p:cNvPr id="7" name="Picture 6">
            <a:extLst>
              <a:ext uri="{FF2B5EF4-FFF2-40B4-BE49-F238E27FC236}">
                <a16:creationId xmlns="" xmlns:a16="http://schemas.microsoft.com/office/drawing/2014/main" id="{952F22B4-7D45-46D5-BF47-5ABF650D5744}"/>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313612" y="457200"/>
            <a:ext cx="4547082" cy="1981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 xmlns:a16="http://schemas.microsoft.com/office/drawing/2014/main" id="{E9AB845E-9436-4167-B221-A08A1D755753}"/>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237412" y="2514600"/>
            <a:ext cx="4681983" cy="2251032"/>
          </a:xfrm>
          <a:prstGeom prst="rect">
            <a:avLst/>
          </a:prstGeom>
        </p:spPr>
      </p:pic>
      <p:sp>
        <p:nvSpPr>
          <p:cNvPr id="9" name="TextBox 8">
            <a:extLst>
              <a:ext uri="{FF2B5EF4-FFF2-40B4-BE49-F238E27FC236}">
                <a16:creationId xmlns="" xmlns:a16="http://schemas.microsoft.com/office/drawing/2014/main" id="{24249606-4884-4496-9239-1156455EE849}"/>
              </a:ext>
            </a:extLst>
          </p:cNvPr>
          <p:cNvSpPr txBox="1"/>
          <p:nvPr/>
        </p:nvSpPr>
        <p:spPr>
          <a:xfrm>
            <a:off x="5180012" y="5030450"/>
            <a:ext cx="6739383" cy="14465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400" b="1" dirty="0" err="1">
                <a:solidFill>
                  <a:srgbClr val="002060"/>
                </a:solidFill>
                <a:latin typeface="NikoshBAN" pitchFamily="2" charset="0"/>
                <a:cs typeface="NikoshBAN" pitchFamily="2" charset="0"/>
              </a:rPr>
              <a:t>তাঁর</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শাসন</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আমলে</a:t>
            </a:r>
            <a:r>
              <a:rPr lang="en-US" sz="4400" b="1" dirty="0">
                <a:solidFill>
                  <a:srgbClr val="002060"/>
                </a:solidFill>
                <a:latin typeface="NikoshBAN" pitchFamily="2" charset="0"/>
                <a:cs typeface="NikoshBAN" pitchFamily="2" charset="0"/>
              </a:rPr>
              <a:t> </a:t>
            </a:r>
            <a:r>
              <a:rPr lang="en-US" sz="4400" b="1" dirty="0" smtClean="0">
                <a:solidFill>
                  <a:srgbClr val="002060"/>
                </a:solidFill>
                <a:latin typeface="NikoshBAN" pitchFamily="2" charset="0"/>
                <a:cs typeface="NikoshBAN" pitchFamily="2" charset="0"/>
              </a:rPr>
              <a:t>১ </a:t>
            </a:r>
            <a:r>
              <a:rPr lang="en-US" sz="4400" b="1" dirty="0" err="1">
                <a:solidFill>
                  <a:srgbClr val="002060"/>
                </a:solidFill>
                <a:latin typeface="NikoshBAN" pitchFamily="2" charset="0"/>
                <a:cs typeface="NikoshBAN" pitchFamily="2" charset="0"/>
              </a:rPr>
              <a:t>টাকায়</a:t>
            </a:r>
            <a:r>
              <a:rPr lang="en-US" sz="4400" b="1" dirty="0">
                <a:solidFill>
                  <a:srgbClr val="002060"/>
                </a:solidFill>
                <a:latin typeface="NikoshBAN" pitchFamily="2" charset="0"/>
                <a:cs typeface="NikoshBAN" pitchFamily="2" charset="0"/>
              </a:rPr>
              <a:t> </a:t>
            </a:r>
            <a:r>
              <a:rPr lang="en-US" sz="4400" b="1" dirty="0" smtClean="0">
                <a:solidFill>
                  <a:srgbClr val="002060"/>
                </a:solidFill>
                <a:latin typeface="NikoshBAN" pitchFamily="2" charset="0"/>
                <a:cs typeface="NikoshBAN" pitchFamily="2" charset="0"/>
              </a:rPr>
              <a:t>৮ </a:t>
            </a:r>
            <a:r>
              <a:rPr lang="en-US" sz="4400" b="1" dirty="0" err="1">
                <a:solidFill>
                  <a:srgbClr val="002060"/>
                </a:solidFill>
                <a:latin typeface="NikoshBAN" pitchFamily="2" charset="0"/>
                <a:cs typeface="NikoshBAN" pitchFamily="2" charset="0"/>
              </a:rPr>
              <a:t>মণ</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চাল</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পাওয়া</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যেত</a:t>
            </a:r>
            <a:r>
              <a:rPr lang="en-US" sz="4400" b="1" dirty="0">
                <a:solidFill>
                  <a:srgbClr val="002060"/>
                </a:solidFill>
                <a:latin typeface="NikoshBAN" pitchFamily="2" charset="0"/>
                <a:cs typeface="NikoshBAN" pitchFamily="2" charset="0"/>
              </a:rPr>
              <a:t>! </a:t>
            </a:r>
            <a:endParaRPr lang="en-US" sz="4400" b="1" dirty="0">
              <a:solidFill>
                <a:srgbClr val="002060"/>
              </a:solidFill>
              <a:latin typeface="SutonnyMJ" pitchFamily="2" charset="0"/>
              <a:cs typeface="SutonnyMJ" pitchFamily="2" charset="0"/>
            </a:endParaRPr>
          </a:p>
        </p:txBody>
      </p:sp>
      <p:sp>
        <p:nvSpPr>
          <p:cNvPr id="10" name="TextBox 9">
            <a:extLst>
              <a:ext uri="{FF2B5EF4-FFF2-40B4-BE49-F238E27FC236}">
                <a16:creationId xmlns="" xmlns:a16="http://schemas.microsoft.com/office/drawing/2014/main" id="{6F2463C9-13F7-45FA-AD64-510838F2A9AC}"/>
              </a:ext>
            </a:extLst>
          </p:cNvPr>
          <p:cNvSpPr txBox="1"/>
          <p:nvPr/>
        </p:nvSpPr>
        <p:spPr>
          <a:xfrm>
            <a:off x="4265611" y="914400"/>
            <a:ext cx="2895601" cy="2800767"/>
          </a:xfrm>
          <a:prstGeom prst="rect">
            <a:avLst/>
          </a:prstGeom>
          <a:solidFill>
            <a:srgbClr val="FFFF00"/>
          </a:solidFill>
        </p:spPr>
        <p:txBody>
          <a:bodyPr wrap="square" rtlCol="0">
            <a:spAutoFit/>
          </a:bodyPr>
          <a:lstStyle/>
          <a:p>
            <a:pPr algn="ctr"/>
            <a:r>
              <a:rPr lang="en-US" sz="4400" b="1" dirty="0" err="1">
                <a:solidFill>
                  <a:srgbClr val="002060"/>
                </a:solidFill>
                <a:latin typeface="NikoshBAN" pitchFamily="2" charset="0"/>
                <a:cs typeface="NikoshBAN" pitchFamily="2" charset="0"/>
              </a:rPr>
              <a:t>বর্তমানে</a:t>
            </a:r>
            <a:r>
              <a:rPr lang="en-US" sz="4400" b="1" dirty="0">
                <a:solidFill>
                  <a:srgbClr val="002060"/>
                </a:solidFill>
                <a:latin typeface="NikoshBAN" pitchFamily="2" charset="0"/>
                <a:cs typeface="NikoshBAN" pitchFamily="2" charset="0"/>
              </a:rPr>
              <a:t> </a:t>
            </a:r>
            <a:r>
              <a:rPr lang="en-US" sz="4400" b="1" dirty="0" smtClean="0">
                <a:solidFill>
                  <a:srgbClr val="002060"/>
                </a:solidFill>
                <a:latin typeface="NikoshBAN" pitchFamily="2" charset="0"/>
                <a:cs typeface="NikoshBAN" pitchFamily="2" charset="0"/>
              </a:rPr>
              <a:t>১ </a:t>
            </a:r>
            <a:r>
              <a:rPr lang="en-US" sz="4400" b="1" dirty="0" err="1">
                <a:solidFill>
                  <a:srgbClr val="002060"/>
                </a:solidFill>
                <a:latin typeface="NikoshBAN" pitchFamily="2" charset="0"/>
                <a:cs typeface="NikoshBAN" pitchFamily="2" charset="0"/>
              </a:rPr>
              <a:t>কে.জি</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চালের</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দাম</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কত</a:t>
            </a:r>
            <a:r>
              <a:rPr lang="en-US" sz="4400" b="1" dirty="0">
                <a:solidFill>
                  <a:srgbClr val="002060"/>
                </a:solidFill>
                <a:latin typeface="NikoshBAN" pitchFamily="2" charset="0"/>
                <a:cs typeface="NikoshBAN" pitchFamily="2" charset="0"/>
              </a:rPr>
              <a:t>?</a:t>
            </a:r>
            <a:endParaRPr lang="en-US" sz="4400" b="1" dirty="0">
              <a:solidFill>
                <a:srgbClr val="002060"/>
              </a:solidFill>
              <a:latin typeface="SutonnyMJ" pitchFamily="2" charset="0"/>
              <a:cs typeface="Sutonn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30" y="159206"/>
            <a:ext cx="11904638" cy="6546395"/>
          </a:xfrm>
          <a:prstGeom prst="rect">
            <a:avLst/>
          </a:prstGeom>
          <a:noFill/>
          <a:ln w="254000">
            <a:solidFill>
              <a:schemeClr val="accent6">
                <a:lumMod val="75000"/>
              </a:schemeClr>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85" tIns="42193" rIns="84385" bIns="42193" numCol="1" spcCol="0" rtlCol="0" fromWordArt="0" anchor="ctr" anchorCtr="0" forceAA="0" compatLnSpc="1">
            <a:prstTxWarp prst="textNoShape">
              <a:avLst/>
            </a:prstTxWarp>
            <a:noAutofit/>
          </a:bodyPr>
          <a:lstStyle/>
          <a:p>
            <a:pPr algn="ctr"/>
            <a:endParaRPr lang="en-US" sz="2278"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xmlns="" val="0"/>
              </a:ext>
            </a:extLst>
          </a:blip>
          <a:srcRect b="4657"/>
          <a:stretch/>
        </p:blipFill>
        <p:spPr>
          <a:xfrm>
            <a:off x="348255" y="323849"/>
            <a:ext cx="11497759" cy="6242051"/>
          </a:xfrm>
          <a:prstGeom prst="rect">
            <a:avLst/>
          </a:prstGeom>
          <a:ln w="76200">
            <a:solidFill>
              <a:srgbClr val="0070C0"/>
            </a:solidFill>
          </a:ln>
        </p:spPr>
      </p:pic>
      <p:sp>
        <p:nvSpPr>
          <p:cNvPr id="4" name="Title 3"/>
          <p:cNvSpPr txBox="1">
            <a:spLocks/>
          </p:cNvSpPr>
          <p:nvPr/>
        </p:nvSpPr>
        <p:spPr>
          <a:xfrm>
            <a:off x="467187" y="381000"/>
            <a:ext cx="11274663" cy="1238250"/>
          </a:xfrm>
          <a:prstGeom prst="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err="1" smtClean="0">
                <a:ln>
                  <a:noFill/>
                </a:ln>
                <a:solidFill>
                  <a:srgbClr val="FFFF00"/>
                </a:solidFill>
                <a:effectLst/>
                <a:uLnTx/>
                <a:uFillTx/>
                <a:latin typeface="+mn-lt"/>
                <a:ea typeface="+mn-ea"/>
                <a:cs typeface="+mn-cs"/>
              </a:rPr>
              <a:t>আজকের</a:t>
            </a:r>
            <a:r>
              <a:rPr kumimoji="0" lang="en-US" sz="66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6600" b="0" i="0" u="none" strike="noStrike" kern="1200" cap="none" spc="0" normalizeH="0" baseline="0" noProof="0" dirty="0" err="1" smtClean="0">
                <a:ln>
                  <a:noFill/>
                </a:ln>
                <a:solidFill>
                  <a:srgbClr val="FFFF00"/>
                </a:solidFill>
                <a:effectLst/>
                <a:uLnTx/>
                <a:uFillTx/>
                <a:latin typeface="+mn-lt"/>
                <a:ea typeface="+mn-ea"/>
                <a:cs typeface="+mn-cs"/>
              </a:rPr>
              <a:t>পাঠ</a:t>
            </a:r>
            <a:r>
              <a:rPr kumimoji="0" lang="en-US" sz="66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6600" b="0" i="0" u="none" strike="noStrike" kern="1200" cap="none" spc="0" normalizeH="0" baseline="0" noProof="0" dirty="0" err="1" smtClean="0">
                <a:ln>
                  <a:noFill/>
                </a:ln>
                <a:solidFill>
                  <a:srgbClr val="FFFF00"/>
                </a:solidFill>
                <a:effectLst/>
                <a:uLnTx/>
                <a:uFillTx/>
                <a:latin typeface="+mn-lt"/>
                <a:ea typeface="+mn-ea"/>
                <a:cs typeface="+mn-cs"/>
              </a:rPr>
              <a:t>শিরোনামঃ</a:t>
            </a:r>
            <a:endParaRPr kumimoji="0" lang="en-US" sz="8000" b="0" i="0" u="none" strike="noStrike" kern="1200" cap="none" spc="0" normalizeH="0" baseline="0" noProof="0" dirty="0">
              <a:ln>
                <a:noFill/>
              </a:ln>
              <a:solidFill>
                <a:srgbClr val="FFFF00"/>
              </a:solidFill>
              <a:effectLst/>
              <a:uLnTx/>
              <a:uFillTx/>
              <a:latin typeface="Vrinda" pitchFamily="34" charset="0"/>
              <a:ea typeface="+mn-ea"/>
              <a:cs typeface="Vrinda" pitchFamily="34" charset="0"/>
            </a:endParaRPr>
          </a:p>
        </p:txBody>
      </p:sp>
      <p:sp>
        <p:nvSpPr>
          <p:cNvPr id="5" name="Title 3"/>
          <p:cNvSpPr txBox="1">
            <a:spLocks/>
          </p:cNvSpPr>
          <p:nvPr/>
        </p:nvSpPr>
        <p:spPr>
          <a:xfrm>
            <a:off x="467187" y="1676400"/>
            <a:ext cx="11277600" cy="4800600"/>
          </a:xfrm>
          <a:prstGeom prst="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lvl="0" algn="ctr" defTabSz="914400">
              <a:lnSpc>
                <a:spcPct val="90000"/>
              </a:lnSpc>
              <a:spcBef>
                <a:spcPct val="0"/>
              </a:spcBef>
              <a:defRPr/>
            </a:pPr>
            <a:endParaRPr lang="en-US" sz="8800" b="1" dirty="0" smtClean="0">
              <a:solidFill>
                <a:srgbClr val="FFFF00"/>
              </a:solidFill>
            </a:endParaRPr>
          </a:p>
          <a:p>
            <a:pPr lvl="0" algn="ctr" defTabSz="914400">
              <a:lnSpc>
                <a:spcPct val="90000"/>
              </a:lnSpc>
              <a:spcBef>
                <a:spcPct val="0"/>
              </a:spcBef>
              <a:defRPr/>
            </a:pPr>
            <a:r>
              <a:rPr lang="as-IN" sz="11500" b="1" dirty="0" smtClean="0">
                <a:solidFill>
                  <a:srgbClr val="FFFF00"/>
                </a:solidFill>
              </a:rPr>
              <a:t>অর্থের সময়মূল্য</a:t>
            </a:r>
            <a:endParaRPr kumimoji="0" lang="en-US" sz="277800" b="0" i="0" u="none" strike="noStrike" kern="1200" cap="none" spc="0" normalizeH="0" baseline="0" noProof="0" dirty="0">
              <a:ln>
                <a:noFill/>
              </a:ln>
              <a:solidFill>
                <a:srgbClr val="FFFF00"/>
              </a:solidFill>
              <a:effectLst/>
              <a:uLnTx/>
              <a:uFillTx/>
              <a:latin typeface="SutonnyMJ" pitchFamily="2" charset="0"/>
              <a:cs typeface="Vrind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2307</TotalTime>
  <Words>795</Words>
  <Application>Microsoft Office PowerPoint</Application>
  <PresentationFormat>Custom</PresentationFormat>
  <Paragraphs>138</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Mahveen</dc:creator>
  <cp:lastModifiedBy>Mahveen</cp:lastModifiedBy>
  <cp:revision>1486</cp:revision>
  <dcterms:created xsi:type="dcterms:W3CDTF">2020-06-23T07:13:48Z</dcterms:created>
  <dcterms:modified xsi:type="dcterms:W3CDTF">2021-04-12T05:56:12Z</dcterms:modified>
</cp:coreProperties>
</file>