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5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78D"/>
    <a:srgbClr val="BF0335"/>
    <a:srgbClr val="315305"/>
    <a:srgbClr val="CA9C31"/>
    <a:srgbClr val="303597"/>
    <a:srgbClr val="BEB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54" y="60"/>
      </p:cViewPr>
      <p:guideLst>
        <p:guide orient="horz" pos="6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332-099E-43D8-BC89-A846B10EEB2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968E-0535-4EC6-A5BA-CA2B09E0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332-099E-43D8-BC89-A846B10EEB2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968E-0535-4EC6-A5BA-CA2B09E0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332-099E-43D8-BC89-A846B10EEB2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968E-0535-4EC6-A5BA-CA2B09E0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1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332-099E-43D8-BC89-A846B10EEB2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968E-0535-4EC6-A5BA-CA2B09E0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332-099E-43D8-BC89-A846B10EEB2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968E-0535-4EC6-A5BA-CA2B09E0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2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332-099E-43D8-BC89-A846B10EEB2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968E-0535-4EC6-A5BA-CA2B09E0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332-099E-43D8-BC89-A846B10EEB2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968E-0535-4EC6-A5BA-CA2B09E0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1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332-099E-43D8-BC89-A846B10EEB2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968E-0535-4EC6-A5BA-CA2B09E0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8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332-099E-43D8-BC89-A846B10EEB2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968E-0535-4EC6-A5BA-CA2B09E0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332-099E-43D8-BC89-A846B10EEB2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968E-0535-4EC6-A5BA-CA2B09E0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A332-099E-43D8-BC89-A846B10EEB2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6968E-0535-4EC6-A5BA-CA2B09E0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5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DA332-099E-43D8-BC89-A846B10EEB24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6968E-0535-4EC6-A5BA-CA2B09E0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6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8.jp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thrail Madrasah\Downloads\Compressed\New folder (3)\Light-blue-elegant-3-separate-bands-rectangular-powerpoint-bor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127"/>
            <a:ext cx="12192000" cy="69342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6" name="Rectangle 5"/>
          <p:cNvSpPr/>
          <p:nvPr/>
        </p:nvSpPr>
        <p:spPr>
          <a:xfrm>
            <a:off x="814388" y="528638"/>
            <a:ext cx="10558462" cy="5674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189755" y="1983551"/>
            <a:ext cx="58237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0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জন্য</a:t>
            </a:r>
          </a:p>
          <a:p>
            <a:pPr algn="just"/>
            <a:r>
              <a:rPr lang="bn-IN" sz="20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করলে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না। এই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দ্বারা পাঠ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সাথে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তৈরি করে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" y="6202863"/>
            <a:ext cx="12305213" cy="655137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3184406" y="6273225"/>
            <a:ext cx="3307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28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28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28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28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54871" y="1076700"/>
            <a:ext cx="9004030" cy="887293"/>
            <a:chOff x="2187134" y="1076700"/>
            <a:chExt cx="9004030" cy="887293"/>
          </a:xfrm>
        </p:grpSpPr>
        <p:sp>
          <p:nvSpPr>
            <p:cNvPr id="15" name="Rectangle 14"/>
            <p:cNvSpPr/>
            <p:nvPr/>
          </p:nvSpPr>
          <p:spPr>
            <a:xfrm>
              <a:off x="2187134" y="1076700"/>
              <a:ext cx="8744723" cy="8758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74900" y="1125916"/>
              <a:ext cx="74162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2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থাম্ব/ উইং </a:t>
              </a:r>
              <a:r>
                <a:rPr lang="en-US" sz="2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নাটঃ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খুব হাল্কা বস্তুর জন্য উপযোগী। হ্যাকস ফ্রেমের সাথে ব্লেড কে</a:t>
              </a:r>
            </a:p>
            <a:p>
              <a:pPr lvl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আটকানোর জন্য এই নাট ব্যবহার করা হয়।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448" y="1088134"/>
              <a:ext cx="1464647" cy="8758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3" name="Group 22"/>
          <p:cNvGrpSpPr/>
          <p:nvPr/>
        </p:nvGrpSpPr>
        <p:grpSpPr>
          <a:xfrm>
            <a:off x="1681833" y="2386475"/>
            <a:ext cx="8635541" cy="898209"/>
            <a:chOff x="1668185" y="2509307"/>
            <a:chExt cx="8635541" cy="898209"/>
          </a:xfrm>
        </p:grpSpPr>
        <p:sp>
          <p:nvSpPr>
            <p:cNvPr id="16" name="Rectangle 15"/>
            <p:cNvSpPr/>
            <p:nvPr/>
          </p:nvSpPr>
          <p:spPr>
            <a:xfrm>
              <a:off x="1668185" y="2509307"/>
              <a:ext cx="8635541" cy="87585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122" y="2549503"/>
              <a:ext cx="858013" cy="8580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3129555" y="2703585"/>
              <a:ext cx="56861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2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স্লটেট </a:t>
              </a:r>
              <a:r>
                <a:rPr lang="en-US" sz="2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নাটঃ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নাট গাড়িতে এবং এরোপ্লেনে ব্যবহার করা হয়।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54871" y="3646194"/>
            <a:ext cx="8635541" cy="875859"/>
            <a:chOff x="1654871" y="3864562"/>
            <a:chExt cx="8635541" cy="875859"/>
          </a:xfrm>
        </p:grpSpPr>
        <p:sp>
          <p:nvSpPr>
            <p:cNvPr id="17" name="Rectangle 16"/>
            <p:cNvSpPr/>
            <p:nvPr/>
          </p:nvSpPr>
          <p:spPr>
            <a:xfrm>
              <a:off x="1654871" y="3864562"/>
              <a:ext cx="8635541" cy="87585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599" y="3907567"/>
              <a:ext cx="863536" cy="8328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3129555" y="3886992"/>
              <a:ext cx="683712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2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লক </a:t>
              </a:r>
              <a:r>
                <a:rPr lang="en-US" sz="2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নাটঃ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নাটের ঢিলা হওয়াকে বন্ধ করার জন্য মেশিন, ইঞ্জিন ইত্যাদির </a:t>
              </a:r>
            </a:p>
            <a:p>
              <a:pPr lvl="0" algn="ctr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চলনশীল অংশে ব্যবহার করা হয়।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54871" y="4997677"/>
            <a:ext cx="8635541" cy="920783"/>
            <a:chOff x="1654871" y="5216045"/>
            <a:chExt cx="8635541" cy="920783"/>
          </a:xfrm>
        </p:grpSpPr>
        <p:sp>
          <p:nvSpPr>
            <p:cNvPr id="18" name="Rectangle 17"/>
            <p:cNvSpPr/>
            <p:nvPr/>
          </p:nvSpPr>
          <p:spPr>
            <a:xfrm>
              <a:off x="1654871" y="5216045"/>
              <a:ext cx="8635541" cy="87585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185" y="5240969"/>
              <a:ext cx="895859" cy="8958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3129555" y="5260907"/>
              <a:ext cx="70904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ফ্লেঞ্জড ক্যাপ </a:t>
              </a:r>
              <a:r>
                <a:rPr lang="en-US" sz="2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নাটঃ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এটা ব্যবহার  করলে এর  থ্রেডের উপর  কোন ধূলি বালি </a:t>
              </a:r>
            </a:p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জমতে পারে না।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42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25477" y="953321"/>
            <a:ext cx="414104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8716" y="2943224"/>
            <a:ext cx="8734567" cy="1860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৮টি  দলে বিভক্ত হয়ে ওয়ার্কিং টেবিল হতে  বিভিন্ন ধরনের নাট শনাক্ত করে খাতায় লিপিবদ্ধ করো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169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91891" y="952500"/>
            <a:ext cx="2608218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5177" y="2984761"/>
            <a:ext cx="6742154" cy="2770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নাট কি?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নাটের প্রকারভেদ আলোচনা করো।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মিমি মাপের একটি নাটের পরিচয়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46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36274" y="1129939"/>
            <a:ext cx="4293326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বাডির কাজ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5177" y="2984762"/>
            <a:ext cx="6742154" cy="1546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 সম্পর্কে ১৫০ শব্দের একটি প্রতিবেদন তৈরি করে পরবর্তী ক্লাসে জমা দিবে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2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C:\Users\Public\Pictures\Sample Pictures\images-4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4263" y="1606617"/>
            <a:ext cx="7523474" cy="4589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-2" y="6216310"/>
            <a:ext cx="12305213" cy="655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Islam # Trade Instructor(General Mechanics),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DB9101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DB9101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DB910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0586" y="683287"/>
            <a:ext cx="494403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GB" sz="5400" dirty="0" err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6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8" name="Rectangle 7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2378" y="3173997"/>
            <a:ext cx="10102482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>
                <a:gd name="adj1" fmla="val 13935"/>
                <a:gd name="adj2" fmla="val 0"/>
              </a:avLst>
            </a:prstTxWarp>
            <a:spAutoFit/>
          </a:bodyPr>
          <a:lstStyle/>
          <a:p>
            <a:r>
              <a:rPr lang="en-GB" sz="8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45" y="583623"/>
            <a:ext cx="3074731" cy="31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89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76200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5" y="1825989"/>
            <a:ext cx="1868234" cy="1868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751328" y="3694223"/>
            <a:ext cx="52757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b="1" dirty="0">
                <a:solidFill>
                  <a:srgbClr val="094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নাঈম ইসলাম</a:t>
            </a:r>
            <a:endParaRPr lang="en-US" sz="2000" b="1" dirty="0">
              <a:solidFill>
                <a:srgbClr val="094E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buNone/>
              <a:tabLst>
                <a:tab pos="1089025" algn="l"/>
              </a:tabLst>
            </a:pP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bn-IN" sz="20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ট্রেড </a:t>
            </a: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b="1" dirty="0">
              <a:solidFill>
                <a:srgbClr val="094EA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196975">
              <a:lnSpc>
                <a:spcPct val="150000"/>
              </a:lnSpc>
              <a:buNone/>
              <a:tabLst>
                <a:tab pos="1196975" algn="l"/>
              </a:tabLst>
            </a:pPr>
            <a:r>
              <a:rPr lang="bn-IN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ঃ ভরাডোবা উচ্চ বিদ্যালয়</a:t>
            </a:r>
            <a:r>
              <a:rPr lang="en-US" b="1" dirty="0" smtClean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, ভালুকা,ময়মনসিংহ</a:t>
            </a:r>
            <a:r>
              <a:rPr lang="en-US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1196975">
              <a:lnSpc>
                <a:spcPct val="150000"/>
              </a:lnSpc>
              <a:buNone/>
              <a:tabLst>
                <a:tab pos="1196975" algn="l"/>
              </a:tabLst>
            </a:pPr>
            <a:r>
              <a:rPr lang="en-US" sz="16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01795-273091</a:t>
            </a:r>
            <a:r>
              <a:rPr lang="en-US" sz="1600" b="1" dirty="0" smtClean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, E-mail</a:t>
            </a:r>
            <a:r>
              <a:rPr lang="en-US" sz="1600" b="1" dirty="0">
                <a:solidFill>
                  <a:srgbClr val="094E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1600" b="1" dirty="0" smtClean="0">
                <a:solidFill>
                  <a:srgbClr val="094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mdnaimi033@gmail.com</a:t>
            </a:r>
            <a:endParaRPr lang="en-US" sz="1600" b="1" dirty="0">
              <a:solidFill>
                <a:srgbClr val="094E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9743" y="3923497"/>
            <a:ext cx="4158536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ভোকেশনাল</a:t>
            </a:r>
          </a:p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ট্রেডঃ জেনারেল মেকানিক্স</a:t>
            </a:r>
          </a:p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জেনারেল মেকানিক্স-১</a:t>
            </a:r>
          </a:p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২২</a:t>
            </a:r>
          </a:p>
          <a:p>
            <a:pPr algn="ctr"/>
            <a:r>
              <a:rPr lang="en-US" b="1" dirty="0" smtClean="0">
                <a:solidFill>
                  <a:srgbClr val="2F378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 নাট</a:t>
            </a:r>
          </a:p>
          <a:p>
            <a:pPr algn="ctr"/>
            <a:endParaRPr lang="en-US" sz="1600" dirty="0">
              <a:solidFill>
                <a:srgbClr val="772A9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148" y="1844307"/>
            <a:ext cx="1795353" cy="188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2457450" y="960120"/>
            <a:ext cx="2251710" cy="5257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78675" y="935742"/>
            <a:ext cx="2251710" cy="5257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26" y="1695364"/>
            <a:ext cx="1418494" cy="3732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58528" y="2007657"/>
            <a:ext cx="80735" cy="141911"/>
          </a:xfrm>
          <a:prstGeom prst="rect">
            <a:avLst/>
          </a:prstGeom>
          <a:solidFill>
            <a:srgbClr val="CA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63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2F378D"/>
                </a:solidFill>
              </a:rPr>
              <a:t>১</a:t>
            </a:r>
            <a:endParaRPr lang="en-US" sz="1050" b="1" dirty="0">
              <a:ln w="6350">
                <a:solidFill>
                  <a:schemeClr val="bg1">
                    <a:lumMod val="95000"/>
                  </a:schemeClr>
                </a:solidFill>
              </a:ln>
              <a:solidFill>
                <a:srgbClr val="2F37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5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610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77780" y="598557"/>
            <a:ext cx="8982221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92" y="1426510"/>
            <a:ext cx="1478761" cy="147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48" y="3301528"/>
            <a:ext cx="1255587" cy="12555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970" y="3243711"/>
            <a:ext cx="2628900" cy="1733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92" y="1389219"/>
            <a:ext cx="1664437" cy="1664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58" y="1465346"/>
            <a:ext cx="3827522" cy="17530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8" y="1451499"/>
            <a:ext cx="1483001" cy="1483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21" y="3308513"/>
            <a:ext cx="2348547" cy="1404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10" y="2922343"/>
            <a:ext cx="1766449" cy="1766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1142" y="4798888"/>
            <a:ext cx="5909716" cy="15081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পাঠ 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NUT )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0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43205" y="831887"/>
            <a:ext cx="32546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3205" y="2431094"/>
            <a:ext cx="8458200" cy="3108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এই পাঠ শেষে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শিক্ষার্থী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নাট কি তা বলতে পারবে 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নাটের প্রকারভেদ বর্ণনা করতে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নাটের পরিমাপ সম্পর্কে বলতে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55361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16" name="Picture 15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17" name="Rectangle 16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96" y="4466198"/>
            <a:ext cx="2184015" cy="1638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09" y="4357553"/>
            <a:ext cx="3987588" cy="185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89" y="4393538"/>
            <a:ext cx="1783332" cy="17833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99295" y="922361"/>
            <a:ext cx="27113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(NUT)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3889" y="1931572"/>
            <a:ext cx="10259460" cy="2257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**নাট হলো ভেতরে প্যাচ কাটা এমন এক ডিভাইস যা বোল্টের সাথে যুক্ত হয়ে  দুইটি অংশ বা যন্ত্রাংশের মাঝে অস্থায়ী জোড় তৈরি করে। </a:t>
            </a:r>
          </a:p>
          <a:p>
            <a:pPr algn="ctr"/>
            <a:r>
              <a:rPr lang="en-US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**শিল্প কারখানায় দুই বা ততোধিক অংশকে একসঙ্গে আবদ্ধ করতে বোল্টের সাথে যে ডিভাইস ব্যবহার করা হয় তাকে নাট বলে।</a:t>
            </a:r>
            <a:endParaRPr lang="en-US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11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07748"/>
              </p:ext>
            </p:extLst>
          </p:nvPr>
        </p:nvGraphicFramePr>
        <p:xfrm>
          <a:off x="1364774" y="1388407"/>
          <a:ext cx="9444252" cy="4684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063">
                  <a:extLst>
                    <a:ext uri="{9D8B030D-6E8A-4147-A177-3AD203B41FA5}">
                      <a16:colId xmlns:a16="http://schemas.microsoft.com/office/drawing/2014/main" val="2662700618"/>
                    </a:ext>
                  </a:extLst>
                </a:gridCol>
                <a:gridCol w="2361063">
                  <a:extLst>
                    <a:ext uri="{9D8B030D-6E8A-4147-A177-3AD203B41FA5}">
                      <a16:colId xmlns:a16="http://schemas.microsoft.com/office/drawing/2014/main" val="2839610347"/>
                    </a:ext>
                  </a:extLst>
                </a:gridCol>
                <a:gridCol w="2361063">
                  <a:extLst>
                    <a:ext uri="{9D8B030D-6E8A-4147-A177-3AD203B41FA5}">
                      <a16:colId xmlns:a16="http://schemas.microsoft.com/office/drawing/2014/main" val="3091305613"/>
                    </a:ext>
                  </a:extLst>
                </a:gridCol>
                <a:gridCol w="2361063">
                  <a:extLst>
                    <a:ext uri="{9D8B030D-6E8A-4147-A177-3AD203B41FA5}">
                      <a16:colId xmlns:a16="http://schemas.microsoft.com/office/drawing/2014/main" val="4265700864"/>
                    </a:ext>
                  </a:extLst>
                </a:gridCol>
              </a:tblGrid>
              <a:tr h="9369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নাটের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চিত্র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নাটের নাম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চিত্র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522604"/>
                  </a:ext>
                </a:extLst>
              </a:tr>
              <a:tr h="936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হেক্সাগোনাল নাট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থাম্ব/ উইং নাট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12739"/>
                  </a:ext>
                </a:extLst>
              </a:tr>
              <a:tr h="936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স্কয়ার নাট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স্লটেট নাট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740754"/>
                  </a:ext>
                </a:extLst>
              </a:tr>
              <a:tr h="936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রাউন্ড নাট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 নাট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391289"/>
                  </a:ext>
                </a:extLst>
              </a:tr>
              <a:tr h="936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ফ্লেঞ্জড নাট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ফ্লেঞ্জড ক্যাপ নাট 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35759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35" y="2365438"/>
            <a:ext cx="875859" cy="875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3328" y="3318536"/>
            <a:ext cx="1785817" cy="817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35" y="4217111"/>
            <a:ext cx="866001" cy="866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56" y="5160605"/>
            <a:ext cx="1104425" cy="899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82" y="2365438"/>
            <a:ext cx="1464647" cy="875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798" y="3284906"/>
            <a:ext cx="858013" cy="858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798" y="4241962"/>
            <a:ext cx="863536" cy="832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798" y="5160605"/>
            <a:ext cx="895859" cy="8958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76236" y="748882"/>
            <a:ext cx="2314879" cy="5098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নাটের প্রকারভেদ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101" y="0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913193" y="706840"/>
            <a:ext cx="18833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নাটের পরিমাপ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637" y="1799442"/>
            <a:ext cx="10208525" cy="1992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স্ট্যান্ডার্ড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তৈরি করা হয়ে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নাটের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স্ক্রথ্রেড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কাটা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কোন নাটের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যে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ডায়ামিটারের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বোল্টের সাথে</a:t>
            </a: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ভেতরের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থ্রেড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স্ট্যান্ডার্ড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তৈরি ইত্যাদি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হয়।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মিমি একটি নাটের পরিচয়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</a:p>
        </p:txBody>
      </p:sp>
      <p:sp>
        <p:nvSpPr>
          <p:cNvPr id="7" name="Rectangle 6"/>
          <p:cNvSpPr/>
          <p:nvPr/>
        </p:nvSpPr>
        <p:spPr>
          <a:xfrm>
            <a:off x="991737" y="4034440"/>
            <a:ext cx="10208525" cy="19925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M.S Hex Nut 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MS=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নাটের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মাইল্ড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স্টীল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Hex= হেক্সাগোনাল (নাটের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২০ মিমি এর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বোল্ট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(D=20)।</a:t>
            </a: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নাটের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হবে= ০.৮*D mm</a:t>
            </a: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নাটের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হবে=(১.৫*D)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(১.৫*D + ৩) mm</a:t>
            </a:r>
          </a:p>
        </p:txBody>
      </p:sp>
    </p:spTree>
    <p:extLst>
      <p:ext uri="{BB962C8B-B14F-4D97-AF65-F5344CB8AC3E}">
        <p14:creationId xmlns:p14="http://schemas.microsoft.com/office/powerpoint/2010/main" val="260447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83127"/>
            <a:ext cx="12192000" cy="6934200"/>
            <a:chOff x="0" y="-83127"/>
            <a:chExt cx="12192000" cy="6934200"/>
          </a:xfrm>
        </p:grpSpPr>
        <p:pic>
          <p:nvPicPr>
            <p:cNvPr id="3" name="Picture 2" descr="C:\Users\Uthrail Madrasah\Downloads\Compressed\New folder (3)\Light-blue-elegant-3-separate-bands-rectangular-powerpoint-borde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83127"/>
              <a:ext cx="12192000" cy="6934200"/>
            </a:xfrm>
            <a:prstGeom prst="rect">
              <a:avLst/>
            </a:prstGeom>
            <a:solidFill>
              <a:srgbClr val="66FF33"/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814388" y="528638"/>
              <a:ext cx="10558462" cy="5743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571999" y="687956"/>
            <a:ext cx="27113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নাটের 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64053" y="1665330"/>
            <a:ext cx="8812962" cy="923971"/>
            <a:chOff x="1764053" y="1665330"/>
            <a:chExt cx="8812962" cy="923971"/>
          </a:xfrm>
        </p:grpSpPr>
        <p:sp>
          <p:nvSpPr>
            <p:cNvPr id="13" name="Rectangle 12"/>
            <p:cNvSpPr/>
            <p:nvPr/>
          </p:nvSpPr>
          <p:spPr>
            <a:xfrm>
              <a:off x="1764053" y="1665330"/>
              <a:ext cx="8635541" cy="8758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053" y="1713442"/>
              <a:ext cx="875859" cy="87585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2576445" y="1714163"/>
              <a:ext cx="800057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হেক্সাগোনাল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নাট: এটা ষড়ভূজ আকারের ও প্রধানত হেক্সাগোনাল হেডেড বোল্টে</a:t>
              </a:r>
            </a:p>
            <a:p>
              <a:pPr lvl="0" algn="ctr">
                <a:defRPr/>
              </a:pP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মেশিনের বিভিন্ন অংশে সর্বাপেক্ষা বেশি ব্যবহৃত হয়।          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99688" y="2836816"/>
            <a:ext cx="8886510" cy="870617"/>
            <a:chOff x="1799688" y="2836816"/>
            <a:chExt cx="8886510" cy="870617"/>
          </a:xfrm>
        </p:grpSpPr>
        <p:sp>
          <p:nvSpPr>
            <p:cNvPr id="15" name="Rectangle 14"/>
            <p:cNvSpPr/>
            <p:nvPr/>
          </p:nvSpPr>
          <p:spPr>
            <a:xfrm>
              <a:off x="1799688" y="2836816"/>
              <a:ext cx="8594827" cy="8179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9688" y="2836816"/>
              <a:ext cx="1785817" cy="8179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3700961" y="2876436"/>
              <a:ext cx="69852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স্কয়ার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নাটঃ স্কয়ার হেডেড বোল্টে এবং ক্যারেজের বোল্টে এই নাট </a:t>
              </a:r>
            </a:p>
            <a:p>
              <a:pPr lvl="0" algn="ctr">
                <a:defRPr/>
              </a:pP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 করা হয়।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69130" y="3961240"/>
            <a:ext cx="8625385" cy="908656"/>
            <a:chOff x="2970661" y="5035441"/>
            <a:chExt cx="8625385" cy="908656"/>
          </a:xfrm>
        </p:grpSpPr>
        <p:grpSp>
          <p:nvGrpSpPr>
            <p:cNvPr id="18" name="Group 17"/>
            <p:cNvGrpSpPr/>
            <p:nvPr/>
          </p:nvGrpSpPr>
          <p:grpSpPr>
            <a:xfrm>
              <a:off x="2970661" y="5060387"/>
              <a:ext cx="8625385" cy="883710"/>
              <a:chOff x="2060813" y="5069405"/>
              <a:chExt cx="8625385" cy="88371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060813" y="5069405"/>
                <a:ext cx="8625385" cy="85876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01384" y="5122118"/>
                <a:ext cx="68579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রাউন্ড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নাটঃ একে রিং নাটও বলা হয়। পিন স্প্যানার ও টমি বার ইত্যাদি </a:t>
                </a:r>
              </a:p>
              <a:p>
                <a:pPr lvl="0" algn="ctr">
                  <a:defRPr/>
                </a:pP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একে ঘুরানো হয়। 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270" y="5035441"/>
              <a:ext cx="866001" cy="8660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6" name="Group 25"/>
          <p:cNvGrpSpPr/>
          <p:nvPr/>
        </p:nvGrpSpPr>
        <p:grpSpPr>
          <a:xfrm>
            <a:off x="1755483" y="4989988"/>
            <a:ext cx="8630462" cy="938486"/>
            <a:chOff x="1755483" y="4989988"/>
            <a:chExt cx="8630462" cy="938486"/>
          </a:xfrm>
        </p:grpSpPr>
        <p:sp>
          <p:nvSpPr>
            <p:cNvPr id="22" name="Rectangle 21"/>
            <p:cNvSpPr/>
            <p:nvPr/>
          </p:nvSpPr>
          <p:spPr>
            <a:xfrm>
              <a:off x="1755483" y="4989988"/>
              <a:ext cx="8630462" cy="8990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43451" y="5058674"/>
              <a:ext cx="723331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ফ্লেঞ্জড 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নাটঃ  এটা ব্যবহারের ফলে নাটের নিচে আর ওয়াশার প্রয়োজন পড়ে না।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446" y="5029472"/>
              <a:ext cx="1104425" cy="8990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918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564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naim</dc:creator>
  <cp:lastModifiedBy>naim</cp:lastModifiedBy>
  <cp:revision>243</cp:revision>
  <dcterms:created xsi:type="dcterms:W3CDTF">2021-04-09T11:37:42Z</dcterms:created>
  <dcterms:modified xsi:type="dcterms:W3CDTF">2021-04-12T00:01:20Z</dcterms:modified>
</cp:coreProperties>
</file>